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66880" y="1123093"/>
            <a:ext cx="555376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02945" y="80215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3178" y="1961868"/>
            <a:ext cx="99924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«Организационно–методическое обеспечение функционирования информационных систем в общеобразовательной организации с использованием автоматизированной информационной системы «Образование Челябинской области»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МАОУ СОШ №4 г. Златоуста опорной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ГБУ ДПО РЦОКИО,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отдела функционирования информационных систем ГБУ ДПО РЦОКИО - 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75734"/>
              </p:ext>
            </p:extLst>
          </p:nvPr>
        </p:nvGraphicFramePr>
        <p:xfrm>
          <a:off x="1973178" y="3439196"/>
          <a:ext cx="10053695" cy="2911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517"/>
                <a:gridCol w="4645178"/>
              </a:tblGrid>
              <a:tr h="639509"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</a:rPr>
                        <a:t>от МАОУ СОШ №4</a:t>
                      </a:r>
                      <a:r>
                        <a:rPr lang="ru-RU" sz="1600" b="1" cap="none" spc="0" baseline="0" dirty="0" smtClean="0">
                          <a:ln w="0"/>
                          <a:effectLst/>
                        </a:rPr>
                        <a:t> </a:t>
                      </a:r>
                      <a:r>
                        <a:rPr lang="ru-RU" sz="1600" b="1" cap="none" spc="0" dirty="0" smtClean="0">
                          <a:ln w="0"/>
                          <a:effectLst/>
                        </a:rPr>
                        <a:t>г. Златоуст</a:t>
                      </a:r>
                      <a:endParaRPr lang="ru-RU" sz="1600" b="1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</a:rPr>
                        <a:t>Участники проекта 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0"/>
                          <a:effectLst/>
                        </a:rPr>
                        <a:t>от ГБУ ДПО РЦОКИО</a:t>
                      </a:r>
                      <a:endParaRPr lang="ru-RU" sz="1600" b="1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856360">
                <a:tc rowSpan="3"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ru-RU" altLang="ru-RU" sz="1600" kern="120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Ряхов Сергей Александрович, директор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altLang="ru-RU" sz="1600" kern="120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Садыкова Ильдуся Харисовна. заместитель директора по информатизации, учитель информатики и ИКТ</a:t>
                      </a:r>
                    </a:p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ru-RU" sz="1600" b="1" kern="120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Координатор проекта</a:t>
                      </a:r>
                      <a:r>
                        <a:rPr lang="ru-RU" sz="1600" kern="120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altLang="ru-RU" sz="1600" kern="120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Шавель Анастасия Олеговна, главный специалист отдела общего образования МКУ Управления образования и молодежной политики Златоустовского городского округа </a:t>
                      </a:r>
                      <a:endParaRPr lang="ru-RU" sz="1600" kern="120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600" cap="none" spc="0" dirty="0" smtClean="0">
                          <a:ln w="0"/>
                          <a:effectLst/>
                        </a:rPr>
                        <a:t>Орехова Тамара Анатольевна, начальник отдела обеспечения  функционирования информационных систем</a:t>
                      </a:r>
                      <a:endParaRPr lang="ru-RU" sz="1600" b="0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cap="none" spc="0" dirty="0" smtClean="0">
                          <a:ln w="0"/>
                          <a:effectLst/>
                        </a:rPr>
                        <a:t>Смирнова Елена Николаевна</a:t>
                      </a:r>
                      <a:r>
                        <a:rPr lang="ru-RU" sz="1600" cap="none" spc="0" baseline="0" dirty="0" smtClean="0">
                          <a:ln w="0"/>
                          <a:effectLst/>
                        </a:rPr>
                        <a:t>, методист отдела обеспечения функционирования информационных систем</a:t>
                      </a:r>
                      <a:endParaRPr lang="ru-RU" sz="1600" b="0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428180">
                <a:tc vMerge="1">
                  <a:txBody>
                    <a:bodyPr/>
                    <a:lstStyle/>
                    <a:p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71052">
                <a:tc vMerge="1"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268847"/>
            <a:ext cx="9641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spcBef>
                <a:spcPct val="0"/>
              </a:spcBef>
            </a:pPr>
            <a:r>
              <a:rPr lang="ru-RU" sz="2400" b="1" dirty="0">
                <a:ln w="0"/>
                <a:ea typeface="Calibri" panose="020F0502020204030204" pitchFamily="34" charset="0"/>
              </a:rPr>
              <a:t>Цель </a:t>
            </a:r>
            <a:r>
              <a:rPr lang="ru-RU" sz="2400" b="1" dirty="0" smtClean="0">
                <a:ln w="0"/>
                <a:ea typeface="Calibri" panose="020F0502020204030204" pitchFamily="34" charset="0"/>
              </a:rPr>
              <a:t>проекта: </a:t>
            </a:r>
            <a:r>
              <a:rPr lang="ru-RU" altLang="ru-RU" sz="2400" dirty="0">
                <a:ln w="0"/>
                <a:ea typeface="Calibri" panose="020F0502020204030204" pitchFamily="34" charset="0"/>
              </a:rPr>
              <a:t>совершенствование информационного обеспечения процессов управления в образовательной организации, планирования и организации учебного процесса на основе функционирования АИС </a:t>
            </a:r>
            <a:r>
              <a:rPr lang="en-US" altLang="ru-RU" sz="2400" dirty="0">
                <a:ln w="0"/>
                <a:ea typeface="Calibri" panose="020F0502020204030204" pitchFamily="34" charset="0"/>
              </a:rPr>
              <a:t>«</a:t>
            </a:r>
            <a:r>
              <a:rPr lang="ru-RU" altLang="ru-RU" sz="2400" dirty="0">
                <a:ln w="0"/>
                <a:ea typeface="Calibri" panose="020F0502020204030204" pitchFamily="34" charset="0"/>
              </a:rPr>
              <a:t>Сетевой город. Образование</a:t>
            </a:r>
            <a:r>
              <a:rPr lang="en-US" altLang="ru-RU" sz="2400" dirty="0" smtClean="0">
                <a:ln w="0"/>
                <a:ea typeface="Calibri" panose="020F0502020204030204" pitchFamily="34" charset="0"/>
              </a:rPr>
              <a:t>»</a:t>
            </a:r>
            <a:endParaRPr lang="ru-RU" altLang="ru-RU" sz="2400" dirty="0">
              <a:ln w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5045" y="396558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37811" y="2964761"/>
            <a:ext cx="9641264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spcBef>
                <a:spcPct val="0"/>
              </a:spcBef>
              <a:spcAft>
                <a:spcPts val="600"/>
              </a:spcAft>
            </a:pPr>
            <a:r>
              <a:rPr lang="ru-RU" sz="2400" b="1" dirty="0" smtClean="0">
                <a:ln w="0"/>
                <a:ea typeface="Calibri" panose="020F0502020204030204" pitchFamily="34" charset="0"/>
              </a:rPr>
              <a:t>Задачи проекта:</a:t>
            </a:r>
          </a:p>
          <a:p>
            <a:pPr indent="360363" algn="just">
              <a:spcBef>
                <a:spcPct val="0"/>
              </a:spcBef>
              <a:buFont typeface="+mj-lt"/>
              <a:buAutoNum type="arabicPeriod"/>
            </a:pPr>
            <a:r>
              <a:rPr lang="ru-RU" altLang="ru-RU" sz="2400" dirty="0" smtClean="0">
                <a:cs typeface="Times New Roman" panose="02020603050405020304" pitchFamily="18" charset="0"/>
              </a:rPr>
              <a:t>Разработка пакета документов образовательной организации, регламентирующего функционирование информационной системы: </a:t>
            </a:r>
            <a:endParaRPr lang="ru-RU" alt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cs typeface="Times New Roman" panose="02020603050405020304" pitchFamily="18" charset="0"/>
              </a:rPr>
              <a:t>положение об информационной системе</a:t>
            </a:r>
            <a:r>
              <a:rPr lang="ru-RU" altLang="ru-RU" sz="2400" dirty="0">
                <a:cs typeface="Times New Roman" panose="02020603050405020304" pitchFamily="18" charset="0"/>
              </a:rPr>
              <a:t>; </a:t>
            </a:r>
            <a:endParaRPr lang="ru-RU" altLang="ru-RU" sz="2400" dirty="0" smtClean="0"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cs typeface="Times New Roman" panose="02020603050405020304" pitchFamily="18" charset="0"/>
              </a:rPr>
              <a:t>план </a:t>
            </a:r>
            <a:r>
              <a:rPr lang="ru-RU" altLang="ru-RU" sz="2400" dirty="0">
                <a:cs typeface="Times New Roman" panose="02020603050405020304" pitchFamily="18" charset="0"/>
              </a:rPr>
              <a:t>функционирования системы (циклограмма);</a:t>
            </a:r>
          </a:p>
          <a:p>
            <a:pPr algn="just">
              <a:spcBef>
                <a:spcPct val="0"/>
              </a:spcBef>
            </a:pPr>
            <a:r>
              <a:rPr lang="ru-RU" altLang="ru-RU" sz="2400" dirty="0" smtClean="0">
                <a:cs typeface="Times New Roman" panose="02020603050405020304" pitchFamily="18" charset="0"/>
              </a:rPr>
              <a:t>2. Создание условий в МАОУ СОШ №4 для </a:t>
            </a:r>
            <a:r>
              <a:rPr lang="ru-RU" altLang="ru-RU" sz="2400" dirty="0">
                <a:cs typeface="Times New Roman" panose="02020603050405020304" pitchFamily="18" charset="0"/>
              </a:rPr>
              <a:t>полного перехода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на </a:t>
            </a:r>
            <a:r>
              <a:rPr lang="ru-RU" altLang="ru-RU" sz="2400" dirty="0">
                <a:cs typeface="Times New Roman" panose="02020603050405020304" pitchFamily="18" charset="0"/>
              </a:rPr>
              <a:t>электронный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журнал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89998" y="798862"/>
            <a:ext cx="964126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ru-RU" sz="2400" b="1" dirty="0" smtClean="0">
              <a:ln w="0"/>
              <a:latin typeface="+mj-lt"/>
              <a:ea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ln w="0"/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indent="360363" algn="just">
              <a:spcAft>
                <a:spcPts val="600"/>
              </a:spcAft>
              <a:buFont typeface="+mj-lt"/>
              <a:buAutoNum type="arabicPeriod"/>
            </a:pPr>
            <a:r>
              <a:rPr lang="ru-RU" altLang="ru-RU" sz="2400" dirty="0">
                <a:ln w="0"/>
                <a:ea typeface="Calibri" panose="020F0502020204030204" pitchFamily="34" charset="0"/>
              </a:rPr>
              <a:t>совершенствование </a:t>
            </a:r>
            <a:r>
              <a:rPr lang="ru-RU" altLang="ru-RU" sz="2400" dirty="0" smtClean="0">
                <a:ln w="0"/>
                <a:ea typeface="Calibri" panose="020F0502020204030204" pitchFamily="34" charset="0"/>
              </a:rPr>
              <a:t>локальной базы </a:t>
            </a:r>
            <a:r>
              <a:rPr lang="ru-RU" altLang="ru-RU" sz="2400" dirty="0">
                <a:ln w="0"/>
                <a:ea typeface="Calibri" panose="020F0502020204030204" pitchFamily="34" charset="0"/>
              </a:rPr>
              <a:t>образовательной </a:t>
            </a:r>
            <a:r>
              <a:rPr lang="ru-RU" altLang="ru-RU" sz="2400" dirty="0" smtClean="0">
                <a:ln w="0"/>
                <a:ea typeface="Calibri" panose="020F0502020204030204" pitchFamily="34" charset="0"/>
              </a:rPr>
              <a:t>организации по вопросам функционирования информационной системы</a:t>
            </a:r>
            <a:endParaRPr lang="ru-RU" altLang="ru-RU" sz="2400" dirty="0">
              <a:ln w="0"/>
              <a:ea typeface="Calibri" panose="020F0502020204030204" pitchFamily="34" charset="0"/>
            </a:endParaRPr>
          </a:p>
          <a:p>
            <a:pPr indent="360363" algn="just">
              <a:buFont typeface="+mj-lt"/>
              <a:buAutoNum type="arabicPeriod"/>
            </a:pPr>
            <a:r>
              <a:rPr lang="ru-RU" sz="2400" dirty="0" smtClean="0">
                <a:ln w="0"/>
                <a:ea typeface="Calibri" panose="020F0502020204030204" pitchFamily="34" charset="0"/>
              </a:rPr>
              <a:t>разработка</a:t>
            </a:r>
            <a:r>
              <a:rPr lang="ru-RU" sz="2400" dirty="0" smtClean="0"/>
              <a:t> </a:t>
            </a:r>
            <a:r>
              <a:rPr lang="ru-RU" sz="2400" dirty="0"/>
              <a:t>пакета </a:t>
            </a:r>
            <a:r>
              <a:rPr lang="ru-RU" sz="2400" dirty="0" smtClean="0"/>
              <a:t>документов в </a:t>
            </a:r>
            <a:r>
              <a:rPr lang="ru-RU" sz="2400" dirty="0"/>
              <a:t>рамках функционирования автоматизированной информационной системы «Образование Челябинской области» на уровне образовательной организации</a:t>
            </a:r>
            <a:r>
              <a:rPr lang="ru-RU" sz="2400" dirty="0" smtClean="0"/>
              <a:t>: </a:t>
            </a:r>
          </a:p>
          <a:p>
            <a:pPr algn="just"/>
            <a:r>
              <a:rPr lang="ru-RU" sz="2400" dirty="0" smtClean="0"/>
              <a:t>2.1.план функционирования информационной системы (циклограмма);</a:t>
            </a:r>
          </a:p>
          <a:p>
            <a:pPr algn="just"/>
            <a:r>
              <a:rPr lang="ru-RU" sz="2400" dirty="0" smtClean="0"/>
              <a:t>2.2. положение об информационной системе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 smtClean="0">
                <a:ln w="0"/>
                <a:ea typeface="Calibri" panose="020F0502020204030204" pitchFamily="34" charset="0"/>
              </a:rPr>
              <a:t>Срок реализации проекта</a:t>
            </a:r>
            <a:r>
              <a:rPr lang="ru-RU" sz="2400" dirty="0" smtClean="0">
                <a:ln w="0"/>
                <a:ea typeface="Calibri" panose="020F0502020204030204" pitchFamily="34" charset="0"/>
              </a:rPr>
              <a:t>: </a:t>
            </a:r>
            <a:r>
              <a:rPr lang="ru-RU" sz="2400" dirty="0"/>
              <a:t>декабрь 2016г. – декабрь 2017г.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77232" y="275642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755877"/>
            <a:ext cx="9708718" cy="4632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Проведён практико-ориентированный городской семинар для </a:t>
            </a:r>
            <a:r>
              <a:rPr lang="ru-RU" dirty="0" smtClean="0"/>
              <a:t>лиц, ответственных за функционирование АИС </a:t>
            </a:r>
            <a:r>
              <a:rPr lang="ru-RU" dirty="0"/>
              <a:t>«Сетевой город. Образование</a:t>
            </a:r>
            <a:r>
              <a:rPr lang="ru-RU" dirty="0" smtClean="0"/>
              <a:t>» в образовательной организации, участников 29 </a:t>
            </a:r>
            <a:r>
              <a:rPr lang="ru-RU" dirty="0"/>
              <a:t>чел  (</a:t>
            </a:r>
            <a:r>
              <a:rPr lang="ru-RU" dirty="0" smtClean="0"/>
              <a:t>30.03.2017)</a:t>
            </a:r>
          </a:p>
          <a:p>
            <a:pPr indent="444500" algn="just">
              <a:spcAft>
                <a:spcPts val="600"/>
              </a:spcAft>
              <a:buFont typeface="+mj-lt"/>
              <a:buAutoNum type="arabicPeriod"/>
            </a:pPr>
            <a:r>
              <a:rPr lang="ru-RU" dirty="0"/>
              <a:t>Сформулированы предложения </a:t>
            </a:r>
            <a:r>
              <a:rPr lang="ru-RU" dirty="0" smtClean="0"/>
              <a:t>по совершенствованию </a:t>
            </a:r>
            <a:r>
              <a:rPr lang="ru-RU" dirty="0"/>
              <a:t>информационной системы и управлению образовательным процессом в рамках </a:t>
            </a:r>
            <a:r>
              <a:rPr lang="ru-RU" dirty="0" smtClean="0"/>
              <a:t>(</a:t>
            </a:r>
            <a:r>
              <a:rPr lang="ru-RU" dirty="0"/>
              <a:t>на основе материалов практико-ориентированного городского семинара </a:t>
            </a:r>
            <a:r>
              <a:rPr lang="ru-RU" dirty="0" smtClean="0"/>
              <a:t>(</a:t>
            </a:r>
            <a:r>
              <a:rPr lang="ru-RU" dirty="0"/>
              <a:t>30.03.2017))</a:t>
            </a:r>
            <a:endParaRPr lang="ru-RU" dirty="0" smtClean="0"/>
          </a:p>
          <a:p>
            <a:pPr indent="444500" algn="just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Подготовлены для публикации статьи </a:t>
            </a:r>
            <a:r>
              <a:rPr lang="ru-RU" dirty="0"/>
              <a:t>по результатам реализации </a:t>
            </a:r>
            <a:r>
              <a:rPr lang="ru-RU" dirty="0" smtClean="0"/>
              <a:t>проекта  (3 статьи)</a:t>
            </a:r>
          </a:p>
          <a:p>
            <a:pPr indent="444500" algn="just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Представлен опыт работы </a:t>
            </a:r>
            <a:r>
              <a:rPr lang="ru-RU" dirty="0"/>
              <a:t>школы </a:t>
            </a:r>
            <a:r>
              <a:rPr lang="ru-RU" dirty="0" smtClean="0"/>
              <a:t>по вопросу «Использование </a:t>
            </a:r>
            <a:r>
              <a:rPr lang="ru-RU" dirty="0"/>
              <a:t>ресурсов АИС  «Сетевой город. Образование» в </a:t>
            </a:r>
            <a:r>
              <a:rPr lang="ru-RU" dirty="0" smtClean="0"/>
              <a:t>работе администрации  </a:t>
            </a:r>
            <a:r>
              <a:rPr lang="ru-RU" dirty="0"/>
              <a:t>общеобразовательной </a:t>
            </a:r>
            <a:r>
              <a:rPr lang="ru-RU" dirty="0" smtClean="0"/>
              <a:t>организации» в рамках совещания </a:t>
            </a:r>
            <a:r>
              <a:rPr lang="ru-RU" dirty="0"/>
              <a:t>заместителей директоров по </a:t>
            </a:r>
            <a:r>
              <a:rPr lang="ru-RU" dirty="0" smtClean="0"/>
              <a:t>учебно-воспитательной работе (</a:t>
            </a:r>
            <a:r>
              <a:rPr lang="ru-RU" dirty="0" smtClean="0">
                <a:ea typeface="Calibri"/>
                <a:cs typeface="Times New Roman" pitchFamily="18" charset="0"/>
              </a:rPr>
              <a:t>30.10.2017)</a:t>
            </a:r>
            <a:endParaRPr lang="ru-RU" dirty="0"/>
          </a:p>
          <a:p>
            <a:pPr indent="4445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Представлены результаты работы </a:t>
            </a:r>
            <a:r>
              <a:rPr lang="ru-RU" dirty="0"/>
              <a:t>по </a:t>
            </a:r>
            <a:r>
              <a:rPr lang="ru-RU" dirty="0" smtClean="0"/>
              <a:t>реализации проекта на </a:t>
            </a:r>
            <a:r>
              <a:rPr lang="ru-RU" dirty="0"/>
              <a:t>аппаратном совещании при начальнике Управления образования и молодежной политики Златоустовского городского округа </a:t>
            </a:r>
            <a:r>
              <a:rPr lang="ru-RU" dirty="0" smtClean="0"/>
              <a:t>(02.10.2017) и </a:t>
            </a:r>
            <a:r>
              <a:rPr lang="ru-RU" dirty="0"/>
              <a:t>на совещании директоров общего и дополнительного образования </a:t>
            </a:r>
            <a:r>
              <a:rPr lang="ru-RU" dirty="0" smtClean="0"/>
              <a:t>(</a:t>
            </a:r>
            <a:r>
              <a:rPr lang="ru-RU" dirty="0" smtClean="0">
                <a:ea typeface="Calibri"/>
                <a:cs typeface="Times New Roman" pitchFamily="18" charset="0"/>
              </a:rPr>
              <a:t>03.10.2017)</a:t>
            </a:r>
            <a:endParaRPr lang="ru-RU" dirty="0">
              <a:ea typeface="Calibri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4729" y="344653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26383" y="1006028"/>
            <a:ext cx="897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Мероприятия, организованные и проведенные в рамках проекта на уровне образовательной организации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5283" y="718988"/>
            <a:ext cx="9711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участия в совместных мероприятиях, организованных ГБУ ДПО РЦОКИО (название мероприятия, статус участников и их количество</a:t>
            </a:r>
            <a:r>
              <a:rPr lang="ru-RU" b="1" dirty="0" smtClean="0"/>
              <a:t>)</a:t>
            </a:r>
            <a:endParaRPr lang="ru-RU" sz="2400" dirty="0" smtClean="0">
              <a:ln w="0"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1889" y="195768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544283"/>
              </p:ext>
            </p:extLst>
          </p:nvPr>
        </p:nvGraphicFramePr>
        <p:xfrm>
          <a:off x="2030849" y="1601826"/>
          <a:ext cx="9868876" cy="46131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1316"/>
                <a:gridCol w="5589803"/>
                <a:gridCol w="2189747"/>
                <a:gridCol w="1528010"/>
              </a:tblGrid>
              <a:tr h="59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п</a:t>
                      </a:r>
                      <a:r>
                        <a:rPr lang="ru-RU" sz="1600" baseline="0" dirty="0" smtClean="0"/>
                        <a:t>/</a:t>
                      </a:r>
                      <a:r>
                        <a:rPr lang="ru-RU" sz="1600" baseline="0" dirty="0" err="1" smtClean="0"/>
                        <a:t>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Название 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Статус участников</a:t>
                      </a:r>
                      <a:endParaRPr lang="ru-RU" sz="1600" dirty="0"/>
                    </a:p>
                  </a:txBody>
                  <a:tcPr/>
                </a:tc>
              </a:tr>
              <a:tr h="407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 smtClean="0">
                          <a:ln w="0"/>
                          <a:solidFill>
                            <a:schemeClr val="dk1"/>
                          </a:solidFill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Установочный семинар по работе с опорными площадками»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20.02.2017г.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слушатель</a:t>
                      </a:r>
                      <a:endParaRPr lang="ru-RU" sz="1200" dirty="0"/>
                    </a:p>
                  </a:txBody>
                  <a:tcPr/>
                </a:tc>
              </a:tr>
              <a:tr h="407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Проведение тестирования защищенной версии АС СГО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Март 2017г.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407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Семинар «Региональная модель оценки качества образования»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14.03.2017г.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слушатель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407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Семинар «Использование программно-технического комплекса обеспечения процедуры аттестации педагогических работников как эффективный инструмент управления профессиональным ростом кадров»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18.04.2017г.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слушатель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407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Сессия образовательной агломерации по совершенствованию МСОКО и региональных инновационных площадок по вопросам оценки качества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23.05.2017г.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слушатель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407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Форум участников образовательной агломерации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22.08.2017г.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слушатель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407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ППК «Управление качеством образования в образовательной организации на основе реализации региональной модели оценки качества общего образования»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23.10.2017-30.10.2017г.г.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слушатель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2576" y="2043777"/>
            <a:ext cx="902723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i="1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(внутренняя):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 план </a:t>
            </a:r>
            <a:r>
              <a:rPr lang="ru-RU" sz="20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функционирования информационной системы (циклограмма);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разработано положение </a:t>
            </a:r>
            <a:r>
              <a:rPr lang="ru-RU" sz="20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об информационной </a:t>
            </a: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системе;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результатов реализации проекта на </a:t>
            </a:r>
            <a:r>
              <a:rPr lang="en-US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0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 Межрегиональной научно-практической конференции «Проблемы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образования»</a:t>
            </a:r>
            <a:endParaRPr lang="ru-RU" sz="2000" dirty="0">
              <a:ln w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010" y="165544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948546" y="1181604"/>
            <a:ext cx="516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Результативность представленного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22988" y="1115631"/>
            <a:ext cx="9015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18261" y="257607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303813" y="1909849"/>
            <a:ext cx="945275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ru-RU" altLang="ru-RU" sz="2400" dirty="0" smtClean="0">
                <a:latin typeface="+mn-lt"/>
              </a:rPr>
              <a:t>согласование предложений по </a:t>
            </a:r>
            <a:r>
              <a:rPr lang="ru-RU" altLang="ru-RU" sz="2400" dirty="0">
                <a:latin typeface="+mn-lt"/>
              </a:rPr>
              <a:t>совершенствованию технологической инфраструктуры АИС </a:t>
            </a:r>
            <a:r>
              <a:rPr lang="ru-RU" altLang="ru-RU" sz="2400" dirty="0" smtClean="0">
                <a:latin typeface="+mn-lt"/>
              </a:rPr>
              <a:t>«Образование»;</a:t>
            </a:r>
            <a:endParaRPr lang="ru-RU" altLang="ru-RU" sz="24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 smtClean="0">
                <a:latin typeface="+mn-lt"/>
              </a:rPr>
              <a:t>необходимость организации работы контента </a:t>
            </a:r>
            <a:r>
              <a:rPr lang="ru-RU" altLang="ru-RU" sz="2400" dirty="0">
                <a:latin typeface="+mn-lt"/>
              </a:rPr>
              <a:t>на сайте РЦОКИО в режиме «вопрос – ответ» по обсуждению актуальных вопросов </a:t>
            </a:r>
            <a:r>
              <a:rPr lang="ru-RU" altLang="ru-RU" sz="2400" dirty="0" smtClean="0">
                <a:latin typeface="+mn-lt"/>
              </a:rPr>
              <a:t>по функционированию АИС «Образование»;</a:t>
            </a:r>
            <a:endParaRPr lang="ru-RU" altLang="ru-RU" sz="24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 smtClean="0">
                <a:latin typeface="+mn-lt"/>
              </a:rPr>
              <a:t>разработка методических рекомендаций </a:t>
            </a:r>
            <a:r>
              <a:rPr lang="ru-RU" altLang="ru-RU" sz="2400" dirty="0">
                <a:latin typeface="+mn-lt"/>
              </a:rPr>
              <a:t>по совершенствованию ВСОКО с использованием возможностей </a:t>
            </a:r>
            <a:r>
              <a:rPr lang="ru-RU" altLang="ru-RU" sz="2400" dirty="0" smtClean="0">
                <a:latin typeface="+mn-lt"/>
              </a:rPr>
              <a:t>АИС «Образование»</a:t>
            </a:r>
            <a:endParaRPr lang="ru-RU" alt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20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759</Words>
  <Application>Microsoft Office PowerPoint</Application>
  <PresentationFormat>Широкоэкранный</PresentationFormat>
  <Paragraphs>100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144</cp:revision>
  <dcterms:created xsi:type="dcterms:W3CDTF">2017-09-29T08:48:00Z</dcterms:created>
  <dcterms:modified xsi:type="dcterms:W3CDTF">2017-11-22T10:05:01Z</dcterms:modified>
</cp:coreProperties>
</file>