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65" r:id="rId5"/>
    <p:sldId id="258" r:id="rId6"/>
    <p:sldId id="266" r:id="rId7"/>
    <p:sldId id="259" r:id="rId8"/>
    <p:sldId id="260" r:id="rId9"/>
    <p:sldId id="261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51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66880" y="1123093"/>
            <a:ext cx="555376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02945" y="80215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9746" y="1961868"/>
            <a:ext cx="99358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0"/>
                <a:ea typeface="Calibri" panose="020F0502020204030204" pitchFamily="34" charset="0"/>
              </a:rPr>
              <a:t>ПРОЕКТ</a:t>
            </a:r>
            <a:r>
              <a:rPr lang="ru-RU" b="1" dirty="0" smtClean="0">
                <a:ln w="0"/>
                <a:ea typeface="Calibri" panose="020F0502020204030204" pitchFamily="34" charset="0"/>
              </a:rPr>
              <a:t> «Организационно – методическое обеспечение функционирования информационных систем в общеобразовательной организации с использованием автоматизированной информационной системы «Образование Челябинской области» </a:t>
            </a:r>
            <a:r>
              <a:rPr lang="ru-RU" dirty="0" smtClean="0">
                <a:ln w="0"/>
                <a:ea typeface="Calibri" panose="020F0502020204030204" pitchFamily="34" charset="0"/>
              </a:rPr>
              <a:t>МКДОУ «Д/с № 19» г. Коркино опорной </a:t>
            </a:r>
            <a:r>
              <a:rPr lang="ru-RU" dirty="0">
                <a:ln w="0"/>
                <a:ea typeface="Calibri" panose="020F0502020204030204" pitchFamily="34" charset="0"/>
              </a:rPr>
              <a:t>площадки ГБУ ДПО РЦОКИО,</a:t>
            </a:r>
            <a:r>
              <a:rPr lang="ru-RU" b="1" dirty="0" smtClean="0">
                <a:ln w="0"/>
                <a:ea typeface="Calibri" panose="020F0502020204030204" pitchFamily="34" charset="0"/>
              </a:rPr>
              <a:t> </a:t>
            </a:r>
            <a:r>
              <a:rPr lang="ru-RU" dirty="0" smtClean="0">
                <a:ln w="0"/>
                <a:ea typeface="Calibri" panose="020F0502020204030204" pitchFamily="34" charset="0"/>
              </a:rPr>
              <a:t>отдела функционирования информационных систем ГБУ ДПО РЦОКИО - у</a:t>
            </a:r>
            <a:r>
              <a:rPr lang="ru-RU" dirty="0" smtClean="0">
                <a:ln w="0"/>
              </a:rPr>
              <a:t>частника </a:t>
            </a:r>
            <a:r>
              <a:rPr lang="ru-RU" dirty="0">
                <a:ln w="0"/>
              </a:rPr>
              <a:t>представляемого </a:t>
            </a:r>
            <a:r>
              <a:rPr lang="ru-RU" dirty="0" smtClean="0">
                <a:ln w="0"/>
              </a:rPr>
              <a:t>проекта</a:t>
            </a:r>
            <a:r>
              <a:rPr lang="ru-RU" dirty="0" smtClean="0">
                <a:ln w="0"/>
                <a:ea typeface="Calibri" panose="020F0502020204030204" pitchFamily="34" charset="0"/>
              </a:rPr>
              <a:t> </a:t>
            </a:r>
            <a:endParaRPr lang="ru-RU" dirty="0">
              <a:ln w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45758"/>
              </p:ext>
            </p:extLst>
          </p:nvPr>
        </p:nvGraphicFramePr>
        <p:xfrm>
          <a:off x="2029746" y="3670909"/>
          <a:ext cx="9997128" cy="3095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996"/>
                <a:gridCol w="5128132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0"/>
                          <a:effectLst/>
                        </a:rPr>
                        <a:t>Участники проекта от МКДОУ «Д/с № 19» г. Коркино</a:t>
                      </a:r>
                      <a:endParaRPr lang="ru-RU" sz="18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cap="none" spc="0" dirty="0" smtClean="0">
                          <a:ln w="0"/>
                          <a:effectLst/>
                        </a:rPr>
                        <a:t>Участники проекта от ГБУ ДПО РЦОКИО</a:t>
                      </a:r>
                      <a:endParaRPr lang="ru-RU" sz="18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856360">
                <a:tc row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cap="none" spc="0" dirty="0" smtClean="0">
                          <a:ln w="0"/>
                          <a:effectLst/>
                        </a:rPr>
                        <a:t>Морова Галина Юрьевна, заведующий МКДОУ «Д/с №19»</a:t>
                      </a:r>
                      <a:endParaRPr lang="ru-RU" sz="18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cap="none" spc="0" dirty="0" smtClean="0">
                          <a:ln w="0"/>
                          <a:effectLst/>
                        </a:rPr>
                        <a:t>Рябухина Татьяна Юрьевна, заместитель заведующего по учебно-воспитательной работе</a:t>
                      </a:r>
                      <a:endParaRPr lang="ru-RU" sz="18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cap="none" spc="0" dirty="0" smtClean="0">
                          <a:ln w="0"/>
                          <a:effectLst/>
                        </a:rPr>
                        <a:t>Шелобанова Ольга Аркадьевна, старший воспитатель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800" cap="none" spc="0" dirty="0" smtClean="0">
                          <a:ln w="0"/>
                          <a:effectLst/>
                        </a:rPr>
                        <a:t>Орехова Тамара Анатольевна, начальник отдела обеспечения  функционирования информационных систем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cap="none" spc="0" dirty="0" smtClean="0">
                          <a:ln w="0"/>
                          <a:effectLst/>
                        </a:rPr>
                        <a:t>Смирнова Елена Николаевна</a:t>
                      </a:r>
                      <a:r>
                        <a:rPr lang="ru-RU" sz="1800" cap="none" spc="0" baseline="0" dirty="0" smtClean="0">
                          <a:ln w="0"/>
                          <a:effectLst/>
                        </a:rPr>
                        <a:t>, методист отдела обеспечения функционирования информационных систем</a:t>
                      </a:r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428180">
                <a:tc vMerge="1">
                  <a:txBody>
                    <a:bodyPr/>
                    <a:lstStyle/>
                    <a:p>
                      <a:endParaRPr lang="ru-RU" sz="18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n w="0"/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pPr algn="just"/>
            <a:r>
              <a:rPr lang="ru-RU" sz="2800" dirty="0" smtClean="0"/>
              <a:t>Совершенствование информационного обеспечения процессов управления образовательной организации, планирование и организация учебного процесса на основе функционирования информационных систем</a:t>
            </a:r>
          </a:p>
          <a:p>
            <a:pPr lvl="0" algn="just">
              <a:spcBef>
                <a:spcPts val="600"/>
              </a:spcBef>
            </a:pPr>
            <a:r>
              <a:rPr lang="ru-RU" sz="2800" b="1" dirty="0" smtClean="0">
                <a:ln w="0"/>
                <a:latin typeface="+mj-lt"/>
                <a:ea typeface="Calibri" panose="020F0502020204030204" pitchFamily="34" charset="0"/>
              </a:rPr>
              <a:t>Задачи:</a:t>
            </a:r>
            <a:r>
              <a:rPr lang="ru-RU" sz="2800" dirty="0" smtClean="0">
                <a:ln w="0"/>
                <a:latin typeface="+mj-lt"/>
                <a:ea typeface="Calibri" panose="020F0502020204030204" pitchFamily="34" charset="0"/>
              </a:rPr>
              <a:t> </a:t>
            </a:r>
          </a:p>
          <a:p>
            <a:pPr lvl="0" algn="just">
              <a:tabLst>
                <a:tab pos="271463" algn="l"/>
              </a:tabLst>
            </a:pPr>
            <a:r>
              <a:rPr lang="ru-RU" sz="2800" dirty="0" smtClean="0">
                <a:ln w="0"/>
                <a:latin typeface="+mj-lt"/>
              </a:rPr>
              <a:t>1. </a:t>
            </a:r>
            <a:r>
              <a:rPr lang="ru-RU" sz="2800" dirty="0" smtClean="0"/>
              <a:t>Разработка пакета документов образовательной организации, регламентирующего функционирование информационной системы</a:t>
            </a:r>
          </a:p>
          <a:p>
            <a:pPr algn="just">
              <a:tabLst>
                <a:tab pos="271463" algn="l"/>
                <a:tab pos="361950" algn="l"/>
                <a:tab pos="533400" algn="l"/>
              </a:tabLst>
            </a:pPr>
            <a:r>
              <a:rPr lang="ru-RU" sz="2800" dirty="0" smtClean="0"/>
              <a:t>2. Технологическое развитие образовательной деятельности</a:t>
            </a:r>
            <a:endParaRPr lang="ru-RU" sz="2800" dirty="0" smtClean="0">
              <a:ln w="0"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04729" y="625311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ГБУ ДПО РЦОКИО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2019793"/>
            <a:ext cx="964126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Ожидаемый результат: </a:t>
            </a:r>
            <a:r>
              <a:rPr lang="ru-RU" sz="2400" dirty="0" smtClean="0"/>
              <a:t>Презентация пакета документов, определяющих регламент работы с информационными системами в рамках функционирования автоматизированной информационной системы «Образование Челябинской области» на уровне образовательной организации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Срок реализации проекта</a:t>
            </a:r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: </a:t>
            </a:r>
            <a:r>
              <a:rPr lang="ru-RU" sz="2400" dirty="0"/>
              <a:t>декабрь 2016г. – декабрь 2017г.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3327" y="625341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2048" y="1812303"/>
            <a:ext cx="970871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Повышение квалификации по программам дополнительного образования ГБУ ДПО РЦОКИО:</a:t>
            </a:r>
          </a:p>
          <a:p>
            <a:pPr marL="263525" indent="-2635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/>
              <a:t>ПК «Информационные системы в управлении ОО»  15.05.2017г.;</a:t>
            </a:r>
          </a:p>
          <a:p>
            <a:pPr marL="263525" indent="-2635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ПК «Информационная компетентность педагога в условиях реализации ФГОС общего образования и профессиональных стандартов» 8.11.2017г.;</a:t>
            </a:r>
          </a:p>
          <a:p>
            <a:pPr marL="263525" indent="-2635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ПК «Управление качеством образования в образовательной организации на основе реализации региональной модели оценки качества общего образования» 23.10.2017г.;</a:t>
            </a:r>
          </a:p>
          <a:p>
            <a:pPr marL="263525" indent="-2635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Вариативный учебный модуль «Образовательное видео для дошкольников» 18.01.2016г. ;</a:t>
            </a:r>
          </a:p>
          <a:p>
            <a:pPr marL="263525" indent="-2635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Вариативный учебный модуль «Использование интерактивной доски в образовательном процессе» 02.03.2016г.;</a:t>
            </a:r>
          </a:p>
          <a:p>
            <a:pPr marL="263525" indent="-2635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/>
              <a:t>Учебный модуль «Эффективные приемы работы в </a:t>
            </a:r>
            <a:r>
              <a:rPr lang="en-US" dirty="0"/>
              <a:t>Excel</a:t>
            </a:r>
            <a:r>
              <a:rPr lang="ru-RU" dirty="0"/>
              <a:t>» 24.04.2016г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04729" y="344653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526383" y="1006028"/>
            <a:ext cx="897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Мероприятия, организованные и проведенные в рамках проекта на уровне образовательной организации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6383" y="1006028"/>
            <a:ext cx="897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Мероприятия, организованные и проведенные в рамках проекта на уровне образовательной организации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11603" y="2026763"/>
            <a:ext cx="9653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Семинар </a:t>
            </a:r>
            <a:r>
              <a:rPr lang="ru-RU" sz="2400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для педагогов «Внедрение системы «Е-услуги. Образование» (модуль «Дошкольная образовательная организация»)».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/>
              <a:t>Консультация педагогов по вопросу «Предоставление </a:t>
            </a:r>
            <a:r>
              <a:rPr lang="ru-RU" sz="2400" dirty="0"/>
              <a:t>услуг в электронной форме с использованием федеральной государственной информационной системы «Единая система идентификации и аутентификации» (ЕСИА</a:t>
            </a:r>
            <a:r>
              <a:rPr lang="ru-RU" sz="2400" dirty="0" smtClean="0"/>
              <a:t>)».</a:t>
            </a:r>
            <a:endParaRPr lang="ru-RU" sz="2400" dirty="0">
              <a:ln w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5283" y="718988"/>
            <a:ext cx="9711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участия в совместных мероприятиях, организованных ГБУ ДПО </a:t>
            </a:r>
            <a:r>
              <a:rPr lang="ru-RU" b="1"/>
              <a:t>РЦОКИО </a:t>
            </a:r>
            <a:r>
              <a:rPr lang="ru-RU" b="1" smtClean="0"/>
              <a:t> </a:t>
            </a:r>
            <a:endParaRPr lang="ru-RU" sz="2400" dirty="0" smtClean="0">
              <a:ln w="0"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1889" y="195768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88099"/>
              </p:ext>
            </p:extLst>
          </p:nvPr>
        </p:nvGraphicFramePr>
        <p:xfrm>
          <a:off x="1862781" y="1365320"/>
          <a:ext cx="10329219" cy="54493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47606"/>
                <a:gridCol w="1602084"/>
                <a:gridCol w="1340153"/>
                <a:gridCol w="1239376"/>
              </a:tblGrid>
              <a:tr h="5170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Название мероприятия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Статус участников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Количество человек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444"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smtClean="0">
                          <a:ln w="0"/>
                          <a:solidFill>
                            <a:schemeClr val="dk1"/>
                          </a:solidFill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Установочный семинар по работе с опорными площадками»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20.02.2017г.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слушатель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304444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Проведение тестирования защищенной версии АС СГО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Март 2017г.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/>
                    </a:p>
                  </a:txBody>
                  <a:tcPr/>
                </a:tc>
              </a:tr>
              <a:tr h="517048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Семинар «Региональная модель оценки качества образования»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14.03.2017г.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слушатель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942853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Семинар «Использование программно-технического комплекса обеспечения процедуры аттестации педагогических работников как эффективный инструмент управления профессиональным ростом кадров»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18.04.2017г.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слушатель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729951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Сессия образовательной агломерации по совершенствованию МСОКО и региональных инновационных площадок по вопросам оценки качества образования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23.05.2017г.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слушатель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942853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Форум участников образовательной агломерации 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22.08.2017г.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слушатель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729951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ППК «Управление качеством образования в образовательной организации на основе реализации региональной модели оценки качества общего образования»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23.10.2017-30.10.2017г.г.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слушатель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endParaRPr lang="ru-RU" sz="1400" b="1" dirty="0"/>
                    </a:p>
                  </a:txBody>
                  <a:tcPr/>
                </a:tc>
              </a:tr>
              <a:tr h="450650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/>
                        <a:t>Дни</a:t>
                      </a:r>
                      <a:r>
                        <a:rPr lang="ru-RU" sz="1400" b="1" baseline="0" dirty="0" smtClean="0"/>
                        <a:t> РЦОКИО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октябрь 2016г.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слушатели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2576" y="1651415"/>
            <a:ext cx="902723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>
              <a:spcAft>
                <a:spcPts val="600"/>
              </a:spcAft>
              <a:buAutoNum type="arabicPeriod"/>
            </a:pPr>
            <a:r>
              <a:rPr lang="ru-RU" b="1" i="1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(внутренняя):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разработан пакет </a:t>
            </a:r>
            <a:r>
              <a:rPr lang="ru-RU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документов образовательной </a:t>
            </a: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организации;</a:t>
            </a:r>
            <a:endParaRPr lang="ru-RU" dirty="0">
              <a:ln w="0"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 </a:t>
            </a: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 </a:t>
            </a:r>
            <a:r>
              <a:rPr lang="ru-RU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функционирования информационной системы (циклограмма);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разработано </a:t>
            </a: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положение </a:t>
            </a:r>
            <a:r>
              <a:rPr lang="ru-RU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 информационной системе</a:t>
            </a: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b="1" i="1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i="1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системы образования Челябинской области (внешняя):</a:t>
            </a:r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результатов реализации проекта на </a:t>
            </a:r>
            <a:r>
              <a:rPr lang="en-US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Межрегиональной научно-практической конференции «Проблемы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образования»</a:t>
            </a:r>
            <a:endParaRPr lang="ru-RU" dirty="0">
              <a:ln w="0"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010" y="165544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066880" y="924149"/>
            <a:ext cx="516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Результативность представленного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22988" y="1115631"/>
            <a:ext cx="9015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0"/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ctr"/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совместно </a:t>
            </a:r>
            <a:r>
              <a:rPr lang="ru-RU" sz="2400" b="1" dirty="0">
                <a:ln w="0"/>
                <a:latin typeface="+mj-lt"/>
                <a:ea typeface="Calibri" panose="020F0502020204030204" pitchFamily="34" charset="0"/>
              </a:rPr>
              <a:t>с ГБУ ДПО </a:t>
            </a:r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400" b="1" dirty="0">
                <a:ln w="0"/>
                <a:latin typeface="+mj-lt"/>
                <a:ea typeface="Calibri" panose="020F0502020204030204" pitchFamily="34" charset="0"/>
              </a:rPr>
              <a:t>на </a:t>
            </a:r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2018 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18261" y="257607"/>
            <a:ext cx="8666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22988" y="2281432"/>
            <a:ext cx="92217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400" dirty="0" smtClean="0">
                <a:ln w="0"/>
                <a:ea typeface="Calibri" panose="020F0502020204030204" pitchFamily="34" charset="0"/>
              </a:rPr>
              <a:t>Сотрудничество в рамках проекта «Организационно – методическое обеспечение функционирования информационных систем в общеобразовательной организации с использованием автоматизированной информационной системы «Образование Челябинской области»</a:t>
            </a:r>
            <a:r>
              <a:rPr lang="ru-RU" sz="2400" b="1" dirty="0" smtClean="0">
                <a:ln w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n w="0"/>
                <a:ea typeface="Calibri" panose="020F0502020204030204" pitchFamily="34" charset="0"/>
              </a:rPr>
              <a:t>МКДОУ «Д/с № 19» г. Коркино (опорной </a:t>
            </a:r>
            <a:r>
              <a:rPr lang="ru-RU" sz="2400" dirty="0">
                <a:ln w="0"/>
                <a:ea typeface="Calibri" panose="020F0502020204030204" pitchFamily="34" charset="0"/>
              </a:rPr>
              <a:t>площадки ГБУ ДПО </a:t>
            </a:r>
            <a:r>
              <a:rPr lang="ru-RU" sz="2400" dirty="0" smtClean="0">
                <a:ln w="0"/>
                <a:ea typeface="Calibri" panose="020F0502020204030204" pitchFamily="34" charset="0"/>
              </a:rPr>
              <a:t>РЦОКИО) и</a:t>
            </a:r>
            <a:r>
              <a:rPr lang="ru-RU" sz="2400" b="1" dirty="0" smtClean="0">
                <a:ln w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n w="0"/>
                <a:ea typeface="Calibri" panose="020F0502020204030204" pitchFamily="34" charset="0"/>
              </a:rPr>
              <a:t>отдела функционирования информационных систем ГБУ ДПО РЦОКИО</a:t>
            </a:r>
            <a:endParaRPr lang="ru-RU" sz="240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748</Words>
  <Application>Microsoft Office PowerPoint</Application>
  <PresentationFormat>Широкоэкранный</PresentationFormat>
  <Paragraphs>104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128</cp:revision>
  <dcterms:created xsi:type="dcterms:W3CDTF">2017-09-29T08:48:00Z</dcterms:created>
  <dcterms:modified xsi:type="dcterms:W3CDTF">2017-11-22T10:05:24Z</dcterms:modified>
</cp:coreProperties>
</file>