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65" r:id="rId5"/>
    <p:sldId id="259" r:id="rId6"/>
    <p:sldId id="268" r:id="rId7"/>
    <p:sldId id="260" r:id="rId8"/>
    <p:sldId id="261" r:id="rId9"/>
    <p:sldId id="26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5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09015" y="1220520"/>
            <a:ext cx="70885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6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9055" y="2408192"/>
            <a:ext cx="98934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«</a:t>
            </a:r>
            <a:r>
              <a:rPr lang="ru-RU" sz="2000" b="1" dirty="0" smtClean="0"/>
              <a:t>Организационно-методическое обеспечение функционирования информационных систем в общеобразовательной организации с использованием автоматизированной информационной системы «Образование Челябинской области» </a:t>
            </a:r>
            <a:r>
              <a:rPr lang="ru-RU" sz="2000" b="1" dirty="0" smtClean="0">
                <a:ln w="0"/>
              </a:rPr>
              <a:t>МКОУ «СОШ 9» </a:t>
            </a:r>
            <a:r>
              <a:rPr lang="ru-RU" sz="2000" b="1" dirty="0" smtClean="0">
                <a:ln w="0"/>
                <a:ea typeface="Calibri" panose="020F0502020204030204" pitchFamily="34" charset="0"/>
              </a:rPr>
              <a:t>- </a:t>
            </a:r>
            <a:r>
              <a:rPr lang="ru-RU" sz="2000" dirty="0" smtClean="0">
                <a:ln w="0"/>
                <a:ea typeface="Calibri" panose="020F0502020204030204" pitchFamily="34" charset="0"/>
              </a:rPr>
              <a:t>опорной площадки ГБУ ДПО </a:t>
            </a:r>
            <a:r>
              <a:rPr lang="ru-RU" sz="2000" dirty="0" smtClean="0">
                <a:ln w="0"/>
                <a:ea typeface="Calibri" panose="020F0502020204030204" pitchFamily="34" charset="0"/>
              </a:rPr>
              <a:t>РЦОКИО, </a:t>
            </a:r>
            <a:r>
              <a:rPr lang="ru-RU" sz="2000" dirty="0" smtClean="0">
                <a:ln w="0"/>
                <a:ea typeface="Calibri" panose="020F0502020204030204" pitchFamily="34" charset="0"/>
              </a:rPr>
              <a:t>отдела </a:t>
            </a:r>
            <a:r>
              <a:rPr lang="ru-RU" sz="2000" dirty="0" smtClean="0">
                <a:ln w="0"/>
                <a:ea typeface="Calibri" panose="020F0502020204030204" pitchFamily="34" charset="0"/>
              </a:rPr>
              <a:t>обеспечения функционирования информационных систем ГБУ ДПО РЦОКИО - </a:t>
            </a:r>
            <a:r>
              <a:rPr lang="ru-RU" sz="2000" dirty="0" smtClean="0">
                <a:ln w="0"/>
                <a:ea typeface="Calibri" panose="020F0502020204030204" pitchFamily="34" charset="0"/>
              </a:rPr>
              <a:t>у</a:t>
            </a:r>
            <a:r>
              <a:rPr lang="ru-RU" sz="2000" dirty="0" smtClean="0">
                <a:ln w="0"/>
              </a:rPr>
              <a:t>частника представляемого проекта</a:t>
            </a:r>
            <a:r>
              <a:rPr lang="ru-RU" sz="2000" dirty="0" smtClean="0">
                <a:ln w="0"/>
                <a:ea typeface="Calibri" panose="020F0502020204030204" pitchFamily="34" charset="0"/>
              </a:rPr>
              <a:t> </a:t>
            </a:r>
            <a:endParaRPr lang="ru-RU" sz="2000" dirty="0">
              <a:ln w="0"/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05400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021791"/>
              </p:ext>
            </p:extLst>
          </p:nvPr>
        </p:nvGraphicFramePr>
        <p:xfrm>
          <a:off x="1989055" y="4347184"/>
          <a:ext cx="9997128" cy="2621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41781"/>
                <a:gridCol w="4255347"/>
              </a:tblGrid>
              <a:tr h="328438"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0"/>
                          <a:effectLst/>
                          <a:latin typeface="+mn-lt"/>
                        </a:rPr>
                        <a:t>Участники проекта </a:t>
                      </a:r>
                    </a:p>
                    <a:p>
                      <a:pPr algn="ctr"/>
                      <a:r>
                        <a:rPr lang="ru-RU" sz="1600" b="1" cap="none" spc="0" dirty="0" smtClean="0">
                          <a:ln w="0"/>
                          <a:effectLst/>
                          <a:latin typeface="+mn-lt"/>
                        </a:rPr>
                        <a:t>от МКОУ «СОШ № 9» г. Коркино</a:t>
                      </a:r>
                      <a:endParaRPr lang="ru-RU" sz="1600" b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0"/>
                          <a:effectLst/>
                          <a:latin typeface="+mn-lt"/>
                        </a:rPr>
                        <a:t>Участники проекта </a:t>
                      </a:r>
                    </a:p>
                    <a:p>
                      <a:pPr algn="ctr"/>
                      <a:r>
                        <a:rPr lang="ru-RU" sz="1600" b="1" cap="none" spc="0" dirty="0" smtClean="0">
                          <a:ln w="0"/>
                          <a:effectLst/>
                          <a:latin typeface="+mn-lt"/>
                        </a:rPr>
                        <a:t>от ГБУ ДПО РЦОКИО</a:t>
                      </a:r>
                      <a:endParaRPr lang="ru-RU" sz="1600" b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</a:tr>
              <a:tr h="1452046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Тельминова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Екатерина Сергеевна , директор Яковлева Юлия Александровна,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заместитель директора по УВР</a:t>
                      </a:r>
                      <a:endParaRPr lang="ru-RU" sz="16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Степанова Светлана Анатольевна, заместитель директора по УВР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Замятина Тамара Алексеевна,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заместитель директора по ВР МКОУ </a:t>
                      </a:r>
                      <a:r>
                        <a:rPr lang="ru-RU" sz="1600" b="0" cap="none" spc="0" dirty="0" smtClean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Романова Татьяна Сергеевна, социальный педагог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cap="none" spc="0" dirty="0" smtClean="0">
                        <a:ln w="0"/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Орехова Тамара Анатольевна, начальник отдела обеспечения функционирования информационных систем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494695"/>
            <a:ext cx="96412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n w="0"/>
                <a:ea typeface="Calibri" panose="020F0502020204030204" pitchFamily="34" charset="0"/>
              </a:rPr>
              <a:t>Цель </a:t>
            </a:r>
            <a:r>
              <a:rPr lang="ru-RU" sz="2800" b="1" dirty="0" smtClean="0">
                <a:ln w="0"/>
                <a:ea typeface="Calibri" panose="020F0502020204030204" pitchFamily="34" charset="0"/>
              </a:rPr>
              <a:t>проекта:  </a:t>
            </a:r>
            <a:r>
              <a:rPr lang="ru-RU" sz="2800" dirty="0" smtClean="0"/>
              <a:t>Совершенствование информационного обеспечения процессов управления образовательной организации, планирование и организация учебного процесса на основе функционирования информационных систем</a:t>
            </a:r>
            <a:endParaRPr lang="ru-RU" sz="2800" dirty="0" smtClean="0">
              <a:ln w="0"/>
              <a:ea typeface="Calibri" panose="020F0502020204030204" pitchFamily="34" charset="0"/>
            </a:endParaRPr>
          </a:p>
          <a:p>
            <a:pPr algn="just"/>
            <a:endParaRPr lang="ru-RU" sz="2800" dirty="0" smtClean="0">
              <a:ln w="0"/>
              <a:ea typeface="Calibri" panose="020F0502020204030204" pitchFamily="34" charset="0"/>
            </a:endParaRPr>
          </a:p>
          <a:p>
            <a:pPr lvl="0" algn="just"/>
            <a:r>
              <a:rPr lang="ru-RU" sz="2800" b="1" dirty="0" smtClean="0">
                <a:ln w="0"/>
                <a:ea typeface="Calibri" panose="020F0502020204030204" pitchFamily="34" charset="0"/>
              </a:rPr>
              <a:t>Задачи:</a:t>
            </a:r>
          </a:p>
          <a:p>
            <a:pPr lvl="0" algn="just"/>
            <a:r>
              <a:rPr lang="ru-RU" sz="2800" dirty="0" smtClean="0">
                <a:ln w="0"/>
                <a:ea typeface="Calibri" panose="020F0502020204030204" pitchFamily="34" charset="0"/>
              </a:rPr>
              <a:t> 1. </a:t>
            </a:r>
            <a:r>
              <a:rPr lang="ru-RU" sz="2800" dirty="0" smtClean="0"/>
              <a:t>Разработка пакета документов образовательной организации, регламентирующего функционирование информационной системы</a:t>
            </a:r>
          </a:p>
          <a:p>
            <a:pPr algn="just"/>
            <a:r>
              <a:rPr lang="ru-RU" sz="2800" dirty="0" smtClean="0"/>
              <a:t>2. Технологическое развитие образовательного процесса</a:t>
            </a:r>
            <a:endParaRPr lang="ru-RU" sz="2800" dirty="0" smtClean="0">
              <a:ln w="0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286461"/>
            <a:ext cx="97585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n w="0"/>
                <a:ea typeface="Calibri" panose="020F0502020204030204" pitchFamily="34" charset="0"/>
              </a:rPr>
              <a:t>Ожидаемый результат: </a:t>
            </a:r>
            <a:r>
              <a:rPr lang="ru-RU" sz="2800" dirty="0" smtClean="0"/>
              <a:t> 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Пакет  нормативных документов, определяющих регламент работы с информационными системами в рамках функционирования автоматизированной информационной системы «Образование Челябинской области»</a:t>
            </a:r>
            <a:endParaRPr lang="ru-RU" sz="2800" dirty="0" smtClean="0">
              <a:ln w="0"/>
              <a:ea typeface="Calibri" panose="020F0502020204030204" pitchFamily="34" charset="0"/>
            </a:endParaRPr>
          </a:p>
          <a:p>
            <a:pPr algn="just"/>
            <a:endParaRPr lang="ru-RU" sz="2800" dirty="0" smtClean="0">
              <a:ln w="0"/>
              <a:ea typeface="Calibri" panose="020F0502020204030204" pitchFamily="34" charset="0"/>
            </a:endParaRPr>
          </a:p>
          <a:p>
            <a:pPr algn="just"/>
            <a:r>
              <a:rPr lang="ru-RU" sz="2800" dirty="0" smtClean="0">
                <a:ln w="0"/>
                <a:ea typeface="Calibri" panose="020F0502020204030204" pitchFamily="34" charset="0"/>
              </a:rPr>
              <a:t>Срок реализации проекта: январь 2017 г. – декабрь 2017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г.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866382"/>
            <a:ext cx="97118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86667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28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248653"/>
              </p:ext>
            </p:extLst>
          </p:nvPr>
        </p:nvGraphicFramePr>
        <p:xfrm>
          <a:off x="1968668" y="1935679"/>
          <a:ext cx="10223333" cy="40508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27779"/>
                <a:gridCol w="2018207"/>
                <a:gridCol w="1473138"/>
                <a:gridCol w="1504209"/>
              </a:tblGrid>
              <a:tr h="9418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Название мероприятия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Дата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Статус участника 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Кол-во участников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12005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</a:rPr>
                        <a:t>Курсы повышения квалификации «Информационные системы в управлении образовательной</a:t>
                      </a:r>
                      <a:r>
                        <a:rPr lang="ru-RU" sz="1800" b="1" baseline="0" dirty="0" smtClean="0">
                          <a:latin typeface="+mn-lt"/>
                        </a:rPr>
                        <a:t> организации</a:t>
                      </a:r>
                      <a:r>
                        <a:rPr lang="ru-RU" sz="1800" b="1" dirty="0" smtClean="0">
                          <a:latin typeface="+mn-lt"/>
                        </a:rPr>
                        <a:t>»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</a:rPr>
                        <a:t>26-27 января 2017 г.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</a:rPr>
                        <a:t>слушатель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</a:rPr>
                        <a:t>2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</a:tr>
              <a:tr h="7228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+mn-lt"/>
                        </a:rPr>
                        <a:t>Видеоконференция «Установочный семинар по работе опорных площадок»</a:t>
                      </a:r>
                    </a:p>
                    <a:p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</a:rPr>
                        <a:t>20 февраля 2017 г.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</a:rPr>
                        <a:t>слушатель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</a:rPr>
                        <a:t>1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</a:tr>
              <a:tr h="512005">
                <a:tc>
                  <a:txBody>
                    <a:bodyPr/>
                    <a:lstStyle/>
                    <a:p>
                      <a:r>
                        <a:rPr lang="ru-RU" sz="1800" b="1" smtClean="0">
                          <a:latin typeface="+mn-lt"/>
                        </a:rPr>
                        <a:t>Проведение тестирования защищенной</a:t>
                      </a:r>
                      <a:r>
                        <a:rPr lang="ru-RU" sz="1800" b="1" baseline="0" smtClean="0">
                          <a:latin typeface="+mn-lt"/>
                        </a:rPr>
                        <a:t> версии АС СГО</a:t>
                      </a:r>
                      <a:endParaRPr lang="ru-RU" sz="1800" b="1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</a:rPr>
                        <a:t>Март 2017 г.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</a:rPr>
                        <a:t>1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</a:tr>
              <a:tr h="5120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+mn-lt"/>
                        </a:rPr>
                        <a:t>Семинар «Региональная модель оценки качества образования»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</a:rPr>
                        <a:t>14 марта 2017 г.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</a:rPr>
                        <a:t>слушатель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</a:rPr>
                        <a:t>1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866382"/>
            <a:ext cx="97118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86667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28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012404"/>
              </p:ext>
            </p:extLst>
          </p:nvPr>
        </p:nvGraphicFramePr>
        <p:xfrm>
          <a:off x="1996230" y="1888620"/>
          <a:ext cx="10195770" cy="4404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19614"/>
                <a:gridCol w="1484416"/>
                <a:gridCol w="1341911"/>
                <a:gridCol w="1349829"/>
              </a:tblGrid>
              <a:tr h="6244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Название мероприятия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Дата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Статус участника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Кол-во участников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024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Вебинар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"Использование программно-технического комплекса обеспечения процедуры аттестации педагогических работников как эффективный механизм управления профессиональным ростом кадров»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18 апреля 2017 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слушатель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933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Форум «Ресурсы межмуниципального взаимодействия в решении задач  эффективного управления качеством образования на основе результатов региональной системы оценки качества образования»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22 августа 2017 г.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слушатель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120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Вебинар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«О функционировании системы АИС «Образование» в 2017/2018 учебном году»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сентября 2017 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слушатель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7228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КПК «Управление качеством образования в образовательной организации на основе реализации региональной модели оценки качества общего образования»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23-30 октября 2017 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слушатель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01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7193" y="1071801"/>
            <a:ext cx="87826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000" b="1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 выражена в разработке следующих нормативных документов: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/>
              <a:t>Регламент работы с электронным классным журналом;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/>
              <a:t>Инструкция для администратора по вводу данных и обмену информацией в АИС «Сетевой город. Образование»;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/>
              <a:t>Инструкция для заместителя директора по учебно-воспитательной работе по вводу данных и обмену информацией в АИС «Сетевой город. Образование»;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/>
              <a:t>Инструкция для заместителя директора по воспитательной работе по вводу данных и обмену информацией в АИС «Сетевой город. Образование»;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/>
              <a:t>Инструкция для классного руководителя по вводу данных и обмену информацией в АИС «Сетевой город. Образование»;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/>
              <a:t>Инструкция для учителя-предметника по вводу данных и обмену информацией в АИС «Сетевой город. Образование»;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/>
              <a:t>Инструкция для родителей по работе  в АИС «Сетевой город. Образование»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a typeface="Calibri" panose="020F0502020204030204" pitchFamily="34" charset="0"/>
              </a:rPr>
              <a:t>проекта: </a:t>
            </a:r>
            <a:r>
              <a:rPr lang="ru-RU" sz="2800" dirty="0">
                <a:ln w="0"/>
                <a:ea typeface="Calibri" panose="020F0502020204030204" pitchFamily="34" charset="0"/>
              </a:rPr>
              <a:t>совместно с ГБУ ДПО </a:t>
            </a:r>
            <a:r>
              <a:rPr lang="ru-RU" sz="2800" dirty="0" smtClean="0">
                <a:ln w="0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a typeface="Calibri" panose="020F0502020204030204" pitchFamily="34" charset="0"/>
              </a:rPr>
              <a:t>2018 год </a:t>
            </a:r>
          </a:p>
          <a:p>
            <a:endParaRPr lang="ru-RU" sz="2800" dirty="0" smtClean="0">
              <a:ln w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>
                <a:ln w="0"/>
              </a:rPr>
              <a:t>Прохождение курсов повышения квалификации на базе  ГБУ ДПО РЦОКИО;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>
                <a:ln w="0"/>
              </a:rPr>
              <a:t> Участие в </a:t>
            </a:r>
            <a:r>
              <a:rPr lang="ru-RU" sz="2800" dirty="0" err="1" smtClean="0">
                <a:ln w="0"/>
              </a:rPr>
              <a:t>вебинарах</a:t>
            </a:r>
            <a:r>
              <a:rPr lang="ru-RU" sz="2800" dirty="0" smtClean="0">
                <a:ln w="0"/>
              </a:rPr>
              <a:t> по функционированию АИС «Сетевой город. Образование», «Е-услуги»;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>
                <a:ln w="0"/>
              </a:rPr>
              <a:t> Участие в семинарах  по обмену опытом с образовательными организациями области</a:t>
            </a:r>
            <a:endParaRPr lang="ru-RU" sz="2800" dirty="0">
              <a:ln w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839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623</Words>
  <Application>Microsoft Office PowerPoint</Application>
  <PresentationFormat>Широкоэкранный</PresentationFormat>
  <Paragraphs>102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Wingdings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Белякова Татьяна Борисовна</cp:lastModifiedBy>
  <cp:revision>117</cp:revision>
  <dcterms:created xsi:type="dcterms:W3CDTF">2017-09-29T08:48:00Z</dcterms:created>
  <dcterms:modified xsi:type="dcterms:W3CDTF">2017-11-13T11:18:25Z</dcterms:modified>
</cp:coreProperties>
</file>