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64" r:id="rId3"/>
    <p:sldId id="257" r:id="rId4"/>
    <p:sldId id="259" r:id="rId5"/>
    <p:sldId id="267" r:id="rId6"/>
    <p:sldId id="268" r:id="rId7"/>
    <p:sldId id="271" r:id="rId8"/>
    <p:sldId id="258" r:id="rId9"/>
    <p:sldId id="260" r:id="rId10"/>
    <p:sldId id="261" r:id="rId11"/>
    <p:sldId id="272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16AD1-67BD-43D7-8D38-1CE3FCEA7065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45469-BE13-4DB6-AFFD-DF51D5F56B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424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64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034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E8F2-8193-4F0E-94E7-30D00988677A}" type="datetime1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5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0514-8CDB-46FE-93D1-B993F8073214}" type="datetime1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9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176A-1DD8-4ABA-80BE-E17905633154}" type="datetime1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6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09AEC-9C07-43C6-83D8-A16C14AB6995}" type="datetime1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91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8DFD-8EB5-4DEB-AC4F-4E0B4517D53C}" type="datetime1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37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D22A-E26A-486E-B099-DF74D20D0E5F}" type="datetime1">
              <a:rPr lang="ru-RU" smtClean="0"/>
              <a:pPr/>
              <a:t>09.11.2017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77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9EFE-6E63-46A3-B444-44A7E9463F3B}" type="datetime1">
              <a:rPr lang="ru-RU" smtClean="0"/>
              <a:pPr/>
              <a:t>09.11.2017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70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D172-4BE9-4501-BFD3-23F98A0AEE0A}" type="datetime1">
              <a:rPr lang="ru-RU" smtClean="0"/>
              <a:pPr/>
              <a:t>09.11.2017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61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30C3-D822-4A4F-BF92-14EFEC0AE16B}" type="datetime1">
              <a:rPr lang="ru-RU" smtClean="0"/>
              <a:pPr/>
              <a:t>09.11.2017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41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B1A3-9C2F-4001-9BD4-607B7D2E4D31}" type="datetime1">
              <a:rPr lang="ru-RU" smtClean="0"/>
              <a:pPr/>
              <a:t>09.11.2017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0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74B1-8A9B-459A-B202-0B1877B9048A}" type="datetime1">
              <a:rPr lang="ru-RU" smtClean="0"/>
              <a:pPr/>
              <a:t>09.11.2017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60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FE5B4-C26E-4633-AB7B-8854E2922FD1}" type="datetime1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22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743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34069" y="1983921"/>
            <a:ext cx="936437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Перспективы реализации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проекта:</a:t>
            </a:r>
          </a:p>
          <a:p>
            <a:pPr algn="just"/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lvl="1"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совершенствование  нормативно-правового обеспечения образовательной организации  по  функционированию АИС «Образование»</a:t>
            </a:r>
          </a:p>
          <a:p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7342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59654" y="22273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351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097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09015" y="1220520"/>
            <a:ext cx="708854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</a:t>
            </a:r>
          </a:p>
          <a:p>
            <a:pPr algn="ctr"/>
            <a:r>
              <a:rPr lang="ru-RU" sz="36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6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284427" y="284372"/>
            <a:ext cx="9907573" cy="109194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ПРОБЛЕМЫ И ПЕРСПЕКТИВЫ РАЗВИТИЯ СИСТЕМ ОЦЕНКИ КАЧЕСТВА ОБРАЗОВАНИЯ.</a:t>
            </a:r>
            <a:b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 ПО СОВЕРШЕНСТВОВАНИЮ МУНИЦИПАЛЬНЫХ СИСТЕМ ОЦЕНКИ КАЧЕСТВА ОБРАЗОВАНИЯ</a:t>
            </a:r>
            <a:endParaRPr lang="ru-RU" sz="1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11603" y="2325065"/>
            <a:ext cx="989343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Проект </a:t>
            </a:r>
            <a:r>
              <a:rPr lang="ru-RU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«Нормативно-правовое обеспечение процесса перехода на электронный вариант ведения журнала успеваемости обучающихся в общеобразовательной организации с использованием автоматизированной информационной системы «Образование Челябинской области»</a:t>
            </a:r>
          </a:p>
          <a:p>
            <a:pPr algn="just"/>
            <a:r>
              <a:rPr lang="ru-RU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МОУ СОШ № 1 г. Кыштыма 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- опорной </a:t>
            </a: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площадки 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ГБУ ДПО РЦОКИО, отдела обеспечения функционирования информационных систем ГБУ ДПО РЦОКИО - у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частника </a:t>
            </a:r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представляемого проекта</a:t>
            </a:r>
            <a:r>
              <a:rPr lang="ru-RU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</a:t>
            </a:r>
            <a:endParaRPr lang="ru-RU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105400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910718"/>
              </p:ext>
            </p:extLst>
          </p:nvPr>
        </p:nvGraphicFramePr>
        <p:xfrm>
          <a:off x="2191544" y="4356390"/>
          <a:ext cx="9733548" cy="1950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66774"/>
                <a:gridCol w="4866774"/>
              </a:tblGrid>
              <a:tr h="4562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cap="none" spc="0" dirty="0" smtClean="0">
                          <a:ln w="0"/>
                          <a:effectLst/>
                        </a:rPr>
                        <a:t>Участники проекта </a:t>
                      </a:r>
                      <a:r>
                        <a:rPr lang="ru-RU" sz="1600" b="1" cap="none" spc="0" dirty="0" smtClean="0">
                          <a:ln w="0"/>
                          <a:effectLst/>
                        </a:rPr>
                        <a:t>от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cap="none" spc="0" dirty="0" smtClean="0">
                          <a:ln w="0"/>
                          <a:effectLst/>
                        </a:rPr>
                        <a:t> </a:t>
                      </a:r>
                      <a:r>
                        <a:rPr lang="ru-RU" sz="1600" b="1" cap="none" spc="0" dirty="0" smtClean="0">
                          <a:ln w="0"/>
                          <a:effectLst/>
                        </a:rPr>
                        <a:t>МОУ</a:t>
                      </a:r>
                      <a:r>
                        <a:rPr lang="ru-RU" sz="1600" b="1" cap="none" spc="0" baseline="0" dirty="0" smtClean="0">
                          <a:ln w="0"/>
                          <a:effectLst/>
                        </a:rPr>
                        <a:t> СОШ № 1 г. Кыштыма</a:t>
                      </a:r>
                      <a:endParaRPr lang="ru-RU" sz="1600" b="1" cap="none" spc="0" dirty="0" smtClean="0">
                        <a:ln w="0"/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cap="none" spc="0" dirty="0" smtClean="0">
                          <a:ln w="0"/>
                          <a:effectLst/>
                        </a:rPr>
                        <a:t>Участники проекта </a:t>
                      </a:r>
                      <a:endParaRPr lang="ru-RU" sz="1600" b="1" cap="none" spc="0" dirty="0" smtClean="0">
                        <a:ln w="0"/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cap="none" spc="0" dirty="0" smtClean="0">
                          <a:ln w="0"/>
                          <a:effectLst/>
                        </a:rPr>
                        <a:t>от </a:t>
                      </a:r>
                      <a:r>
                        <a:rPr lang="ru-RU" sz="1600" b="1" cap="none" spc="0" dirty="0" smtClean="0">
                          <a:ln w="0"/>
                          <a:effectLst/>
                        </a:rPr>
                        <a:t>ГБУ ДПО </a:t>
                      </a:r>
                      <a:r>
                        <a:rPr lang="ru-RU" sz="1600" b="1" cap="none" spc="0" dirty="0" smtClean="0">
                          <a:ln w="0"/>
                          <a:effectLst/>
                        </a:rPr>
                        <a:t>РЦОКИО</a:t>
                      </a:r>
                      <a:endParaRPr lang="ru-RU" sz="1600" b="1" cap="none" spc="0" dirty="0" smtClean="0">
                        <a:ln w="0"/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400" b="0" cap="none" spc="0" dirty="0" smtClean="0">
                          <a:ln w="0"/>
                          <a:effectLst/>
                        </a:rPr>
                        <a:t>Каримова</a:t>
                      </a:r>
                      <a:r>
                        <a:rPr lang="ru-RU" sz="1400" b="0" cap="none" spc="0" baseline="0" dirty="0" smtClean="0">
                          <a:ln w="0"/>
                          <a:effectLst/>
                        </a:rPr>
                        <a:t> Наталья Григорьевна</a:t>
                      </a:r>
                      <a:r>
                        <a:rPr lang="ru-RU" sz="1400" b="0" cap="none" spc="0" dirty="0" smtClean="0">
                          <a:ln w="0"/>
                          <a:effectLst/>
                        </a:rPr>
                        <a:t>, </a:t>
                      </a:r>
                      <a:r>
                        <a:rPr lang="ru-RU" sz="1400" b="0" cap="none" spc="0" dirty="0" smtClean="0">
                          <a:ln w="0"/>
                          <a:effectLst/>
                        </a:rPr>
                        <a:t>директор </a:t>
                      </a:r>
                      <a:endParaRPr lang="ru-RU" sz="1400" b="0" cap="none" spc="0" dirty="0" smtClean="0">
                        <a:ln w="0"/>
                        <a:effectLst/>
                      </a:endParaRP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ru-RU" sz="1400" b="0" cap="none" spc="0" dirty="0" smtClean="0">
                          <a:ln w="0"/>
                          <a:effectLst/>
                        </a:rPr>
                        <a:t>Иванова</a:t>
                      </a:r>
                      <a:r>
                        <a:rPr lang="ru-RU" sz="1400" b="0" cap="none" spc="0" baseline="0" dirty="0" smtClean="0">
                          <a:ln w="0"/>
                          <a:effectLst/>
                        </a:rPr>
                        <a:t> Ирина </a:t>
                      </a:r>
                      <a:r>
                        <a:rPr lang="ru-RU" sz="1400" b="0" cap="none" spc="0" baseline="0" dirty="0" smtClean="0">
                          <a:ln w="0"/>
                          <a:effectLst/>
                        </a:rPr>
                        <a:t>Юрьевн</a:t>
                      </a:r>
                      <a:r>
                        <a:rPr lang="ru-RU" sz="1400" b="0" cap="none" spc="0" dirty="0" smtClean="0">
                          <a:ln w="0"/>
                          <a:effectLst/>
                        </a:rPr>
                        <a:t>а,</a:t>
                      </a:r>
                      <a:r>
                        <a:rPr lang="ru-RU" sz="1400" b="0" cap="none" spc="0" baseline="0" dirty="0" smtClean="0">
                          <a:ln w="0"/>
                          <a:effectLst/>
                        </a:rPr>
                        <a:t> </a:t>
                      </a:r>
                      <a:r>
                        <a:rPr lang="ru-RU" sz="1400" b="0" cap="none" spc="0" dirty="0" smtClean="0">
                          <a:ln w="0"/>
                          <a:effectLst/>
                        </a:rPr>
                        <a:t>заместитель </a:t>
                      </a:r>
                      <a:r>
                        <a:rPr lang="ru-RU" sz="1400" b="0" cap="none" spc="0" dirty="0" smtClean="0">
                          <a:ln w="0"/>
                          <a:effectLst/>
                        </a:rPr>
                        <a:t>директора по учебной работе</a:t>
                      </a: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ru-RU" sz="1400" b="0" dirty="0" smtClean="0">
                          <a:effectLst/>
                        </a:rPr>
                        <a:t>Смирнова Юлия </a:t>
                      </a:r>
                      <a:r>
                        <a:rPr lang="ru-RU" sz="1400" b="0" dirty="0" err="1" smtClean="0">
                          <a:effectLst/>
                        </a:rPr>
                        <a:t>Нургалиевна</a:t>
                      </a:r>
                      <a:r>
                        <a:rPr lang="ru-RU" sz="1400" b="0" dirty="0" smtClean="0">
                          <a:effectLst/>
                        </a:rPr>
                        <a:t>,</a:t>
                      </a:r>
                      <a:r>
                        <a:rPr lang="ru-RU" sz="1400" b="0" baseline="0" dirty="0" smtClean="0">
                          <a:effectLst/>
                        </a:rPr>
                        <a:t> </a:t>
                      </a:r>
                      <a:r>
                        <a:rPr lang="ru-RU" sz="1400" b="0" dirty="0" smtClean="0">
                          <a:effectLst/>
                        </a:rPr>
                        <a:t>заместитель </a:t>
                      </a:r>
                      <a:r>
                        <a:rPr lang="ru-RU" sz="1400" b="0" dirty="0" smtClean="0">
                          <a:effectLst/>
                        </a:rPr>
                        <a:t>директора по информатизации</a:t>
                      </a:r>
                      <a:endParaRPr lang="ru-RU" sz="1400" b="0" cap="none" spc="0" dirty="0" smtClean="0">
                        <a:ln w="0"/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400" b="0" dirty="0" smtClean="0">
                          <a:effectLst/>
                        </a:rPr>
                        <a:t>Орехова </a:t>
                      </a:r>
                      <a:r>
                        <a:rPr lang="ru-RU" sz="1400" b="0" baseline="0" dirty="0" smtClean="0">
                          <a:effectLst/>
                        </a:rPr>
                        <a:t> Тамара Анатольевна, начальник отдела обеспечения функционирования информационных систем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400" b="0" baseline="0" dirty="0" smtClean="0">
                          <a:effectLst/>
                        </a:rPr>
                        <a:t>Югова Дарья Александровна, методист отдела обеспечения функционирования информационных систем </a:t>
                      </a:r>
                      <a:endParaRPr lang="ru-RU" sz="1400" b="0" dirty="0" smtClean="0"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604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09902" y="890412"/>
            <a:ext cx="9733547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Цель </a:t>
            </a:r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проекта:</a:t>
            </a:r>
          </a:p>
          <a:p>
            <a:pPr algn="just"/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овершенствование информационного обеспечения процессов управления образовательной организации, планирования и организации образовательной деятельности на основе функционирования информационных систем </a:t>
            </a:r>
          </a:p>
          <a:p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Задачи:</a:t>
            </a:r>
          </a:p>
          <a:p>
            <a:pPr marL="457200" indent="-457200" algn="just">
              <a:buAutoNum type="arabicParenR"/>
            </a:pP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ф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ормирование единого пакета документов, регламентирующих процедуру перехода образовательной организации на электронный журнал успеваемости обучающихся;</a:t>
            </a:r>
          </a:p>
          <a:p>
            <a:pPr marL="457200" indent="-457200" algn="just">
              <a:buAutoNum type="arabicParenR"/>
            </a:pP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овышение уровня прозрачности образовательной деятельности;</a:t>
            </a:r>
          </a:p>
          <a:p>
            <a:pPr marL="457200" indent="-457200" algn="just">
              <a:buAutoNum type="arabicParenR"/>
            </a:pP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т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ехнологическое развитие информационно-образовательной среды школы.</a:t>
            </a:r>
          </a:p>
          <a:p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Ожидаемый результат:</a:t>
            </a:r>
          </a:p>
          <a:p>
            <a:pPr marL="457200" indent="-457200" algn="just"/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    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 пакет 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документов, регламентирующих  процедуру перехода на ведение электронного журнала успеваемости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обучающихся</a:t>
            </a: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Calibri" panose="020F0502020204030204" pitchFamily="34" charset="0"/>
            </a:endParaRPr>
          </a:p>
          <a:p>
            <a:r>
              <a:rPr lang="ru-RU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Срок реализации проекта:  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декабрь 2016 г. - декабрь 2017 г.</a:t>
            </a:r>
          </a:p>
          <a:p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54572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959654" y="22273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7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59654" y="22273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193127" y="2968832"/>
            <a:ext cx="3040083" cy="125878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СОВМЕСТНЫЕ МЕРОПРИЯТИЯ</a:t>
            </a:r>
            <a:endParaRPr lang="ru-RU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8" name="Прямая со стрелкой 7"/>
          <p:cNvCxnSpPr>
            <a:stCxn id="6" idx="1"/>
            <a:endCxn id="10" idx="4"/>
          </p:cNvCxnSpPr>
          <p:nvPr/>
        </p:nvCxnSpPr>
        <p:spPr>
          <a:xfrm rot="16200000" flipV="1">
            <a:off x="4698622" y="2213461"/>
            <a:ext cx="981971" cy="897461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>
            <a:hlinkClick r:id="rId2" action="ppaction://hlinksldjump" tooltip="111"/>
          </p:cNvPr>
          <p:cNvSpPr/>
          <p:nvPr/>
        </p:nvSpPr>
        <p:spPr>
          <a:xfrm>
            <a:off x="3635481" y="1163782"/>
            <a:ext cx="2210789" cy="100742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i="1" u="sng" dirty="0" err="1" smtClean="0">
                <a:solidFill>
                  <a:schemeClr val="accent6">
                    <a:lumMod val="75000"/>
                  </a:schemeClr>
                </a:solidFill>
              </a:rPr>
              <a:t>Вебинары</a:t>
            </a:r>
            <a:endParaRPr lang="ru-RU" sz="2200" b="1" i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1" name="Прямая со стрелкой 10"/>
          <p:cNvCxnSpPr>
            <a:stCxn id="6" idx="2"/>
            <a:endCxn id="12" idx="6"/>
          </p:cNvCxnSpPr>
          <p:nvPr/>
        </p:nvCxnSpPr>
        <p:spPr>
          <a:xfrm rot="10800000">
            <a:off x="4110577" y="3565684"/>
            <a:ext cx="1082551" cy="32541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>
            <a:hlinkClick r:id="rId3" action="ppaction://hlinksldjump"/>
          </p:cNvPr>
          <p:cNvSpPr/>
          <p:nvPr/>
        </p:nvSpPr>
        <p:spPr>
          <a:xfrm>
            <a:off x="2566785" y="3112441"/>
            <a:ext cx="1543791" cy="90648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i="1" u="sng" dirty="0" smtClean="0">
                <a:solidFill>
                  <a:schemeClr val="accent6">
                    <a:lumMod val="75000"/>
                  </a:schemeClr>
                </a:solidFill>
              </a:rPr>
              <a:t>Курсы</a:t>
            </a: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ru-RU" sz="22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Прямая со стрелкой 15"/>
          <p:cNvCxnSpPr>
            <a:stCxn id="6" idx="7"/>
            <a:endCxn id="17" idx="2"/>
          </p:cNvCxnSpPr>
          <p:nvPr/>
        </p:nvCxnSpPr>
        <p:spPr>
          <a:xfrm rot="5400000" flipH="1" flipV="1">
            <a:off x="8489649" y="2108682"/>
            <a:ext cx="342846" cy="1746144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>
            <a:hlinkClick r:id="rId4" action="ppaction://hlinksldjump"/>
          </p:cNvPr>
          <p:cNvSpPr/>
          <p:nvPr/>
        </p:nvSpPr>
        <p:spPr>
          <a:xfrm>
            <a:off x="9534144" y="2357089"/>
            <a:ext cx="2255520" cy="90648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i="1" u="sng" dirty="0" smtClean="0">
                <a:solidFill>
                  <a:schemeClr val="accent6">
                    <a:lumMod val="75000"/>
                  </a:schemeClr>
                </a:solidFill>
              </a:rPr>
              <a:t>Семинары</a:t>
            </a:r>
            <a:endParaRPr lang="ru-RU" sz="2200" b="1" i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0" name="Прямая со стрелкой 19"/>
          <p:cNvCxnSpPr>
            <a:stCxn id="6" idx="0"/>
            <a:endCxn id="21" idx="4"/>
          </p:cNvCxnSpPr>
          <p:nvPr/>
        </p:nvCxnSpPr>
        <p:spPr>
          <a:xfrm rot="5400000" flipH="1" flipV="1">
            <a:off x="6893575" y="1955964"/>
            <a:ext cx="832463" cy="1193274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>
            <a:hlinkClick r:id="" action="ppaction://noaction"/>
          </p:cNvPr>
          <p:cNvSpPr/>
          <p:nvPr/>
        </p:nvSpPr>
        <p:spPr>
          <a:xfrm>
            <a:off x="7119701" y="1229885"/>
            <a:ext cx="1573483" cy="90648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i="1" u="sng" dirty="0" smtClean="0">
                <a:solidFill>
                  <a:schemeClr val="accent6">
                    <a:lumMod val="75000"/>
                  </a:schemeClr>
                </a:solidFill>
              </a:rPr>
              <a:t>Сессии</a:t>
            </a:r>
            <a:endParaRPr lang="ru-RU" sz="2200" b="1" i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5" name="Прямая со стрелкой 24"/>
          <p:cNvCxnSpPr>
            <a:stCxn id="6" idx="4"/>
            <a:endCxn id="26" idx="0"/>
          </p:cNvCxnSpPr>
          <p:nvPr/>
        </p:nvCxnSpPr>
        <p:spPr>
          <a:xfrm rot="16200000" flipH="1">
            <a:off x="6193624" y="4747161"/>
            <a:ext cx="1169709" cy="130618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>
            <a:hlinkClick r:id="" action="ppaction://noaction"/>
          </p:cNvPr>
          <p:cNvSpPr/>
          <p:nvPr/>
        </p:nvSpPr>
        <p:spPr>
          <a:xfrm>
            <a:off x="5846252" y="5397325"/>
            <a:ext cx="1995070" cy="65908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i="1" u="sng" dirty="0" smtClean="0">
                <a:solidFill>
                  <a:schemeClr val="accent6">
                    <a:lumMod val="75000"/>
                  </a:schemeClr>
                </a:solidFill>
              </a:rPr>
              <a:t>Форумы</a:t>
            </a:r>
            <a:endParaRPr lang="ru-RU" sz="2200" b="1" i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38" name="Прямая со стрелкой 37"/>
          <p:cNvCxnSpPr>
            <a:stCxn id="6" idx="3"/>
            <a:endCxn id="39" idx="0"/>
          </p:cNvCxnSpPr>
          <p:nvPr/>
        </p:nvCxnSpPr>
        <p:spPr>
          <a:xfrm rot="5400000">
            <a:off x="4557602" y="3823774"/>
            <a:ext cx="861238" cy="1300232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Овал 38"/>
          <p:cNvSpPr/>
          <p:nvPr/>
        </p:nvSpPr>
        <p:spPr>
          <a:xfrm>
            <a:off x="3340577" y="4904509"/>
            <a:ext cx="1995055" cy="85502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accent6">
                    <a:lumMod val="75000"/>
                  </a:schemeClr>
                </a:solidFill>
              </a:rPr>
              <a:t>Дни РЦОКИО</a:t>
            </a:r>
            <a:endParaRPr lang="ru-RU" sz="2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70" name="Прямая со стрелкой 69"/>
          <p:cNvCxnSpPr>
            <a:stCxn id="6" idx="5"/>
            <a:endCxn id="71" idx="1"/>
          </p:cNvCxnSpPr>
          <p:nvPr/>
        </p:nvCxnSpPr>
        <p:spPr>
          <a:xfrm rot="16200000" flipH="1">
            <a:off x="8405559" y="3425711"/>
            <a:ext cx="361467" cy="1596585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Овал 70">
            <a:hlinkClick r:id="" action="ppaction://noaction"/>
          </p:cNvPr>
          <p:cNvSpPr/>
          <p:nvPr/>
        </p:nvSpPr>
        <p:spPr>
          <a:xfrm>
            <a:off x="8948928" y="4263082"/>
            <a:ext cx="2974848" cy="96728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i="1" u="sng" dirty="0" smtClean="0">
                <a:solidFill>
                  <a:schemeClr val="accent6">
                    <a:lumMod val="75000"/>
                  </a:schemeClr>
                </a:solidFill>
              </a:rPr>
              <a:t>Тестирование</a:t>
            </a:r>
            <a:endParaRPr lang="ru-RU" sz="2200" b="1" i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68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888426" y="703014"/>
            <a:ext cx="70126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КУРСЫ ПОВЫШЕНИЯ КВАЛИФИКАЦИИ</a:t>
            </a:r>
            <a:endParaRPr lang="ru-RU" sz="2800" b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221003"/>
              </p:ext>
            </p:extLst>
          </p:nvPr>
        </p:nvGraphicFramePr>
        <p:xfrm>
          <a:off x="2162560" y="1222676"/>
          <a:ext cx="9915895" cy="491343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203864"/>
                <a:gridCol w="1733798"/>
                <a:gridCol w="2220686"/>
                <a:gridCol w="1757547"/>
              </a:tblGrid>
              <a:tr h="61271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Название</a:t>
                      </a:r>
                      <a:r>
                        <a:rPr lang="ru-RU" baseline="0" dirty="0" smtClean="0"/>
                        <a:t> курсов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Статус участников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</a:t>
                      </a:r>
                      <a:r>
                        <a:rPr lang="ru-RU" baseline="0" dirty="0" smtClean="0"/>
                        <a:t> слушателей</a:t>
                      </a:r>
                      <a:endParaRPr lang="ru-RU" dirty="0"/>
                    </a:p>
                  </a:txBody>
                  <a:tcPr/>
                </a:tc>
              </a:tr>
              <a:tr h="875306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Информационные</a:t>
                      </a:r>
                      <a:r>
                        <a:rPr lang="ru-RU" baseline="0" dirty="0" smtClean="0"/>
                        <a:t> системы в управлении образовательной организацией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январь 2017-февраль 2017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администрация</a:t>
                      </a:r>
                    </a:p>
                    <a:p>
                      <a:r>
                        <a:rPr lang="ru-RU" dirty="0" smtClean="0"/>
                        <a:t>педагоги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34</a:t>
                      </a:r>
                      <a:endParaRPr lang="ru-RU" dirty="0"/>
                    </a:p>
                  </a:txBody>
                  <a:tcPr/>
                </a:tc>
              </a:tr>
              <a:tr h="94795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/>
                        <a:t>Обеспечение безопасности информации в образовательной организации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/>
                        <a:t>март</a:t>
                      </a:r>
                      <a:r>
                        <a:rPr lang="ru-RU" sz="1800" kern="1200" baseline="0" dirty="0" smtClean="0"/>
                        <a:t> 2017</a:t>
                      </a:r>
                      <a:r>
                        <a:rPr lang="ru-RU" sz="1800" kern="120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администрация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94795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Информационные</a:t>
                      </a:r>
                      <a:r>
                        <a:rPr lang="ru-RU" baseline="0" dirty="0" smtClean="0"/>
                        <a:t> системы в управлении образовательной организацией. Е-услуги. Образование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декабрь 2016-</a:t>
                      </a:r>
                    </a:p>
                    <a:p>
                      <a:r>
                        <a:rPr lang="ru-RU" dirty="0" smtClean="0"/>
                        <a:t>март 2017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администрация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педагоги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143916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Управление качеством образования в </a:t>
                      </a:r>
                      <a:r>
                        <a:rPr lang="ru-RU" baseline="0" dirty="0" smtClean="0"/>
                        <a:t>образовательной организации на основе реализации региональной модели оценки качества общего образования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октябрь 2017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администрация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Прямоугольник 8">
            <a:hlinkClick r:id="rId2" action="ppaction://hlinksldjump"/>
          </p:cNvPr>
          <p:cNvSpPr/>
          <p:nvPr/>
        </p:nvSpPr>
        <p:spPr>
          <a:xfrm>
            <a:off x="35625" y="5678781"/>
            <a:ext cx="19238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СОВМЕСТНЫЕ МЕРОПРИЯТИЯ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59654" y="22273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6388085"/>
              </p:ext>
            </p:extLst>
          </p:nvPr>
        </p:nvGraphicFramePr>
        <p:xfrm>
          <a:off x="2049484" y="1255608"/>
          <a:ext cx="10003971" cy="338764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133369"/>
                <a:gridCol w="1335505"/>
                <a:gridCol w="1961147"/>
                <a:gridCol w="1573950"/>
              </a:tblGrid>
              <a:tr h="64444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Название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Дата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Статус участников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</a:t>
                      </a:r>
                      <a:r>
                        <a:rPr lang="ru-RU" baseline="0" dirty="0" smtClean="0"/>
                        <a:t> слушателей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Установочный семинар по работе с опорными площадками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20.02.2017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администрация</a:t>
                      </a:r>
                    </a:p>
                    <a:p>
                      <a:pPr algn="just"/>
                      <a:r>
                        <a:rPr lang="ru-RU" dirty="0" smtClean="0"/>
                        <a:t>педагоги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606829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Региональная модель оценки качества образования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14.03.2017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администрация</a:t>
                      </a:r>
                    </a:p>
                    <a:p>
                      <a:pPr algn="just"/>
                      <a:r>
                        <a:rPr lang="ru-RU" dirty="0" smtClean="0"/>
                        <a:t>педагоги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Использование программно-технического комплекса обеспечения процедуры аттестации педагогических работников как эффективный</a:t>
                      </a:r>
                      <a:r>
                        <a:rPr lang="ru-RU" baseline="0" dirty="0" smtClean="0"/>
                        <a:t> инструмент управления профессиональным ростом кадров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18.04.2017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администрация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педагоги</a:t>
                      </a:r>
                    </a:p>
                    <a:p>
                      <a:pPr algn="just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35625" y="5678781"/>
            <a:ext cx="19238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СОВМЕСТНЫЕ МЕРОПРИЯТИЯ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871606" y="798015"/>
            <a:ext cx="22172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СЕМИНАРЫ</a:t>
            </a:r>
            <a:endParaRPr lang="ru-RU" sz="28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959654" y="22273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96000" y="4643251"/>
            <a:ext cx="20729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0"/>
              </a:rPr>
              <a:t>ФОРУМ</a:t>
            </a:r>
            <a:endParaRPr lang="ru-RU" sz="2800" b="1" dirty="0"/>
          </a:p>
        </p:txBody>
      </p:sp>
      <p:graphicFrame>
        <p:nvGraphicFramePr>
          <p:cNvPr id="8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6616812"/>
              </p:ext>
            </p:extLst>
          </p:nvPr>
        </p:nvGraphicFramePr>
        <p:xfrm>
          <a:off x="2063833" y="5091351"/>
          <a:ext cx="9975272" cy="14630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131051"/>
                <a:gridCol w="1335505"/>
                <a:gridCol w="1949116"/>
                <a:gridCol w="1559600"/>
              </a:tblGrid>
              <a:tr h="1287562">
                <a:tc>
                  <a:txBody>
                    <a:bodyPr/>
                    <a:lstStyle/>
                    <a:p>
                      <a:pPr algn="just"/>
                      <a:r>
                        <a:rPr lang="ru-RU" b="0" dirty="0" smtClean="0"/>
                        <a:t>Ресурсы межмуниципального взаимодействия в решении задач эффективного управления качеством образования на основе результатов региональной системы оценки качества образования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22.08.2017 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администрация</a:t>
                      </a:r>
                    </a:p>
                    <a:p>
                      <a:r>
                        <a:rPr lang="ru-RU" b="0" dirty="0" smtClean="0"/>
                        <a:t>педагоги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4</a:t>
                      </a:r>
                      <a:endParaRPr lang="ru-RU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895355" y="964272"/>
            <a:ext cx="21723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ВЕБИНАРЫ</a:t>
            </a:r>
            <a:endParaRPr lang="ru-RU" sz="2800" b="1" dirty="0"/>
          </a:p>
        </p:txBody>
      </p:sp>
      <p:graphicFrame>
        <p:nvGraphicFramePr>
          <p:cNvPr id="7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4111947"/>
              </p:ext>
            </p:extLst>
          </p:nvPr>
        </p:nvGraphicFramePr>
        <p:xfrm>
          <a:off x="1999850" y="1424185"/>
          <a:ext cx="9963399" cy="289101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894245"/>
                <a:gridCol w="1395663"/>
                <a:gridCol w="2014850"/>
                <a:gridCol w="1658641"/>
              </a:tblGrid>
              <a:tr h="62118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Название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Дата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Статус участников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</a:t>
                      </a:r>
                      <a:r>
                        <a:rPr lang="ru-RU" baseline="0" dirty="0" smtClean="0"/>
                        <a:t> слушателей</a:t>
                      </a:r>
                      <a:endParaRPr lang="ru-RU" dirty="0"/>
                    </a:p>
                  </a:txBody>
                  <a:tcPr/>
                </a:tc>
              </a:tr>
              <a:tr h="638938">
                <a:tc>
                  <a:txBody>
                    <a:bodyPr/>
                    <a:lstStyle/>
                    <a:p>
                      <a:r>
                        <a:rPr lang="ru-RU" sz="1800" kern="1200" dirty="0" smtClean="0"/>
                        <a:t>Сопровождение процедуры перехода на новый учебный год </a:t>
                      </a:r>
                      <a:r>
                        <a:rPr lang="ru-RU" baseline="0" dirty="0" smtClean="0"/>
                        <a:t>АИС </a:t>
                      </a:r>
                      <a:r>
                        <a:rPr lang="en-US" baseline="0" dirty="0" smtClean="0"/>
                        <a:t>“</a:t>
                      </a:r>
                      <a:r>
                        <a:rPr lang="ru-RU" baseline="0" dirty="0" smtClean="0"/>
                        <a:t>Образование</a:t>
                      </a:r>
                      <a:r>
                        <a:rPr lang="en-US" baseline="0" dirty="0" smtClean="0"/>
                        <a:t>”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06.04.2017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администрация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696450">
                <a:tc>
                  <a:txBody>
                    <a:bodyPr/>
                    <a:lstStyle/>
                    <a:p>
                      <a:r>
                        <a:rPr lang="ru-RU" dirty="0" smtClean="0"/>
                        <a:t>Функционирование</a:t>
                      </a:r>
                      <a:r>
                        <a:rPr lang="ru-RU" baseline="0" dirty="0" smtClean="0"/>
                        <a:t> АИС </a:t>
                      </a:r>
                      <a:r>
                        <a:rPr lang="en-US" baseline="0" dirty="0" smtClean="0"/>
                        <a:t>“</a:t>
                      </a:r>
                      <a:r>
                        <a:rPr lang="ru-RU" baseline="0" dirty="0" smtClean="0"/>
                        <a:t>Образование</a:t>
                      </a:r>
                      <a:r>
                        <a:rPr lang="en-US" baseline="0" dirty="0" smtClean="0"/>
                        <a:t>”</a:t>
                      </a:r>
                      <a:r>
                        <a:rPr lang="ru-RU" baseline="0" dirty="0" smtClean="0"/>
                        <a:t> в 2017-2018 учебном году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06.09.2017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администрация</a:t>
                      </a:r>
                    </a:p>
                    <a:p>
                      <a:r>
                        <a:rPr lang="ru-RU" dirty="0" smtClean="0"/>
                        <a:t>педагоги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887930">
                <a:tc>
                  <a:txBody>
                    <a:bodyPr/>
                    <a:lstStyle/>
                    <a:p>
                      <a:r>
                        <a:rPr lang="ru-RU" dirty="0" smtClean="0"/>
                        <a:t>Подготовка и проведение региональных конкурсов сайтов и систем</a:t>
                      </a:r>
                      <a:r>
                        <a:rPr lang="ru-RU" baseline="0" dirty="0" smtClean="0"/>
                        <a:t> оценки качества образования Челябинской области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19.10.2017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администрация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педагоги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>
            <a:hlinkClick r:id="rId2" action="ppaction://hlinksldjump"/>
          </p:cNvPr>
          <p:cNvSpPr/>
          <p:nvPr/>
        </p:nvSpPr>
        <p:spPr>
          <a:xfrm>
            <a:off x="35625" y="5678781"/>
            <a:ext cx="19238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СОВМЕСТНЫЕ МЕРОПРИЯТИЯ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59654" y="22273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964507" y="4374998"/>
            <a:ext cx="30529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ТЕСТИРОВАНИЕ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087996"/>
              </p:ext>
            </p:extLst>
          </p:nvPr>
        </p:nvGraphicFramePr>
        <p:xfrm>
          <a:off x="1999850" y="4964932"/>
          <a:ext cx="9992097" cy="7416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744660"/>
                <a:gridCol w="1916738"/>
                <a:gridCol w="333069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Статус участников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Тестирование защищенной</a:t>
                      </a:r>
                      <a:r>
                        <a:rPr lang="ru-RU" baseline="0" dirty="0" smtClean="0"/>
                        <a:t> версии АС СГО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март 2017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администрация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83768" y="788835"/>
            <a:ext cx="9708718" cy="4396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n w="0"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Мероприятия,                                                                    организованные и проведённые в рамках проекта: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319407"/>
              </p:ext>
            </p:extLst>
          </p:nvPr>
        </p:nvGraphicFramePr>
        <p:xfrm>
          <a:off x="2083768" y="1838710"/>
          <a:ext cx="10058394" cy="39319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343890"/>
                <a:gridCol w="4714504"/>
              </a:tblGrid>
              <a:tr h="37333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На уровне образовательной организации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На муниципальном уровне</a:t>
                      </a:r>
                      <a:endParaRPr lang="ru-RU" sz="2000" dirty="0"/>
                    </a:p>
                  </a:txBody>
                  <a:tcPr/>
                </a:tc>
              </a:tr>
              <a:tr h="383175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работа творческих групп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/>
                        <a:t>тематические выступления на заседаниях городских методических объединений</a:t>
                      </a:r>
                      <a:endParaRPr lang="ru-RU" sz="2000" dirty="0"/>
                    </a:p>
                  </a:txBody>
                  <a:tcPr/>
                </a:tc>
              </a:tr>
              <a:tr h="2333363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разработаны локальные акты по теме</a:t>
                      </a:r>
                      <a:r>
                        <a:rPr lang="ru-RU" sz="2000" b="1" dirty="0" smtClean="0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ln w="0"/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«Нормативно-правовое обеспечение процесса перехода на электронный вариант ведения журнала успеваемости обучающихся в общеобразовательной организации с использованием автоматизированной информационной системы «Образование Челябинской области»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cs typeface="Times New Roman" pitchFamily="18" charset="0"/>
                        </a:rPr>
                        <a:t>представлен опыт работы на совещании руководителей образовательных организаций </a:t>
                      </a:r>
                      <a:r>
                        <a:rPr lang="ru-RU" sz="2000" dirty="0" err="1" smtClean="0">
                          <a:cs typeface="Times New Roman" pitchFamily="18" charset="0"/>
                        </a:rPr>
                        <a:t>Кыштымского</a:t>
                      </a:r>
                      <a:r>
                        <a:rPr lang="ru-RU" sz="2000" dirty="0" smtClean="0">
                          <a:cs typeface="Times New Roman" pitchFamily="18" charset="0"/>
                        </a:rPr>
                        <a:t> городского округа</a:t>
                      </a:r>
                      <a:endParaRPr lang="ru-RU" sz="2000" dirty="0" smtClean="0"/>
                    </a:p>
                    <a:p>
                      <a:pPr algn="just"/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1959654" y="22273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132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30959" y="945500"/>
            <a:ext cx="878264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Результативность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представленного проекта:</a:t>
            </a:r>
          </a:p>
          <a:p>
            <a:pPr algn="just"/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638967"/>
              </p:ext>
            </p:extLst>
          </p:nvPr>
        </p:nvGraphicFramePr>
        <p:xfrm>
          <a:off x="1959654" y="1602700"/>
          <a:ext cx="9999022" cy="269141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413096"/>
                <a:gridCol w="4585926"/>
              </a:tblGrid>
              <a:tr h="36925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внутренняя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внешняя</a:t>
                      </a:r>
                      <a:endParaRPr lang="ru-RU" sz="2000" dirty="0"/>
                    </a:p>
                  </a:txBody>
                  <a:tcPr/>
                </a:tc>
              </a:tr>
              <a:tr h="984532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/>
                        <a:t>Разработаны локальные акты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представлен опыт работы на муниципальном   уровне</a:t>
                      </a:r>
                      <a:endParaRPr lang="ru-RU" sz="2000" dirty="0"/>
                    </a:p>
                  </a:txBody>
                  <a:tcPr/>
                </a:tc>
              </a:tr>
              <a:tr h="565990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/>
                        <a:t>Сформировано нормативно-правовое обеспечение  функционирования электронного журнала успеваемости обучающихся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представлен опыт работы на  муниципальном и региональном уровнях</a:t>
                      </a:r>
                    </a:p>
                    <a:p>
                      <a:pPr algn="just"/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1959654" y="22273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580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</TotalTime>
  <Words>642</Words>
  <Application>Microsoft Office PowerPoint</Application>
  <PresentationFormat>Широкоэкранный</PresentationFormat>
  <Paragraphs>164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</vt:lpstr>
      <vt:lpstr>Times New Roman</vt:lpstr>
      <vt:lpstr>Тема Office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</vt:vector>
  </TitlesOfParts>
  <Company>RCOKIO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Павлова Наталья Алексеевна</dc:creator>
  <cp:lastModifiedBy>Орехова Тамара Анатольевна</cp:lastModifiedBy>
  <cp:revision>131</cp:revision>
  <dcterms:created xsi:type="dcterms:W3CDTF">2017-09-29T08:48:00Z</dcterms:created>
  <dcterms:modified xsi:type="dcterms:W3CDTF">2017-11-09T13:20:13Z</dcterms:modified>
</cp:coreProperties>
</file>