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8" r:id="rId2"/>
    <p:sldId id="264" r:id="rId3"/>
    <p:sldId id="257" r:id="rId4"/>
    <p:sldId id="265" r:id="rId5"/>
    <p:sldId id="258" r:id="rId6"/>
    <p:sldId id="259" r:id="rId7"/>
    <p:sldId id="266" r:id="rId8"/>
    <p:sldId id="260" r:id="rId9"/>
    <p:sldId id="261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92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221358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46256" y="503609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98934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a typeface="Calibri" panose="020F0502020204030204" pitchFamily="34" charset="0"/>
              </a:rPr>
              <a:t>«Нормативно-правовое  обеспечение процесса перехода на электронный вариант ведения журнала успеваемости обучающихся в образовательной организации с использованием автоматизированной системы «Образование Челябинской области» </a:t>
            </a:r>
            <a:r>
              <a:rPr lang="ru-RU" sz="2000" dirty="0" smtClean="0">
                <a:ln w="0"/>
              </a:rPr>
              <a:t>МОУ </a:t>
            </a:r>
            <a:r>
              <a:rPr lang="ru-RU" sz="2000" dirty="0">
                <a:ln w="0"/>
              </a:rPr>
              <a:t>«СОШ № 4</a:t>
            </a:r>
            <a:r>
              <a:rPr lang="ru-RU" sz="2000" dirty="0" smtClean="0">
                <a:ln w="0"/>
              </a:rPr>
              <a:t>5</a:t>
            </a:r>
            <a:r>
              <a:rPr lang="ru-RU" sz="2000" dirty="0">
                <a:ln w="0"/>
              </a:rPr>
              <a:t>» г. </a:t>
            </a:r>
            <a:r>
              <a:rPr lang="ru-RU" sz="2000" dirty="0" smtClean="0">
                <a:ln w="0"/>
              </a:rPr>
              <a:t>Карталы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 - опорной </a:t>
            </a:r>
            <a:r>
              <a:rPr lang="ru-RU" sz="2000" dirty="0">
                <a:ln w="0"/>
                <a:ea typeface="Calibri" panose="020F0502020204030204" pitchFamily="34" charset="0"/>
              </a:rPr>
              <a:t>площадки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ГБУ ДПО РЦОКИО, </a:t>
            </a:r>
            <a:r>
              <a:rPr lang="ru-RU" sz="2000" dirty="0">
                <a:ln w="0"/>
                <a:ea typeface="Calibri" panose="020F0502020204030204" pitchFamily="34" charset="0"/>
              </a:rPr>
              <a:t>отдела обеспечения функционирования информационных систем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 ГБУ ДПО РЦОКИО - у</a:t>
            </a:r>
            <a:r>
              <a:rPr lang="ru-RU" sz="2000" dirty="0" smtClean="0">
                <a:ln w="0"/>
              </a:rPr>
              <a:t>частника </a:t>
            </a:r>
            <a:r>
              <a:rPr lang="ru-RU" sz="2000" dirty="0">
                <a:ln w="0"/>
              </a:rPr>
              <a:t>представляемого проекта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 </a:t>
            </a:r>
            <a:endParaRPr lang="ru-RU" sz="2000" dirty="0">
              <a:ln w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11603" y="1220520"/>
            <a:ext cx="45719" cy="37275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71431"/>
              </a:avLst>
            </a:prstTxWarp>
            <a:spAutoFit/>
          </a:bodyPr>
          <a:lstStyle/>
          <a:p>
            <a:pPr algn="ctr"/>
            <a:r>
              <a:rPr lang="ru-RU" sz="7200" dirty="0" smtClean="0">
                <a:ln w="0"/>
                <a:solidFill>
                  <a:schemeClr val="accent6">
                    <a:lumMod val="50000"/>
                  </a:schemeClr>
                </a:solidFill>
              </a:rPr>
              <a:t>ОБРАЗЕЦ ЗАПОЛНЕНИЯ</a:t>
            </a:r>
            <a:endParaRPr lang="ru-RU" sz="7200" b="0" cap="none" spc="0" dirty="0">
              <a:ln w="0"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038734"/>
              </p:ext>
            </p:extLst>
          </p:nvPr>
        </p:nvGraphicFramePr>
        <p:xfrm>
          <a:off x="2111602" y="4264057"/>
          <a:ext cx="10080397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0621"/>
                <a:gridCol w="5269776"/>
              </a:tblGrid>
              <a:tr h="529527"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</a:rPr>
                        <a:t>от МОУ СОШ №45 г. Карталы</a:t>
                      </a:r>
                      <a:endParaRPr lang="ru-RU" sz="1600" b="1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</a:rPr>
                        <a:t>от ГБУ ДПО РЦОКИО</a:t>
                      </a:r>
                      <a:endParaRPr lang="ru-RU" sz="1600" b="1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421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cap="none" spc="0" dirty="0" smtClean="0">
                          <a:ln w="0"/>
                          <a:effectLst/>
                        </a:rPr>
                        <a:t>Погорелов</a:t>
                      </a:r>
                      <a:r>
                        <a:rPr lang="ru-RU" sz="1600" cap="none" spc="0" baseline="0" dirty="0" smtClean="0">
                          <a:ln w="0"/>
                          <a:effectLst/>
                        </a:rPr>
                        <a:t> Олег Юрь</a:t>
                      </a:r>
                      <a:r>
                        <a:rPr lang="ru-RU" sz="1600" cap="none" spc="0" dirty="0" smtClean="0">
                          <a:ln w="0"/>
                          <a:effectLst/>
                        </a:rPr>
                        <a:t>евич, директор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cap="none" spc="0" dirty="0" smtClean="0">
                          <a:ln w="0"/>
                          <a:effectLst/>
                        </a:rPr>
                        <a:t>Иванова Ольга Сергеевна, заместитель директора по учебной работе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cap="none" spc="0" dirty="0" smtClean="0">
                          <a:ln w="0"/>
                          <a:effectLst/>
                        </a:rPr>
                        <a:t>Гитлеин</a:t>
                      </a:r>
                      <a:r>
                        <a:rPr lang="ru-RU" sz="1600" cap="none" spc="0" baseline="0" dirty="0" smtClean="0">
                          <a:ln w="0"/>
                          <a:effectLst/>
                        </a:rPr>
                        <a:t> Светлана </a:t>
                      </a:r>
                      <a:r>
                        <a:rPr lang="ru-RU" sz="1600" cap="none" spc="0" dirty="0" smtClean="0">
                          <a:ln w="0"/>
                          <a:effectLst/>
                        </a:rPr>
                        <a:t> Георгиевна, заместитель</a:t>
                      </a:r>
                      <a:r>
                        <a:rPr lang="ru-RU" sz="1600" cap="none" spc="0" baseline="0" dirty="0" smtClean="0">
                          <a:ln w="0"/>
                          <a:effectLst/>
                        </a:rPr>
                        <a:t> директора по технике безопасности</a:t>
                      </a:r>
                      <a:endParaRPr lang="ru-RU" sz="16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cap="none" spc="0" dirty="0" smtClean="0">
                          <a:ln w="0"/>
                          <a:effectLst/>
                        </a:rPr>
                        <a:t>Орехова</a:t>
                      </a:r>
                      <a:r>
                        <a:rPr lang="ru-RU" sz="1600" cap="none" spc="0" baseline="0" dirty="0" smtClean="0">
                          <a:ln w="0"/>
                          <a:effectLst/>
                        </a:rPr>
                        <a:t> Тамара Анатолье</a:t>
                      </a:r>
                      <a:r>
                        <a:rPr lang="ru-RU" sz="1600" cap="none" spc="0" dirty="0" smtClean="0">
                          <a:ln w="0"/>
                          <a:effectLst/>
                        </a:rPr>
                        <a:t>вна, начальник отдела обеспечения функционирования информационных систем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Югова Дарья Александровна, методист отдела обеспечения функционирования информационных систем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217604"/>
            <a:ext cx="96412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just"/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Совершенствование информационного обеспечения процессов управления образовательной организации, планирования и организации учебного процесса на основе функционирования информационных систем</a:t>
            </a: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 </a:t>
            </a:r>
          </a:p>
          <a:p>
            <a:pPr algn="just"/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1. Формирование единого пакета документов, регламентирующего процедуру перехода образовательной организации на электронный журнал успеваемости обучающихся</a:t>
            </a:r>
          </a:p>
          <a:p>
            <a:pPr algn="just"/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2. Повышение уровня прозрачности учебного процесса</a:t>
            </a:r>
          </a:p>
          <a:p>
            <a:pPr algn="just"/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3. Технологическое развитие учебного процесса</a:t>
            </a:r>
          </a:p>
          <a:p>
            <a:pPr algn="just"/>
            <a:r>
              <a:rPr lang="ru-RU" dirty="0">
                <a:ln w="0"/>
                <a:latin typeface="+mj-lt"/>
                <a:ea typeface="Calibri" panose="020F0502020204030204" pitchFamily="34" charset="0"/>
              </a:rPr>
              <a:t> </a:t>
            </a:r>
            <a:r>
              <a:rPr lang="ru-RU" dirty="0" smtClean="0">
                <a:ln w="0"/>
                <a:latin typeface="+mj-lt"/>
                <a:ea typeface="Calibri" panose="020F0502020204030204" pitchFamily="34" charset="0"/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511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algn="just"/>
            <a:r>
              <a:rPr lang="ru-RU" sz="2000" dirty="0" smtClean="0">
                <a:ln w="0"/>
                <a:latin typeface="+mj-lt"/>
                <a:ea typeface="Calibri" panose="020F0502020204030204" pitchFamily="34" charset="0"/>
              </a:rPr>
              <a:t>Распространение опыта работы на муниципальную и региональную систему образования Челябинской области</a:t>
            </a:r>
            <a:endParaRPr lang="ru-RU" sz="2000" dirty="0">
              <a:ln w="0"/>
              <a:latin typeface="+mj-lt"/>
              <a:ea typeface="Calibri" panose="020F0502020204030204" pitchFamily="34" charset="0"/>
            </a:endParaRPr>
          </a:p>
          <a:p>
            <a:endParaRPr lang="ru-RU" sz="105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b="1" dirty="0" smtClean="0">
                <a:ln w="0"/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pPr algn="just"/>
            <a:r>
              <a:rPr lang="ru-RU" sz="2000" b="1" dirty="0" smtClean="0">
                <a:ln w="0"/>
                <a:latin typeface="+mj-lt"/>
              </a:rPr>
              <a:t>1 этап </a:t>
            </a:r>
            <a:r>
              <a:rPr lang="ru-RU" sz="2000" dirty="0" smtClean="0">
                <a:ln w="0"/>
                <a:latin typeface="+mj-lt"/>
              </a:rPr>
              <a:t>– подготовительный (декабрь 2016г.)</a:t>
            </a:r>
          </a:p>
          <a:p>
            <a:pPr algn="just"/>
            <a:r>
              <a:rPr lang="ru-RU" dirty="0" smtClean="0">
                <a:ln w="0"/>
                <a:latin typeface="+mj-lt"/>
              </a:rPr>
              <a:t>Пакет документов, регламентирующих функционирование опорных  площадок. Изучение нормативно-правовых документов по вопросам ведения электронного журнала успеваемости обучающихся</a:t>
            </a:r>
          </a:p>
          <a:p>
            <a:pPr algn="just"/>
            <a:r>
              <a:rPr lang="ru-RU" sz="2000" b="1" dirty="0" smtClean="0">
                <a:ln w="0"/>
                <a:latin typeface="+mj-lt"/>
              </a:rPr>
              <a:t>2 этап </a:t>
            </a:r>
            <a:r>
              <a:rPr lang="ru-RU" sz="2000" dirty="0" smtClean="0">
                <a:ln w="0"/>
                <a:latin typeface="+mj-lt"/>
              </a:rPr>
              <a:t>– организационно-</a:t>
            </a:r>
            <a:r>
              <a:rPr lang="ru-RU" sz="2000" dirty="0" err="1" smtClean="0">
                <a:ln w="0"/>
                <a:latin typeface="+mj-lt"/>
              </a:rPr>
              <a:t>деятельностный</a:t>
            </a:r>
            <a:r>
              <a:rPr lang="ru-RU" sz="2000" dirty="0" smtClean="0">
                <a:ln w="0"/>
                <a:latin typeface="+mj-lt"/>
              </a:rPr>
              <a:t> (январь-май 2017г.)</a:t>
            </a:r>
          </a:p>
          <a:p>
            <a:pPr algn="just"/>
            <a:r>
              <a:rPr lang="ru-RU" dirty="0" smtClean="0">
                <a:ln w="0"/>
                <a:latin typeface="+mj-lt"/>
              </a:rPr>
              <a:t>Сформированный пакет локальных актов образовательной организации, регламентирующей процедуру перехода на ведение электронного журнала успеваемости обучающихся</a:t>
            </a:r>
          </a:p>
          <a:p>
            <a:pPr algn="just"/>
            <a:r>
              <a:rPr lang="ru-RU" sz="2000" b="1" dirty="0" smtClean="0">
                <a:ln w="0"/>
                <a:latin typeface="+mj-lt"/>
              </a:rPr>
              <a:t>3 этап </a:t>
            </a:r>
            <a:r>
              <a:rPr lang="ru-RU" sz="2000" dirty="0" smtClean="0">
                <a:ln w="0"/>
                <a:latin typeface="+mj-lt"/>
              </a:rPr>
              <a:t>– продуктивный (июль-декабрь 2017г.)</a:t>
            </a:r>
          </a:p>
          <a:p>
            <a:pPr algn="just"/>
            <a:r>
              <a:rPr lang="ru-RU" dirty="0" smtClean="0">
                <a:ln w="0"/>
                <a:latin typeface="+mj-lt"/>
              </a:rPr>
              <a:t>Презентация сборника документов образовательной организации, </a:t>
            </a:r>
            <a:r>
              <a:rPr lang="ru-RU" dirty="0" smtClean="0">
                <a:ln w="0"/>
              </a:rPr>
              <a:t>регламентирующих </a:t>
            </a:r>
            <a:r>
              <a:rPr lang="ru-RU" dirty="0">
                <a:ln w="0"/>
              </a:rPr>
              <a:t>процедуру перехода на ведение электронного журнала успеваемости </a:t>
            </a:r>
            <a:r>
              <a:rPr lang="ru-RU" dirty="0" smtClean="0">
                <a:ln w="0"/>
              </a:rPr>
              <a:t>обучающихся</a:t>
            </a:r>
            <a:endParaRPr lang="ru-RU" dirty="0">
              <a:ln w="0"/>
            </a:endParaRPr>
          </a:p>
          <a:p>
            <a:pPr algn="just"/>
            <a:endParaRPr lang="ru-RU" sz="1600" dirty="0">
              <a:ln w="0"/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068910"/>
            <a:ext cx="10195770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  <a:p>
            <a:pPr algn="just"/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1. Организация  обучения педагогических работников и сотрудников школы по работе </a:t>
            </a:r>
            <a:r>
              <a:rPr lang="ru-RU" sz="24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автоматизированной информационной системе «Образование»</a:t>
            </a:r>
          </a:p>
          <a:p>
            <a:pPr algn="just"/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2. Контрольные  мероприятия по работе </a:t>
            </a:r>
            <a:r>
              <a:rPr lang="ru-RU" sz="24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учителей  в автоматизированной информационной системе </a:t>
            </a:r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«Образование»</a:t>
            </a:r>
          </a:p>
          <a:p>
            <a:pPr algn="just"/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3. Совещание при директоре школы по итогом контрольного мероприятия</a:t>
            </a:r>
          </a:p>
          <a:p>
            <a:pPr algn="just"/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4. Индивидуальные консультации для родителей, обучающихся, </a:t>
            </a:r>
            <a:r>
              <a:rPr lang="ru-RU" sz="24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педагогов  по работе </a:t>
            </a:r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в автоматизированной информационной системе </a:t>
            </a:r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«Образование»</a:t>
            </a:r>
          </a:p>
          <a:p>
            <a:pPr algn="just"/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5. Круглый стол по вопросам </a:t>
            </a:r>
            <a:r>
              <a:rPr lang="ru-RU" sz="24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работы в автоматизированной информационной системе </a:t>
            </a:r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«Образование</a:t>
            </a:r>
            <a:r>
              <a:rPr lang="ru-RU" sz="24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со  школьными администраторами системы</a:t>
            </a:r>
            <a:endParaRPr lang="ru-RU" sz="2400" dirty="0">
              <a:ln w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929428"/>
            <a:ext cx="9711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59446"/>
              </p:ext>
            </p:extLst>
          </p:nvPr>
        </p:nvGraphicFramePr>
        <p:xfrm>
          <a:off x="2173003" y="1830595"/>
          <a:ext cx="9707022" cy="4212603"/>
        </p:xfrm>
        <a:graphic>
          <a:graphicData uri="http://schemas.openxmlformats.org/drawingml/2006/table">
            <a:tbl>
              <a:tblPr firstRow="1" firstCol="1" bandRow="1"/>
              <a:tblGrid>
                <a:gridCol w="4892815"/>
                <a:gridCol w="1360198"/>
                <a:gridCol w="2131148"/>
                <a:gridCol w="1322861"/>
              </a:tblGrid>
              <a:tr h="31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Название мероприятия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Статус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участников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человек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 Участие в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вебинарах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 графику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 системы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 Курсы повышения квалификации: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2.1. «Информационные системы в управлении образовательной организацией»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2.2. «Информационные системы в управлении образовательной организацией. Е –услуги. Образование» 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 системы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 Установочный семинар по работе с опорными площадками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20.02.2017</a:t>
                      </a: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 системы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 Проведение тестирования защищенной версии АС СГО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март 2017 </a:t>
                      </a:r>
                      <a:r>
                        <a:rPr lang="ru-RU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 системы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 Семинар «Региональная модель оценки качества образования»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14.03.2017</a:t>
                      </a: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 системы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929428"/>
            <a:ext cx="9711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881696"/>
              </p:ext>
            </p:extLst>
          </p:nvPr>
        </p:nvGraphicFramePr>
        <p:xfrm>
          <a:off x="1996229" y="1830595"/>
          <a:ext cx="9883796" cy="4158234"/>
        </p:xfrm>
        <a:graphic>
          <a:graphicData uri="http://schemas.openxmlformats.org/drawingml/2006/table">
            <a:tbl>
              <a:tblPr firstRow="1" firstCol="1" bandRow="1"/>
              <a:tblGrid>
                <a:gridCol w="5592103"/>
                <a:gridCol w="1433293"/>
                <a:gridCol w="1632364"/>
                <a:gridCol w="1226036"/>
              </a:tblGrid>
              <a:tr h="31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Название мероприятия</a:t>
                      </a: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5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Статус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участников</a:t>
                      </a: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человек</a:t>
                      </a:r>
                      <a:endParaRPr lang="ru-RU" sz="15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 Семинар «Использование программно – технического комплекса обеспечения процедуры аттестации педагогических работников как эффективный инструмент управления профессиональным ростом кадров»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Calibri"/>
                          <a:cs typeface="Times New Roman"/>
                        </a:rPr>
                        <a:t>18.04.2017</a:t>
                      </a: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 системы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 Сессия образовательной агломерации по совершенствованию МСОКО и региональных инновационных площадок по вопросам оценки качества образования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23.05.2017</a:t>
                      </a: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 системы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8. Форум участников образовательной агломерации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22.08.2017</a:t>
                      </a: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 системы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 ППК «Управление качеством образования в образовательной организации на основе реализации  региональной модели оценки качества общего образования»</a:t>
                      </a: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Calibri"/>
                          <a:cs typeface="Times New Roman"/>
                        </a:rPr>
                        <a:t>23.10.17- 30.10.17</a:t>
                      </a:r>
                    </a:p>
                  </a:txBody>
                  <a:tcPr marL="50281" marR="50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директор школы</a:t>
                      </a: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281" marR="50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3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997356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endParaRPr lang="ru-RU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значимость </a:t>
            </a:r>
            <a:r>
              <a:rPr lang="ru-RU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для образовательной организации </a:t>
            </a:r>
            <a:r>
              <a:rPr lang="ru-RU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(внутренняя):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Изданы приказы: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«О внедрении автоматизированной системы «Сетевой город. Образование»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«О назначении координатора по внедрению автоматизированной системы «Сетевой город. Образование»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«О функционировании в школе автоматизированной информационной системы  </a:t>
            </a:r>
            <a:r>
              <a:rPr lang="ru-RU" sz="20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«Сетевой город. </a:t>
            </a: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Образование»</a:t>
            </a:r>
            <a:endParaRPr lang="ru-RU" sz="2000" dirty="0">
              <a:ln w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Разработано </a:t>
            </a:r>
            <a:r>
              <a:rPr lang="ru-RU" sz="20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положение: «Об автоматизированной системе «Сетевой город. Образование»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ru-RU" sz="2000" dirty="0">
                <a:ln w="0"/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Участие во </a:t>
            </a:r>
            <a:r>
              <a:rPr lang="en-US" sz="2000" dirty="0">
                <a:ln w="0"/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000" dirty="0">
                <a:ln w="0"/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Межрегиональной научно-практической конференции «Проблемы и перспективы развития систем оценки качества образования. Ресурсы образовательной агломерации </a:t>
            </a: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n w="0"/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n w="0"/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совершенствованию муниципальных систем оценки качества образования</a:t>
            </a:r>
            <a:r>
              <a:rPr lang="ru-RU" sz="2000" dirty="0" smtClean="0">
                <a:ln w="0"/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 ГБУ ДПО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r>
              <a:rPr lang="ru-RU" sz="2800" dirty="0" smtClean="0">
                <a:ln w="0"/>
                <a:latin typeface="+mj-lt"/>
              </a:rPr>
              <a:t>Для совершенствования работы </a:t>
            </a:r>
            <a:r>
              <a:rPr lang="ru-RU" sz="28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автоматизированной информационной системе </a:t>
            </a:r>
            <a:r>
              <a:rPr lang="ru-RU" sz="28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«Образование</a:t>
            </a:r>
            <a:r>
              <a:rPr lang="ru-RU" sz="28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8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проведение семинаров на постоянной основе, для повышения квалификации школьных администраторов системы и педагогов</a:t>
            </a:r>
            <a:endParaRPr lang="ru-RU" sz="2800" dirty="0">
              <a:ln w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781</Words>
  <Application>Microsoft Office PowerPoint</Application>
  <PresentationFormat>Широкоэкранный</PresentationFormat>
  <Paragraphs>129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Белякова Татьяна Борисовна</cp:lastModifiedBy>
  <cp:revision>87</cp:revision>
  <dcterms:created xsi:type="dcterms:W3CDTF">2017-09-29T08:48:00Z</dcterms:created>
  <dcterms:modified xsi:type="dcterms:W3CDTF">2017-11-13T11:51:38Z</dcterms:modified>
</cp:coreProperties>
</file>