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6" r:id="rId2"/>
    <p:sldId id="264" r:id="rId3"/>
    <p:sldId id="257" r:id="rId4"/>
    <p:sldId id="265" r:id="rId5"/>
    <p:sldId id="258" r:id="rId6"/>
    <p:sldId id="259" r:id="rId7"/>
    <p:sldId id="260" r:id="rId8"/>
    <p:sldId id="26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636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91523" y="1220520"/>
            <a:ext cx="632352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9055" y="2325065"/>
            <a:ext cx="98934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«Нормативное обеспечение функционирования ВСОКО Муниципального казенного образовательного учреждения дополнительного образования «Центр  дополнительного образования детей» п. Первомайский, </a:t>
            </a:r>
            <a:r>
              <a:rPr lang="ru-RU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Коркинский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муниципальный район - опорной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площадки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ГБУ ДПО РЦОКИО, отдела обеспечения оценки качества образовательных программ ГБУ ДПО РЦОКИО - у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проекта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05400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120740"/>
              </p:ext>
            </p:extLst>
          </p:nvPr>
        </p:nvGraphicFramePr>
        <p:xfrm>
          <a:off x="2194872" y="3915811"/>
          <a:ext cx="9997128" cy="3642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564"/>
                <a:gridCol w="4998564"/>
              </a:tblGrid>
              <a:tr h="271052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МКОУДО</a:t>
                      </a:r>
                      <a:r>
                        <a:rPr lang="ru-RU" sz="1300" b="1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«ЦДОД» п. Первомайский 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Богданова</a:t>
                      </a:r>
                      <a:r>
                        <a:rPr lang="ru-RU" sz="1200" b="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 Любовь Николаевна - </a:t>
                      </a:r>
                      <a:r>
                        <a:rPr lang="ru-RU" sz="1200" b="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директор МКОУ ДО</a:t>
                      </a:r>
                      <a:r>
                        <a:rPr lang="ru-RU" sz="1200" b="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 «ЦДОД» п. Первомайский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Ахматова</a:t>
                      </a:r>
                      <a:r>
                        <a:rPr lang="ru-RU" sz="1200" b="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 Татьяна Анатольевна -</a:t>
                      </a:r>
                      <a:r>
                        <a:rPr lang="ru-RU" sz="1200" b="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 заместитель директора по </a:t>
                      </a:r>
                      <a:r>
                        <a:rPr lang="ru-RU" sz="1200" b="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 учебно-воспитательной </a:t>
                      </a:r>
                      <a:r>
                        <a:rPr lang="ru-RU" sz="1200" b="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работе</a:t>
                      </a:r>
                      <a:endParaRPr lang="ru-RU" sz="12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  <a:p>
                      <a:endParaRPr lang="ru-RU" sz="12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Кузнецова Людмила Евгеньевна, начальник лаборатории организационно-методического сопровождения отдела оценки качества образовательных программ</a:t>
                      </a:r>
                    </a:p>
                    <a:p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Авдашкин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Андрей Александрович,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методист лаборатории организационно-методического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сопровождения </a:t>
                      </a:r>
                      <a:endParaRPr lang="ru-RU" sz="12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Банникова</a:t>
                      </a:r>
                      <a:r>
                        <a:rPr lang="ru-RU" sz="1200" b="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 Людмила Ивановна</a:t>
                      </a:r>
                      <a:r>
                        <a:rPr lang="ru-RU" sz="1200" b="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, руководитель методического объединения художественной</a:t>
                      </a:r>
                      <a:r>
                        <a:rPr lang="ru-RU" sz="1200" b="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 направленности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cap="none" spc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Щербинина</a:t>
                      </a:r>
                      <a:r>
                        <a:rPr lang="ru-RU" sz="12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 Наталья Михайловна-педагог дополнительного образования детей</a:t>
                      </a:r>
                      <a:endParaRPr lang="ru-RU" sz="12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cap="none" spc="0" baseline="0" dirty="0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  <a:p>
                      <a:endParaRPr lang="ru-RU" sz="12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/>
                        <a:t>Ильина Диана Сергеевна, Начальник отдела обеспечения оценки качества образовательных программ (ООКОП) ГБУ ДПО РЦОКИО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endParaRPr lang="ru-RU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271052"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227909"/>
            <a:ext cx="964126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Совершенствование нормативной базы, обеспечивающей функционирование ВСОКО.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 </a:t>
            </a:r>
          </a:p>
          <a:p>
            <a:pPr algn="just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1.Проанализировать нормативное поле, на котором базируется ВСОКО Центра;</a:t>
            </a:r>
          </a:p>
          <a:p>
            <a:pPr algn="just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2.Получить объективную информацию о содержании, условиях, организации и результативности образовательного процесса для принятия управленческого решения;</a:t>
            </a:r>
          </a:p>
          <a:p>
            <a:pPr algn="just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3.Определить объекты ВСОКО, механизмы и процедуры оценки качества образования, в соответствии со спецификой Центра, для принятия управленческих решений по разработке дополнительных локальных актов.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286462"/>
            <a:ext cx="96412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: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В результате,  нормативная база ВСОКО Центра к концу 2017 года будет</a:t>
            </a:r>
          </a:p>
          <a:p>
            <a:pPr>
              <a:buFontTx/>
              <a:buChar char="-"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приведена в соответствие с изменившимися требованиями федерального и регионального законодательства в сфере оценки качества образования;</a:t>
            </a: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-способна учитывать особенности учреждения;</a:t>
            </a: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-позволит применять инновационные процедуры оценки качества образования (независимая оценка качества образования деятельности ЦДОД, независимая оценка качества подготовки обучающихся);</a:t>
            </a: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   В целом, к концу 2017 года будут созданы достаточные нормативные правовые условия, обеспечивающие </a:t>
            </a:r>
            <a:r>
              <a:rPr lang="ru-RU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востребованность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 ВСОКО , при принятии управленческих решений,  в части повышения качества дополнительного образования детей.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 2016-2017г.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0541" y="847165"/>
            <a:ext cx="10151945" cy="6104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</a:p>
          <a:p>
            <a:pPr algn="just"/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1.Проведен анализ, имеющейся институциональной оценки качества образования Центра.</a:t>
            </a:r>
            <a:r>
              <a:rPr lang="ru-RU" sz="1600" dirty="0" smtClean="0"/>
              <a:t> </a:t>
            </a:r>
            <a:r>
              <a:rPr lang="ru-RU" sz="1400" dirty="0" smtClean="0"/>
              <a:t>Проанализировав состояние  внутренней оценки качества образования в учреждении на  первом этапе, на предмет соответствия изменившимся требованиям федерального и регионального законодательства в сфере оценки качества образования, мы определили такие направления совершенствования ВСОКО:</a:t>
            </a:r>
          </a:p>
          <a:p>
            <a:pPr algn="just"/>
            <a:r>
              <a:rPr lang="ru-RU" sz="1400" dirty="0" smtClean="0"/>
              <a:t>	-формирование творческой рабочей группы педагогов;</a:t>
            </a:r>
          </a:p>
          <a:p>
            <a:pPr algn="just"/>
            <a:r>
              <a:rPr lang="ru-RU" sz="1400" dirty="0" smtClean="0"/>
              <a:t>	-определение на основе анализа результативности мониторинга СОКО;</a:t>
            </a:r>
          </a:p>
          <a:p>
            <a:pPr algn="just"/>
            <a:r>
              <a:rPr lang="ru-RU" sz="1400" dirty="0" smtClean="0"/>
              <a:t>	-определение и отбор эффективных средств информационного, методического и   технологического сопровождения современных технологий и процедур оценки качества образования.</a:t>
            </a:r>
          </a:p>
          <a:p>
            <a:pPr algn="just"/>
            <a:r>
              <a:rPr lang="ru-RU" sz="1400" dirty="0" smtClean="0"/>
              <a:t>	В ходе разработки системы обследования были установлены объекты  оценивания:</a:t>
            </a:r>
          </a:p>
          <a:p>
            <a:pPr algn="just"/>
            <a:r>
              <a:rPr lang="ru-RU" sz="1400" dirty="0" smtClean="0"/>
              <a:t>	-дополнительные общеобразовательные </a:t>
            </a:r>
            <a:r>
              <a:rPr lang="ru-RU" sz="1400" dirty="0" err="1" smtClean="0"/>
              <a:t>общеразвивающие</a:t>
            </a:r>
            <a:r>
              <a:rPr lang="ru-RU" sz="1400" dirty="0" smtClean="0"/>
              <a:t> программы;</a:t>
            </a:r>
          </a:p>
          <a:p>
            <a:pPr algn="just"/>
            <a:r>
              <a:rPr lang="ru-RU" sz="1400" dirty="0" smtClean="0"/>
              <a:t>	-условия реализации программ;</a:t>
            </a:r>
          </a:p>
          <a:p>
            <a:pPr algn="just"/>
            <a:r>
              <a:rPr lang="ru-RU" sz="1400" dirty="0" smtClean="0"/>
              <a:t>	-результаты выполнения  программ.</a:t>
            </a:r>
          </a:p>
          <a:p>
            <a:pPr algn="just"/>
            <a:r>
              <a:rPr lang="ru-RU" sz="1400" dirty="0" smtClean="0"/>
              <a:t>Затем  с каждым объектом соотнесли механизмы оценки качества (оценка качества дополнительных общеобразовательных программ, оценка качества условий, оценка качества результатов освоения программ), и распределили диагностические и оценочные  процедуры.</a:t>
            </a:r>
          </a:p>
          <a:p>
            <a:r>
              <a:rPr lang="ru-RU" sz="1600" b="1" dirty="0" smtClean="0"/>
              <a:t>2. Проведены</a:t>
            </a:r>
            <a:r>
              <a:rPr lang="ru-RU" sz="1400" dirty="0" smtClean="0"/>
              <a:t>:</a:t>
            </a:r>
          </a:p>
          <a:p>
            <a:r>
              <a:rPr lang="ru-RU" sz="1400" i="1" dirty="0" smtClean="0"/>
              <a:t> Информационное совещание Февраль 2017г </a:t>
            </a:r>
            <a:r>
              <a:rPr lang="ru-RU" sz="1400" dirty="0" smtClean="0"/>
              <a:t>«Нормативно-правовое обеспечение функционирования ВСОКО ЦДОД: формирование локальной нормативной базы»</a:t>
            </a:r>
          </a:p>
          <a:p>
            <a:r>
              <a:rPr lang="ru-RU" sz="1400" i="1" dirty="0" smtClean="0"/>
              <a:t>Совещание при директоре Октябрь 2017г </a:t>
            </a:r>
            <a:r>
              <a:rPr lang="ru-RU" sz="1400" dirty="0" smtClean="0"/>
              <a:t>Выстраивание ВСОКО на институциональном уровне в условиях реализации муниципальной образовательной политики»</a:t>
            </a:r>
          </a:p>
          <a:p>
            <a:r>
              <a:rPr lang="ru-RU" sz="1400" i="1" dirty="0" smtClean="0"/>
              <a:t>Педагогический совет Август 2016г  «Эффективное управление образовательными ресурсами»</a:t>
            </a:r>
          </a:p>
          <a:p>
            <a:r>
              <a:rPr lang="ru-RU" sz="1400" i="1" dirty="0" smtClean="0"/>
              <a:t>Методический совет Октябрь 2017г «Система оценки  качества образования: разработка модели и технология внедрения»</a:t>
            </a:r>
          </a:p>
          <a:p>
            <a:r>
              <a:rPr lang="ru-RU" sz="1400" i="1" dirty="0" smtClean="0"/>
              <a:t>Педагогическая конференция: Август 2017г «Технологии управления образовательной системой»(муниципальный уровень)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979714"/>
            <a:ext cx="9711861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РЦОКИО </a:t>
            </a:r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</a:p>
          <a:p>
            <a:pPr algn="just"/>
            <a:endParaRPr lang="ru-RU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400" dirty="0" smtClean="0"/>
              <a:t>Организация взаимодействия регионального оператора оценки качества образования (ГБУ ДПО РЦОКИО) и образовательной организации с целью формирование локальной нормативной базы для  обеспечение функционирования ВСОКО ДОО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«Управление качеством образования в образовательной организации на основе реализации региональной</a:t>
            </a:r>
            <a:br>
              <a:rPr lang="ru-RU" sz="1400" dirty="0" smtClean="0"/>
            </a:br>
            <a:r>
              <a:rPr lang="ru-RU" sz="1400" dirty="0" smtClean="0"/>
              <a:t>модели оценки качества общего образования»</a:t>
            </a:r>
          </a:p>
          <a:p>
            <a:pPr marL="342900" indent="-342900">
              <a:buFontTx/>
              <a:buAutoNum type="arabicPeriod"/>
            </a:pPr>
            <a:r>
              <a:rPr lang="ru-RU" sz="1400" dirty="0" smtClean="0"/>
              <a:t>О проведении регионального конкурса  систем оценки качества образования в 2017 году</a:t>
            </a:r>
          </a:p>
          <a:p>
            <a:pPr marL="342900" indent="-342900">
              <a:buFontTx/>
              <a:buAutoNum type="arabicPeriod"/>
            </a:pPr>
            <a:r>
              <a:rPr lang="ru-RU" sz="1400" dirty="0" smtClean="0"/>
              <a:t>Теоретические подходы к управлению внутренней системой оценки качества образования в </a:t>
            </a:r>
            <a:r>
              <a:rPr lang="ru-RU" sz="1400" dirty="0" err="1" smtClean="0"/>
              <a:t>общеобразователь</a:t>
            </a:r>
            <a:r>
              <a:rPr lang="ru-RU" sz="1400" dirty="0" smtClean="0"/>
              <a:t>- ной организации.</a:t>
            </a:r>
          </a:p>
          <a:p>
            <a:pPr marL="342900" indent="-342900">
              <a:buFontTx/>
              <a:buAutoNum type="arabicPeriod"/>
            </a:pPr>
            <a:r>
              <a:rPr lang="ru-RU" sz="1400" dirty="0" smtClean="0"/>
              <a:t>«Ресурсы межмуниципального взаимодействия в решении задач эффективного управления качеством образования на основе результатов региональной системы оценки качества образования»</a:t>
            </a:r>
          </a:p>
          <a:p>
            <a:pPr marL="342900" indent="-342900">
              <a:buAutoNum type="arabicPeriod" startAt="6"/>
            </a:pPr>
            <a:r>
              <a:rPr lang="ru-RU" sz="1400" dirty="0" smtClean="0"/>
              <a:t>О проведении мониторингового исследования запросов на образовательные услуги потенциальных    </a:t>
            </a:r>
          </a:p>
          <a:p>
            <a:pPr marL="342900" indent="-342900"/>
            <a:r>
              <a:rPr lang="ru-RU" sz="1400" dirty="0" smtClean="0"/>
              <a:t>         потребителей, слушателей ГБУ ДПО РЦОКИО«Использование программно-технического комплекса обеспечения процедуры аттестации педагогических работников как эффективный механизм управления профессиональным ростом кадров»</a:t>
            </a:r>
          </a:p>
          <a:p>
            <a:pPr marL="342900" indent="-342900">
              <a:buAutoNum type="arabicPeriod" startAt="7"/>
            </a:pPr>
            <a:r>
              <a:rPr lang="ru-RU" sz="1400" dirty="0" smtClean="0"/>
              <a:t>«Технология разработки внутренней системы оценки качества образования»</a:t>
            </a:r>
          </a:p>
          <a:p>
            <a:r>
              <a:rPr lang="ru-RU" sz="1400" dirty="0" smtClean="0"/>
              <a:t>8.     «Обновление содержания и технологий дополнительного образования детей как условие, обеспечивающее                                                        	траекторию развития образовательной организации»</a:t>
            </a:r>
          </a:p>
          <a:p>
            <a:r>
              <a:rPr lang="ru-RU" sz="1400" dirty="0" smtClean="0"/>
              <a:t>             Нормативные основания функционирования внутренних систем оценки качества образования</a:t>
            </a:r>
          </a:p>
          <a:p>
            <a:r>
              <a:rPr lang="ru-RU" sz="1400" dirty="0" smtClean="0"/>
              <a:t>9. «Региональные модели сопровождения и поддержки одаренных и перспективных детей»</a:t>
            </a:r>
          </a:p>
          <a:p>
            <a:r>
              <a:rPr lang="ru-RU" sz="1400" dirty="0" smtClean="0"/>
              <a:t>  10. «Обновление содержания и технологий дополнительного образования детей как условие, обеспечивающее траекторию развития образовательной организации»</a:t>
            </a:r>
          </a:p>
          <a:p>
            <a:endParaRPr lang="ru-RU" sz="1400" dirty="0" smtClean="0"/>
          </a:p>
          <a:p>
            <a:pPr marL="342900" indent="-342900">
              <a:buAutoNum type="arabicPeriod" startAt="7"/>
            </a:pPr>
            <a:endParaRPr lang="ru-RU" sz="1400" dirty="0" smtClean="0"/>
          </a:p>
          <a:p>
            <a:pPr marL="342900" indent="-342900"/>
            <a:endParaRPr lang="ru-RU" sz="1400" dirty="0" smtClean="0"/>
          </a:p>
          <a:p>
            <a:pPr marL="342900" indent="-342900">
              <a:buFontTx/>
              <a:buAutoNum type="arabicPeriod"/>
            </a:pPr>
            <a:endParaRPr lang="ru-RU" sz="1400" dirty="0" smtClean="0"/>
          </a:p>
          <a:p>
            <a:pPr marL="342900" indent="-342900">
              <a:buAutoNum type="arabicPeriod"/>
            </a:pPr>
            <a:endParaRPr lang="ru-RU" sz="1400" dirty="0" smtClean="0"/>
          </a:p>
          <a:p>
            <a:pPr marL="342900" indent="-342900" algn="just">
              <a:buAutoNum type="arabicPeriod"/>
            </a:pPr>
            <a:endParaRPr lang="ru-RU" sz="1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algn="just"/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40" y="1064252"/>
            <a:ext cx="878264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 (внутренняя);</a:t>
            </a:r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1. Эффективное управление качеством дополнительного образования на основе ВСОКО, в соответствии  с  усовершенствованной нормативной базой.</a:t>
            </a:r>
            <a:endParaRPr lang="ru-RU" sz="1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ля системы образования Челябинской области (внешняя).</a:t>
            </a:r>
            <a:endParaRPr lang="ru-RU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2.Определение единого  нормативного поля функционирования ВСОКО учреждений дополнительного образования Челябинской области</a:t>
            </a:r>
          </a:p>
          <a:p>
            <a:pPr algn="just"/>
            <a:endParaRPr lang="ru-RU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Перспективы реализации проекта: совместно с ГБУ ДПО РЦОКИО на 2018 год</a:t>
            </a: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/>
            <a:r>
              <a:rPr lang="ru-RU" b="1" dirty="0" smtClean="0"/>
              <a:t>Осуществление независимой и общественной оценки качества образования организаций  дополнительного  образования  детей,  с учетом особенностей региона.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688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567</Words>
  <Application>Microsoft Office PowerPoint</Application>
  <PresentationFormat>Широкоэкранный</PresentationFormat>
  <Paragraphs>96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114</cp:revision>
  <dcterms:created xsi:type="dcterms:W3CDTF">2017-09-29T08:48:00Z</dcterms:created>
  <dcterms:modified xsi:type="dcterms:W3CDTF">2017-11-22T10:56:12Z</dcterms:modified>
</cp:coreProperties>
</file>