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5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158C2-464A-4374-AB34-FD0B332B1A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79385F-08E3-464B-9930-043A6943B761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dirty="0" smtClean="0"/>
            <a:t>Участие в курсах повышения квалификации</a:t>
          </a:r>
          <a:endParaRPr lang="ru-RU" sz="2400" dirty="0"/>
        </a:p>
      </dgm:t>
    </dgm:pt>
    <dgm:pt modelId="{C5219970-79D8-4C6B-A42C-9F454C7BB577}" type="parTrans" cxnId="{894D7867-29AA-4097-9C74-0A3C1FC84ADB}">
      <dgm:prSet/>
      <dgm:spPr/>
      <dgm:t>
        <a:bodyPr/>
        <a:lstStyle/>
        <a:p>
          <a:endParaRPr lang="ru-RU"/>
        </a:p>
      </dgm:t>
    </dgm:pt>
    <dgm:pt modelId="{8ACCA0DB-0368-4689-839F-136F3B8341DA}" type="sibTrans" cxnId="{894D7867-29AA-4097-9C74-0A3C1FC84ADB}">
      <dgm:prSet/>
      <dgm:spPr/>
      <dgm:t>
        <a:bodyPr/>
        <a:lstStyle/>
        <a:p>
          <a:endParaRPr lang="ru-RU"/>
        </a:p>
      </dgm:t>
    </dgm:pt>
    <dgm:pt modelId="{FBD1E635-E328-4C5C-8E0E-1C74A7EC3004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dirty="0" smtClean="0"/>
            <a:t>Совместная разработка пакета организационных методических документов в области обеспечения информационной безопасности</a:t>
          </a:r>
          <a:endParaRPr lang="ru-RU" sz="2800" dirty="0"/>
        </a:p>
      </dgm:t>
    </dgm:pt>
    <dgm:pt modelId="{48E6888F-94DD-4F68-874C-A7A871B0DDD8}" type="parTrans" cxnId="{5E8BD37D-5076-4D5C-80EA-748DC46DDE81}">
      <dgm:prSet/>
      <dgm:spPr/>
      <dgm:t>
        <a:bodyPr/>
        <a:lstStyle/>
        <a:p>
          <a:endParaRPr lang="ru-RU"/>
        </a:p>
      </dgm:t>
    </dgm:pt>
    <dgm:pt modelId="{36B73046-98FB-4DC6-9547-1C2AA49170CB}" type="sibTrans" cxnId="{5E8BD37D-5076-4D5C-80EA-748DC46DDE81}">
      <dgm:prSet/>
      <dgm:spPr/>
      <dgm:t>
        <a:bodyPr/>
        <a:lstStyle/>
        <a:p>
          <a:endParaRPr lang="ru-RU"/>
        </a:p>
      </dgm:t>
    </dgm:pt>
    <dgm:pt modelId="{09819DA8-DE3B-418F-AF33-2CC9F4ACAEC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dirty="0" smtClean="0"/>
            <a:t>Сессия опорных площадок (30 ноября – 1 декабря)</a:t>
          </a:r>
          <a:endParaRPr lang="ru-RU" sz="1800" dirty="0"/>
        </a:p>
      </dgm:t>
    </dgm:pt>
    <dgm:pt modelId="{FE44C751-9360-478F-B4A6-5F3F8F8A28B5}" type="parTrans" cxnId="{09182012-665B-4BAA-8992-D6A7A1BB3A7E}">
      <dgm:prSet/>
      <dgm:spPr/>
      <dgm:t>
        <a:bodyPr/>
        <a:lstStyle/>
        <a:p>
          <a:endParaRPr lang="ru-RU"/>
        </a:p>
      </dgm:t>
    </dgm:pt>
    <dgm:pt modelId="{2F226ACE-E7DC-46F6-852D-4E2EF529DBA4}" type="sibTrans" cxnId="{09182012-665B-4BAA-8992-D6A7A1BB3A7E}">
      <dgm:prSet/>
      <dgm:spPr/>
      <dgm:t>
        <a:bodyPr/>
        <a:lstStyle/>
        <a:p>
          <a:endParaRPr lang="ru-RU"/>
        </a:p>
      </dgm:t>
    </dgm:pt>
    <dgm:pt modelId="{DC648A54-7065-4ABC-B958-09E81689458D}" type="pres">
      <dgm:prSet presAssocID="{551158C2-464A-4374-AB34-FD0B332B1A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8CB8DE-70D3-4F9A-8026-F57B7832A856}" type="pres">
      <dgm:prSet presAssocID="{C779385F-08E3-464B-9930-043A6943B761}" presName="parentLin" presStyleCnt="0"/>
      <dgm:spPr/>
    </dgm:pt>
    <dgm:pt modelId="{47468BFE-20F1-4940-9971-BA82B841C968}" type="pres">
      <dgm:prSet presAssocID="{C779385F-08E3-464B-9930-043A6943B76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3DB4EEE-0D4A-4C9A-A605-CD718285B1BA}" type="pres">
      <dgm:prSet presAssocID="{C779385F-08E3-464B-9930-043A6943B761}" presName="parentText" presStyleLbl="node1" presStyleIdx="0" presStyleCnt="3" custScaleX="119978" custScaleY="1714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C8783-1382-4DAD-BFD1-EDFF1BBF5240}" type="pres">
      <dgm:prSet presAssocID="{C779385F-08E3-464B-9930-043A6943B761}" presName="negativeSpace" presStyleCnt="0"/>
      <dgm:spPr/>
    </dgm:pt>
    <dgm:pt modelId="{9373E153-AFC3-45C8-98EC-FED53D5595BD}" type="pres">
      <dgm:prSet presAssocID="{C779385F-08E3-464B-9930-043A6943B761}" presName="childText" presStyleLbl="conFgAcc1" presStyleIdx="0" presStyleCnt="3">
        <dgm:presLayoutVars>
          <dgm:bulletEnabled val="1"/>
        </dgm:presLayoutVars>
      </dgm:prSet>
      <dgm:spPr/>
    </dgm:pt>
    <dgm:pt modelId="{8BDCA507-2A82-4190-9039-35F2655F02E8}" type="pres">
      <dgm:prSet presAssocID="{8ACCA0DB-0368-4689-839F-136F3B8341DA}" presName="spaceBetweenRectangles" presStyleCnt="0"/>
      <dgm:spPr/>
    </dgm:pt>
    <dgm:pt modelId="{8E617726-399F-4BC1-89DF-02532E5CC697}" type="pres">
      <dgm:prSet presAssocID="{FBD1E635-E328-4C5C-8E0E-1C74A7EC3004}" presName="parentLin" presStyleCnt="0"/>
      <dgm:spPr/>
    </dgm:pt>
    <dgm:pt modelId="{DB379E9C-84D5-46A6-9521-5773F275F5FB}" type="pres">
      <dgm:prSet presAssocID="{FBD1E635-E328-4C5C-8E0E-1C74A7EC300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E33F54D-DE6E-4DF6-AA38-2FCCBD8747D5}" type="pres">
      <dgm:prSet presAssocID="{FBD1E635-E328-4C5C-8E0E-1C74A7EC3004}" presName="parentText" presStyleLbl="node1" presStyleIdx="1" presStyleCnt="3" custScaleX="119598" custScaleY="316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5B1D2-DC2B-4BF1-B112-3AEB6D7D7525}" type="pres">
      <dgm:prSet presAssocID="{FBD1E635-E328-4C5C-8E0E-1C74A7EC3004}" presName="negativeSpace" presStyleCnt="0"/>
      <dgm:spPr/>
    </dgm:pt>
    <dgm:pt modelId="{844213E3-8618-41F4-A649-B7C8EE65232F}" type="pres">
      <dgm:prSet presAssocID="{FBD1E635-E328-4C5C-8E0E-1C74A7EC3004}" presName="childText" presStyleLbl="conFgAcc1" presStyleIdx="1" presStyleCnt="3">
        <dgm:presLayoutVars>
          <dgm:bulletEnabled val="1"/>
        </dgm:presLayoutVars>
      </dgm:prSet>
      <dgm:spPr/>
    </dgm:pt>
    <dgm:pt modelId="{787FB0C7-A01E-4481-B115-4C97430C1401}" type="pres">
      <dgm:prSet presAssocID="{36B73046-98FB-4DC6-9547-1C2AA49170CB}" presName="spaceBetweenRectangles" presStyleCnt="0"/>
      <dgm:spPr/>
    </dgm:pt>
    <dgm:pt modelId="{BBB32108-A485-4A5B-B253-A4B4647576DC}" type="pres">
      <dgm:prSet presAssocID="{09819DA8-DE3B-418F-AF33-2CC9F4ACAEC7}" presName="parentLin" presStyleCnt="0"/>
      <dgm:spPr/>
    </dgm:pt>
    <dgm:pt modelId="{588DED7E-7139-4585-8E05-2E8DD821E546}" type="pres">
      <dgm:prSet presAssocID="{09819DA8-DE3B-418F-AF33-2CC9F4ACAEC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9DA143A-651B-411E-970B-BE98AAA12280}" type="pres">
      <dgm:prSet presAssocID="{09819DA8-DE3B-418F-AF33-2CC9F4ACAEC7}" presName="parentText" presStyleLbl="node1" presStyleIdx="2" presStyleCnt="3" custScaleX="119088" custScaleY="168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72C23-0FB9-4AD5-8BE0-16797BFAF04C}" type="pres">
      <dgm:prSet presAssocID="{09819DA8-DE3B-418F-AF33-2CC9F4ACAEC7}" presName="negativeSpace" presStyleCnt="0"/>
      <dgm:spPr/>
    </dgm:pt>
    <dgm:pt modelId="{A740726F-BC95-4E3A-B877-602C1A5790C2}" type="pres">
      <dgm:prSet presAssocID="{09819DA8-DE3B-418F-AF33-2CC9F4ACAEC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E8BD37D-5076-4D5C-80EA-748DC46DDE81}" srcId="{551158C2-464A-4374-AB34-FD0B332B1A3D}" destId="{FBD1E635-E328-4C5C-8E0E-1C74A7EC3004}" srcOrd="1" destOrd="0" parTransId="{48E6888F-94DD-4F68-874C-A7A871B0DDD8}" sibTransId="{36B73046-98FB-4DC6-9547-1C2AA49170CB}"/>
    <dgm:cxn modelId="{79A229C5-84F6-4FC6-AC1E-DB05EEF0B03A}" type="presOf" srcId="{551158C2-464A-4374-AB34-FD0B332B1A3D}" destId="{DC648A54-7065-4ABC-B958-09E81689458D}" srcOrd="0" destOrd="0" presId="urn:microsoft.com/office/officeart/2005/8/layout/list1"/>
    <dgm:cxn modelId="{D764315F-4CD1-4D0B-AFC3-06D42B816604}" type="presOf" srcId="{C779385F-08E3-464B-9930-043A6943B761}" destId="{47468BFE-20F1-4940-9971-BA82B841C968}" srcOrd="0" destOrd="0" presId="urn:microsoft.com/office/officeart/2005/8/layout/list1"/>
    <dgm:cxn modelId="{F1257B8C-71B2-41F8-A54C-0861A20E24B5}" type="presOf" srcId="{FBD1E635-E328-4C5C-8E0E-1C74A7EC3004}" destId="{BE33F54D-DE6E-4DF6-AA38-2FCCBD8747D5}" srcOrd="1" destOrd="0" presId="urn:microsoft.com/office/officeart/2005/8/layout/list1"/>
    <dgm:cxn modelId="{D384D574-478A-4362-8A7D-44A3580B120E}" type="presOf" srcId="{FBD1E635-E328-4C5C-8E0E-1C74A7EC3004}" destId="{DB379E9C-84D5-46A6-9521-5773F275F5FB}" srcOrd="0" destOrd="0" presId="urn:microsoft.com/office/officeart/2005/8/layout/list1"/>
    <dgm:cxn modelId="{2400E455-1912-49E5-A920-475248ADD290}" type="presOf" srcId="{C779385F-08E3-464B-9930-043A6943B761}" destId="{03DB4EEE-0D4A-4C9A-A605-CD718285B1BA}" srcOrd="1" destOrd="0" presId="urn:microsoft.com/office/officeart/2005/8/layout/list1"/>
    <dgm:cxn modelId="{4B166B30-AF49-42EB-9437-79E549E7142E}" type="presOf" srcId="{09819DA8-DE3B-418F-AF33-2CC9F4ACAEC7}" destId="{588DED7E-7139-4585-8E05-2E8DD821E546}" srcOrd="0" destOrd="0" presId="urn:microsoft.com/office/officeart/2005/8/layout/list1"/>
    <dgm:cxn modelId="{09182012-665B-4BAA-8992-D6A7A1BB3A7E}" srcId="{551158C2-464A-4374-AB34-FD0B332B1A3D}" destId="{09819DA8-DE3B-418F-AF33-2CC9F4ACAEC7}" srcOrd="2" destOrd="0" parTransId="{FE44C751-9360-478F-B4A6-5F3F8F8A28B5}" sibTransId="{2F226ACE-E7DC-46F6-852D-4E2EF529DBA4}"/>
    <dgm:cxn modelId="{B093E035-23A6-4A70-A4CC-E8260FAA99E1}" type="presOf" srcId="{09819DA8-DE3B-418F-AF33-2CC9F4ACAEC7}" destId="{99DA143A-651B-411E-970B-BE98AAA12280}" srcOrd="1" destOrd="0" presId="urn:microsoft.com/office/officeart/2005/8/layout/list1"/>
    <dgm:cxn modelId="{894D7867-29AA-4097-9C74-0A3C1FC84ADB}" srcId="{551158C2-464A-4374-AB34-FD0B332B1A3D}" destId="{C779385F-08E3-464B-9930-043A6943B761}" srcOrd="0" destOrd="0" parTransId="{C5219970-79D8-4C6B-A42C-9F454C7BB577}" sibTransId="{8ACCA0DB-0368-4689-839F-136F3B8341DA}"/>
    <dgm:cxn modelId="{820DFD2D-2DF8-4315-A6A6-791FFFC30259}" type="presParOf" srcId="{DC648A54-7065-4ABC-B958-09E81689458D}" destId="{E18CB8DE-70D3-4F9A-8026-F57B7832A856}" srcOrd="0" destOrd="0" presId="urn:microsoft.com/office/officeart/2005/8/layout/list1"/>
    <dgm:cxn modelId="{41F80708-2CA7-48B5-940A-D6BB4CF57C41}" type="presParOf" srcId="{E18CB8DE-70D3-4F9A-8026-F57B7832A856}" destId="{47468BFE-20F1-4940-9971-BA82B841C968}" srcOrd="0" destOrd="0" presId="urn:microsoft.com/office/officeart/2005/8/layout/list1"/>
    <dgm:cxn modelId="{CDCB01D4-F092-411C-8E79-0D63FCB150B6}" type="presParOf" srcId="{E18CB8DE-70D3-4F9A-8026-F57B7832A856}" destId="{03DB4EEE-0D4A-4C9A-A605-CD718285B1BA}" srcOrd="1" destOrd="0" presId="urn:microsoft.com/office/officeart/2005/8/layout/list1"/>
    <dgm:cxn modelId="{79E1FC50-2FBB-46B5-A102-22453DAE162C}" type="presParOf" srcId="{DC648A54-7065-4ABC-B958-09E81689458D}" destId="{AD2C8783-1382-4DAD-BFD1-EDFF1BBF5240}" srcOrd="1" destOrd="0" presId="urn:microsoft.com/office/officeart/2005/8/layout/list1"/>
    <dgm:cxn modelId="{82A9DCF2-BF20-454C-AD7E-93AFBA715662}" type="presParOf" srcId="{DC648A54-7065-4ABC-B958-09E81689458D}" destId="{9373E153-AFC3-45C8-98EC-FED53D5595BD}" srcOrd="2" destOrd="0" presId="urn:microsoft.com/office/officeart/2005/8/layout/list1"/>
    <dgm:cxn modelId="{B63AB08F-31F9-420A-9D74-31C99BD25B44}" type="presParOf" srcId="{DC648A54-7065-4ABC-B958-09E81689458D}" destId="{8BDCA507-2A82-4190-9039-35F2655F02E8}" srcOrd="3" destOrd="0" presId="urn:microsoft.com/office/officeart/2005/8/layout/list1"/>
    <dgm:cxn modelId="{965F88D5-E3CF-46D9-834D-719F2BA34F7B}" type="presParOf" srcId="{DC648A54-7065-4ABC-B958-09E81689458D}" destId="{8E617726-399F-4BC1-89DF-02532E5CC697}" srcOrd="4" destOrd="0" presId="urn:microsoft.com/office/officeart/2005/8/layout/list1"/>
    <dgm:cxn modelId="{05151FF7-B547-416D-A1F4-5E0ABD1F1BE6}" type="presParOf" srcId="{8E617726-399F-4BC1-89DF-02532E5CC697}" destId="{DB379E9C-84D5-46A6-9521-5773F275F5FB}" srcOrd="0" destOrd="0" presId="urn:microsoft.com/office/officeart/2005/8/layout/list1"/>
    <dgm:cxn modelId="{0F0560EB-4CE1-4F8D-B3A8-FFD799930916}" type="presParOf" srcId="{8E617726-399F-4BC1-89DF-02532E5CC697}" destId="{BE33F54D-DE6E-4DF6-AA38-2FCCBD8747D5}" srcOrd="1" destOrd="0" presId="urn:microsoft.com/office/officeart/2005/8/layout/list1"/>
    <dgm:cxn modelId="{A33D4517-08C3-4A42-8BC7-0E2E50496516}" type="presParOf" srcId="{DC648A54-7065-4ABC-B958-09E81689458D}" destId="{5095B1D2-DC2B-4BF1-B112-3AEB6D7D7525}" srcOrd="5" destOrd="0" presId="urn:microsoft.com/office/officeart/2005/8/layout/list1"/>
    <dgm:cxn modelId="{C803E641-5013-433B-A908-4C5CF42040E9}" type="presParOf" srcId="{DC648A54-7065-4ABC-B958-09E81689458D}" destId="{844213E3-8618-41F4-A649-B7C8EE65232F}" srcOrd="6" destOrd="0" presId="urn:microsoft.com/office/officeart/2005/8/layout/list1"/>
    <dgm:cxn modelId="{384C9E3A-CAE2-437A-913C-754500DB3BA4}" type="presParOf" srcId="{DC648A54-7065-4ABC-B958-09E81689458D}" destId="{787FB0C7-A01E-4481-B115-4C97430C1401}" srcOrd="7" destOrd="0" presId="urn:microsoft.com/office/officeart/2005/8/layout/list1"/>
    <dgm:cxn modelId="{D5B252CA-1C46-4E74-ADEF-4089E7AEEF84}" type="presParOf" srcId="{DC648A54-7065-4ABC-B958-09E81689458D}" destId="{BBB32108-A485-4A5B-B253-A4B4647576DC}" srcOrd="8" destOrd="0" presId="urn:microsoft.com/office/officeart/2005/8/layout/list1"/>
    <dgm:cxn modelId="{C9F51D5F-D364-43F6-B89C-890C04D3808B}" type="presParOf" srcId="{BBB32108-A485-4A5B-B253-A4B4647576DC}" destId="{588DED7E-7139-4585-8E05-2E8DD821E546}" srcOrd="0" destOrd="0" presId="urn:microsoft.com/office/officeart/2005/8/layout/list1"/>
    <dgm:cxn modelId="{B3D12CD5-7F4E-45DF-A7AB-5C25881A0319}" type="presParOf" srcId="{BBB32108-A485-4A5B-B253-A4B4647576DC}" destId="{99DA143A-651B-411E-970B-BE98AAA12280}" srcOrd="1" destOrd="0" presId="urn:microsoft.com/office/officeart/2005/8/layout/list1"/>
    <dgm:cxn modelId="{D67DD114-BC7C-4380-ACC0-32A3010758F1}" type="presParOf" srcId="{DC648A54-7065-4ABC-B958-09E81689458D}" destId="{FF572C23-0FB9-4AD5-8BE0-16797BFAF04C}" srcOrd="9" destOrd="0" presId="urn:microsoft.com/office/officeart/2005/8/layout/list1"/>
    <dgm:cxn modelId="{D654D848-5C23-45D6-AC4E-6A1E57E53C02}" type="presParOf" srcId="{DC648A54-7065-4ABC-B958-09E81689458D}" destId="{A740726F-BC95-4E3A-B877-602C1A5790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AC9-C480-4490-9172-DC9232FCBDBE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BA0D-86D1-4492-92DD-468BD0DE14DF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26A7-CBC1-4E68-A370-2D362416E0D0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BA8-F663-4E20-B0A7-3CB0798CFAB1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6845-7BE0-40B3-912D-60A18E48FE3A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1B51-77FA-4486-80F7-F9DD2289D6D1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64F3-03C7-4846-8F56-58D1231C7CF1}" type="datetime1">
              <a:rPr lang="ru-RU" smtClean="0"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C891-43FA-4FAE-8FFC-9166D033BDC8}" type="datetime1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EC2C-B566-4AEF-A165-E3A35372DFFA}" type="datetime1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BAE4-2200-4383-9392-181449C78AB8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0989-8698-4C96-9EEA-4749A1934E6C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455F-DAA2-4D59-A4CB-6EC76B341AF7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6763" y="2047186"/>
            <a:ext cx="9907573" cy="25530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МЕЖРЕГИОНАЛЬНАЯ НАУЧНО-ПРАКТИЧЕСКАЯ КОНФЕРЕНЦИЯ</a:t>
            </a:r>
            <a:b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41332" y="2627608"/>
            <a:ext cx="99358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</a:t>
            </a:r>
            <a:r>
              <a:rPr lang="en-US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200" b="1" dirty="0" smtClean="0"/>
              <a:t>Формирование </a:t>
            </a:r>
            <a:r>
              <a:rPr lang="ru-RU" sz="2200" b="1" dirty="0"/>
              <a:t>системы управления информационной безопасности в образовательной </a:t>
            </a:r>
            <a:r>
              <a:rPr lang="ru-RU" sz="2200" b="1" dirty="0" smtClean="0"/>
              <a:t>организации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</a:t>
            </a:r>
            <a:r>
              <a:rPr lang="en-US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41332" y="3327244"/>
            <a:ext cx="993585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Организация – опорная площадка отдела обеспечения информационной безопасности ГБУ ДПО РЦОКИО: «Средняя </a:t>
            </a:r>
            <a:r>
              <a:rPr lang="ru-RU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общеобразовательная школа №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4» </a:t>
            </a:r>
            <a:r>
              <a:rPr lang="ru-RU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города Аши Челябинской области</a:t>
            </a:r>
            <a:r>
              <a:rPr lang="ru-RU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en-US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39977"/>
              </p:ext>
            </p:extLst>
          </p:nvPr>
        </p:nvGraphicFramePr>
        <p:xfrm>
          <a:off x="1941333" y="4444359"/>
          <a:ext cx="10080398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199"/>
                <a:gridCol w="5040199"/>
              </a:tblGrid>
              <a:tr h="202708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0"/>
                          <a:effectLst/>
                        </a:rPr>
                        <a:t>Участники проекта от СОШ</a:t>
                      </a:r>
                      <a:r>
                        <a:rPr lang="ru-RU" sz="1800" b="1" cap="none" spc="0" baseline="0" dirty="0" smtClean="0">
                          <a:ln w="0"/>
                          <a:effectLst/>
                        </a:rPr>
                        <a:t> №4 </a:t>
                      </a:r>
                      <a:r>
                        <a:rPr lang="ru-RU" sz="1800" b="1" cap="none" spc="0" dirty="0" smtClean="0">
                          <a:ln w="0"/>
                          <a:effectLst/>
                        </a:rPr>
                        <a:t>города Аши</a:t>
                      </a:r>
                      <a:endParaRPr lang="ru-RU" sz="1800" b="1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0"/>
                          <a:effectLst/>
                        </a:rPr>
                        <a:t>Участники проекта от ГБУ ДПО РЦОКИО</a:t>
                      </a:r>
                      <a:endParaRPr lang="ru-RU" sz="1800" b="1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84314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cap="none" spc="0" dirty="0" smtClean="0">
                          <a:ln w="0"/>
                          <a:effectLst/>
                        </a:rPr>
                        <a:t>Соловьева Светлана Валерьевна, директор МКОУ "СОШ № 4" г. Аши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cap="none" spc="0" dirty="0" smtClean="0">
                          <a:ln w="0"/>
                          <a:effectLst/>
                        </a:rPr>
                        <a:t>Сагадеева Галина Анатольевна, учитель химии МКОУ "СОШ № 4" г. Аши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cap="none" spc="0" dirty="0" smtClean="0">
                        <a:ln w="0"/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Боровых Иван Сергеевич, заместитель директора по информатизации ГБУ ДПО РЦОКИО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baseline="0" dirty="0" smtClean="0">
                          <a:effectLst/>
                        </a:rPr>
                        <a:t>Ильин Андрей Сергеевич, начальник отдела обеспечения информационной безопасности ГБУ ДПО РЦОКИО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883" y="1459682"/>
            <a:ext cx="9983633" cy="1234357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+mn-cs"/>
              </a:rPr>
              <a:t>Цель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+mn-cs"/>
              </a:rPr>
              <a:t>проекта: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/>
              <a:t>Создание </a:t>
            </a:r>
            <a:r>
              <a:rPr lang="ru-RU" sz="2800" dirty="0"/>
              <a:t>системы управления информационной безопасностью образовательной организации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60882" y="3008671"/>
            <a:ext cx="9983634" cy="3264310"/>
          </a:xfrm>
        </p:spPr>
        <p:txBody>
          <a:bodyPr>
            <a:normAutofit fontScale="47500" lnSpcReduction="20000"/>
          </a:bodyPr>
          <a:lstStyle/>
          <a:p>
            <a:r>
              <a:rPr lang="ru-RU" sz="5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 проекта:</a:t>
            </a:r>
          </a:p>
          <a:p>
            <a:pPr algn="just"/>
            <a:r>
              <a:rPr lang="ru-RU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Адаптация шаблонов организационно-распорядительных документов к условиям функционирования образовательных </a:t>
            </a:r>
            <a:r>
              <a:rPr lang="ru-RU" sz="4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организаций;</a:t>
            </a:r>
            <a:endParaRPr lang="ru-RU" sz="4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Разработка методических рекомендаций по организации деятельности руководителя образовательной организации для обеспечения информационной безопасности в образовательной </a:t>
            </a:r>
            <a:r>
              <a:rPr lang="ru-RU" sz="4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организации;</a:t>
            </a:r>
            <a:endParaRPr lang="ru-RU" sz="4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ru-RU" sz="4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Подготовка публикаций;</a:t>
            </a:r>
            <a:endParaRPr lang="ru-RU" sz="4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Проведение курсов повышения </a:t>
            </a:r>
            <a:r>
              <a:rPr lang="ru-RU" sz="4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квалификации.</a:t>
            </a:r>
            <a:endParaRPr lang="ru-RU" sz="4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60883" y="1373013"/>
            <a:ext cx="9983633" cy="5139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+mn-cs"/>
              </a:rPr>
              <a:t>Ожидаемые результаты: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060883" y="1802204"/>
            <a:ext cx="9983633" cy="5139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700" dirty="0" smtClean="0"/>
              <a:t>Утверждение пакета локальных организационных распорядительных документов в области обеспечения информационной безопасности образовательной организации;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700" dirty="0" smtClean="0"/>
              <a:t>Методические </a:t>
            </a:r>
            <a:r>
              <a:rPr lang="ru-RU" sz="2700" dirty="0"/>
              <a:t>рекомендации по организации деятельности руководителя образовательной организации для обеспечения информационной безопасности в образовательной </a:t>
            </a:r>
            <a:r>
              <a:rPr lang="ru-RU" sz="2700" dirty="0" smtClean="0"/>
              <a:t>организации;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700" dirty="0" smtClean="0"/>
              <a:t>Статья в научно-методический журнал ГБУ ДПО РЦОКИО </a:t>
            </a:r>
            <a:r>
              <a:rPr lang="ru-RU" sz="2700" dirty="0"/>
              <a:t>«Основные этапы построения системы управления информационной безопасности образовательной организации».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43191176"/>
              </p:ext>
            </p:extLst>
          </p:nvPr>
        </p:nvGraphicFramePr>
        <p:xfrm>
          <a:off x="2031999" y="1917290"/>
          <a:ext cx="9983019" cy="4221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060883" y="1373013"/>
            <a:ext cx="9983633" cy="5139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u="sng" dirty="0" smtClean="0"/>
              <a:t>Мероприятия: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080548" y="1545217"/>
            <a:ext cx="4851194" cy="5139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+mn-cs"/>
              </a:rPr>
              <a:t>Результаты для образовательной организации:</a:t>
            </a:r>
          </a:p>
          <a:p>
            <a:endParaRPr lang="ru-RU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dirty="0" smtClean="0"/>
              <a:t>Разработаны и утверждены ОРД в области обеспечения информационной безопасности;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dirty="0" smtClean="0"/>
              <a:t>Обозначены основные проблемы и направления построения системы защиты информации в образовательной организации.</a:t>
            </a:r>
            <a:endParaRPr lang="ru-RU" sz="23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10393" y="1545216"/>
            <a:ext cx="4884961" cy="5139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+mn-cs"/>
              </a:rPr>
              <a:t>Результаты для системы образования Челябинской области:</a:t>
            </a:r>
          </a:p>
          <a:p>
            <a:endParaRPr lang="ru-RU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65113" indent="-265113" algn="just">
              <a:buFont typeface="Arial" panose="020B0604020202020204" pitchFamily="34" charset="0"/>
              <a:buChar char="•"/>
            </a:pPr>
            <a:r>
              <a:rPr lang="ru-RU" sz="2300" dirty="0"/>
              <a:t>Обозначены основные проблемы и направления построения системы защиты информации в образовательной </a:t>
            </a:r>
            <a:r>
              <a:rPr lang="ru-RU" sz="2300" dirty="0" smtClean="0"/>
              <a:t>организации, которые отражены в статье </a:t>
            </a:r>
            <a:r>
              <a:rPr lang="ru-RU" sz="2300" dirty="0"/>
              <a:t>«Основные этапы построения системы управления информационной безопасности образовательной организации». </a:t>
            </a: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* ЧЕЛЯБИНСК * 2017</a:t>
            </a: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5254" y="1619562"/>
            <a:ext cx="97181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0"/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b="1" dirty="0" smtClean="0">
                <a:ln w="0"/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pPr lvl="1" algn="just"/>
            <a:endParaRPr lang="ru-RU" sz="2800" dirty="0">
              <a:ln w="0"/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ru-RU" sz="2800" dirty="0">
                <a:ln w="0"/>
                <a:latin typeface="+mj-lt"/>
                <a:ea typeface="Calibri" panose="020F0502020204030204" pitchFamily="34" charset="0"/>
              </a:rPr>
              <a:t>с</a:t>
            </a: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овершенствование системы </a:t>
            </a:r>
            <a:r>
              <a:rPr lang="ru-RU" sz="2800" dirty="0">
                <a:ln w="0"/>
                <a:latin typeface="+mj-lt"/>
                <a:ea typeface="Calibri" panose="020F0502020204030204" pitchFamily="34" charset="0"/>
              </a:rPr>
              <a:t>управления информационной безопасностью образовательной организации</a:t>
            </a:r>
            <a:endParaRPr lang="ru-RU" sz="2800" dirty="0" smtClean="0">
              <a:ln w="0"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0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6763" y="2047186"/>
            <a:ext cx="9907573" cy="25530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МЕЖРЕГИОНАЛЬНАЯ НАУЧНО-ПРАКТИЧЕСКАЯ КОНФЕРЕНЦИЯ</a:t>
            </a:r>
            <a:b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РЕГИОНАЛЬНЫЙ ЦЕНТР ОЦЕНКИ КАЧЕСТВА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И ИНФОРМАТИЗАЦИИ ОБРАЗОВАНИЯ</a:t>
            </a:r>
            <a:endParaRPr lang="ru-RU" sz="18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391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394</Words>
  <Application>Microsoft Office PowerPoint</Application>
  <PresentationFormat>Широкоэкранный</PresentationFormat>
  <Paragraphs>57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Цель проекта:  Создание системы управления информационной безопасностью 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30</cp:revision>
  <dcterms:created xsi:type="dcterms:W3CDTF">2017-09-29T08:48:00Z</dcterms:created>
  <dcterms:modified xsi:type="dcterms:W3CDTF">2017-11-23T07:05:08Z</dcterms:modified>
</cp:coreProperties>
</file>