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57" r:id="rId4"/>
    <p:sldId id="265" r:id="rId5"/>
    <p:sldId id="258" r:id="rId6"/>
    <p:sldId id="259" r:id="rId7"/>
    <p:sldId id="271" r:id="rId8"/>
    <p:sldId id="260" r:id="rId9"/>
    <p:sldId id="270" r:id="rId10"/>
    <p:sldId id="266" r:id="rId11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20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6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39253" y="1220520"/>
            <a:ext cx="862806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4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4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78905" y="2530258"/>
            <a:ext cx="100554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«</a:t>
            </a:r>
            <a:r>
              <a:rPr lang="ru-RU" sz="2000" b="1" dirty="0">
                <a:latin typeface="Times New Roman"/>
                <a:ea typeface="Calibri"/>
              </a:rPr>
              <a:t>Формирование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локальной нормативной базы обеспечивающей оценку качества образования на уровне ОО. </a:t>
            </a:r>
            <a:r>
              <a:rPr lang="ru-RU" sz="2000" b="1" dirty="0">
                <a:latin typeface="Times New Roman"/>
                <a:ea typeface="Calibri"/>
              </a:rPr>
              <a:t>Разработка критериев оценивания </a:t>
            </a:r>
            <a:r>
              <a:rPr lang="ru-RU" sz="2000" b="1" dirty="0" err="1">
                <a:latin typeface="Times New Roman"/>
                <a:ea typeface="Calibri"/>
              </a:rPr>
              <a:t>метапредметных</a:t>
            </a:r>
            <a:r>
              <a:rPr lang="ru-RU" sz="2000" b="1" dirty="0">
                <a:latin typeface="Times New Roman"/>
                <a:ea typeface="Calibri"/>
              </a:rPr>
              <a:t> результатов, обучающихся основного общего образования в рамках индивидуального проекта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»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.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МОУ «СОШ №13» </a:t>
            </a:r>
            <a:r>
              <a:rPr lang="ru-RU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Копейского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2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городского округа</a:t>
            </a:r>
            <a:r>
              <a:rPr lang="ru-RU" sz="2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- 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опорной площадки ГБУ ДПО РЦОКИО,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отдела обеспечения оценки качества образовательных результатов</a:t>
            </a:r>
            <a:r>
              <a:rPr lang="ru-RU" sz="2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 ГБУ ДПО РЦОКИО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- </a:t>
            </a:r>
            <a:r>
              <a:rPr lang="ru-RU" sz="2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у</a:t>
            </a:r>
            <a:r>
              <a:rPr lang="ru-RU" sz="2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частника представляемого проекта</a:t>
            </a:r>
            <a:r>
              <a:rPr lang="ru-RU" sz="2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 </a:t>
            </a:r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</a:endParaRPr>
          </a:p>
          <a:p>
            <a:pPr algn="just"/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3368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696419"/>
              </p:ext>
            </p:extLst>
          </p:nvPr>
        </p:nvGraphicFramePr>
        <p:xfrm>
          <a:off x="2009137" y="4407596"/>
          <a:ext cx="9688300" cy="19431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844150"/>
                <a:gridCol w="4844150"/>
              </a:tblGrid>
              <a:tr h="18804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1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Участники проекта от </a:t>
                      </a:r>
                      <a:r>
                        <a:rPr kumimoji="0" lang="ru-RU" sz="1350" b="1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МОУ «СОШ №13» КГО </a:t>
                      </a:r>
                      <a:endParaRPr kumimoji="0" lang="ru-RU" sz="1350" b="1" i="0" u="none" strike="noStrike" kern="1200" cap="none" spc="0" normalizeH="0" baseline="0" noProof="0" dirty="0" smtClean="0">
                        <a:ln w="0"/>
                        <a:solidFill>
                          <a:prstClr val="black"/>
                        </a:solidFill>
                        <a:effectLst>
                          <a:outerShdw blurRad="38100" dist="1905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b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Лукина Е.С., директор  МОУ «СОШ №13»;</a:t>
                      </a:r>
                      <a:endParaRPr lang="ru-RU" sz="1350" b="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b="0" baseline="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Евсеенкова</a:t>
                      </a:r>
                      <a:r>
                        <a:rPr lang="ru-RU" sz="1350" b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И.Ю., заместитель директора  - координатор проекта;</a:t>
                      </a:r>
                      <a:endParaRPr lang="ru-RU" sz="1350" b="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b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Федотова Я.Г., заместитель директора по УВР;</a:t>
                      </a:r>
                      <a:endParaRPr lang="ru-RU" sz="1350" b="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b="0" baseline="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Гарифулина</a:t>
                      </a:r>
                      <a:r>
                        <a:rPr lang="ru-RU" sz="1350" b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А.С., заместитель директора по УВР по начальной школе;</a:t>
                      </a:r>
                      <a:endParaRPr lang="ru-RU" sz="1350" b="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b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Прохорова С.Н., заместитель директора по ВР;</a:t>
                      </a:r>
                      <a:endParaRPr lang="ru-RU" sz="1350" b="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b="0" baseline="0" dirty="0" smtClean="0">
                          <a:effectLst/>
                          <a:latin typeface="Times New Roman"/>
                          <a:ea typeface="Calibri"/>
                        </a:rPr>
                        <a:t>Самарина С.Н., педагог-психолог.</a:t>
                      </a:r>
                      <a:endParaRPr lang="ru-RU" sz="135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Участники проекта от ГБУ ДПО РЦОКИО</a:t>
                      </a:r>
                    </a:p>
                    <a:p>
                      <a:r>
                        <a:rPr lang="ru-RU" sz="135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Черепанова О.А., начальник 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 w="0"/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отдела обеспечения оценки качества образовательных результатов ГБУ ДПО РЦОКИО</a:t>
                      </a:r>
                    </a:p>
                    <a:p>
                      <a:r>
                        <a:rPr kumimoji="0" lang="ru-RU" sz="1350" b="0" i="0" u="none" strike="noStrike" kern="1200" cap="none" spc="0" normalizeH="0" baseline="0" noProof="0" dirty="0" err="1" smtClean="0">
                          <a:ln w="0"/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Смелкова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 w="0"/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Е.А.,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Начальник лаборатории организационно-технического сопровождения отдела обеспечения оценки качества образовательных результатов</a:t>
                      </a:r>
                      <a:endParaRPr lang="ru-RU" sz="1400" b="1" i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Важенина И.С., методист 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отдела обеспечения оценки качества образовательных результатов ГБУ ДПО РЦОКИО</a:t>
                      </a:r>
                      <a:endParaRPr lang="ru-RU" sz="1350" b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3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494695"/>
            <a:ext cx="9641264" cy="489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  <a:r>
              <a:rPr lang="ru-RU" sz="2400" dirty="0" smtClean="0">
                <a:latin typeface="Times New Roman"/>
                <a:ea typeface="Calibri"/>
              </a:rPr>
              <a:t>Формирование </a:t>
            </a:r>
            <a:r>
              <a:rPr lang="ru-RU" sz="2400" dirty="0">
                <a:latin typeface="Times New Roman"/>
                <a:ea typeface="Calibri"/>
              </a:rPr>
              <a:t>системы оценки индивидуальных достижений обучающихся в рамках региональной системы оценки качества образования (РСОКО) на основании эффективных практик оценки качества </a:t>
            </a:r>
            <a:r>
              <a:rPr lang="ru-RU" sz="2400" dirty="0" smtClean="0">
                <a:latin typeface="Times New Roman"/>
                <a:ea typeface="Calibri"/>
              </a:rPr>
              <a:t>образования </a:t>
            </a:r>
            <a:r>
              <a:rPr lang="ru-RU" sz="2400" dirty="0">
                <a:latin typeface="Times New Roman"/>
                <a:ea typeface="Calibri"/>
              </a:rPr>
              <a:t>из опыта работы МОУ «СОШ №13» КГО</a:t>
            </a:r>
            <a:endParaRPr lang="ru-RU" sz="2400" dirty="0"/>
          </a:p>
          <a:p>
            <a:pPr algn="just">
              <a:lnSpc>
                <a:spcPct val="115000"/>
              </a:lnSpc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разработать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локальную нормативную базу, обеспечивающую оценку качества образования на уровне ОО; критерии оценивания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метапредметных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результатов обучающихся  основного общего образования.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pc="-25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провести </a:t>
            </a:r>
            <a:r>
              <a:rPr lang="ru-RU" spc="-2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экспертизу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локальной нормативной базы, обеспечивающей оценку качества образования на уровне ОО; критериев оценивания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метапредметных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результатов обучающихся  основного общего образования.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pc="-25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апробировать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критерии оценивания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метапредметных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результатов обучающихся  основного общего образования</a:t>
            </a:r>
            <a:r>
              <a:rPr lang="ru-RU" spc="-2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pc="-25" dirty="0" smtClean="0">
                <a:solidFill>
                  <a:srgbClr val="000000"/>
                </a:solidFill>
                <a:latin typeface="Times New Roman"/>
                <a:ea typeface="Calibri"/>
              </a:rPr>
              <a:t>обобщить </a:t>
            </a:r>
            <a:r>
              <a:rPr lang="ru-RU" spc="-25" dirty="0">
                <a:solidFill>
                  <a:srgbClr val="000000"/>
                </a:solidFill>
                <a:latin typeface="Times New Roman"/>
                <a:ea typeface="Calibri"/>
              </a:rPr>
              <a:t>инновационный опыт на муниципальном и региональном уровне по проблеме качества образования</a:t>
            </a:r>
            <a:endParaRPr lang="ru-RU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1286462"/>
            <a:ext cx="9641264" cy="527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 </a:t>
            </a:r>
          </a:p>
          <a:p>
            <a:pPr marL="285750" indent="-285750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Разработка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и апробирование критериев оценивания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метапредметных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результатов обучающихся  основного общего образования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285750" indent="-285750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Формирование банка локальной нормативной документации,  обеспечивающей оценку качества образования на уровне ОО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Научно-методические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исследования критериев оценивания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метапредметных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результатов обучающихся  основного общего образования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Подготовка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методических материалов по проблеме для публикации в сборниках конференций и/или научных журналах.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lvl="0"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</a:t>
            </a:r>
            <a:r>
              <a:rPr lang="ru-RU" sz="28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04.2017- 05.2018</a:t>
            </a:r>
            <a:endParaRPr lang="ru-RU" sz="2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1378959"/>
            <a:ext cx="9708718" cy="207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 (что сделано в соответствии с задачами) на уровне ОО и/или на муниципальном уровне.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213440"/>
              </p:ext>
            </p:extLst>
          </p:nvPr>
        </p:nvGraphicFramePr>
        <p:xfrm>
          <a:off x="2083766" y="3306872"/>
          <a:ext cx="9796258" cy="298094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898129"/>
                <a:gridCol w="4898129"/>
              </a:tblGrid>
              <a:tr h="28453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</a:rPr>
                        <a:t>Уровень ОУ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b="0" dirty="0" smtClean="0">
                          <a:latin typeface="Times New Roman"/>
                          <a:ea typeface="Calibri"/>
                        </a:rPr>
                        <a:t>Проведение методического семинара   «Формирование системы оценки индивидуальных достижений обучающихся в рамках РСОКО» (18.05.17)</a:t>
                      </a:r>
                    </a:p>
                    <a:p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Муниципальный уровень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400" b="0" dirty="0" smtClean="0"/>
                        <a:t>Проведение городского семинара</a:t>
                      </a:r>
                      <a:r>
                        <a:rPr lang="ru-RU" sz="2400" b="0" baseline="0" dirty="0" smtClean="0"/>
                        <a:t> для специалистов служб сопровождения </a:t>
                      </a:r>
                      <a:r>
                        <a:rPr lang="ru-RU" sz="2400" b="0" dirty="0" smtClean="0">
                          <a:effectLst/>
                          <a:latin typeface="Times New Roman"/>
                          <a:ea typeface="Calibri"/>
                        </a:rPr>
                        <a:t>«Специальные условия обучения и воспитания детей с ОВЗ и детей – инвалидов в МОУ «СОШ №13»</a:t>
                      </a:r>
                      <a:endParaRPr lang="ru-RU" sz="2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1317644"/>
            <a:ext cx="971186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РЦОКИО (название мероприятия, статус участников и их количество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)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spc="-25" dirty="0" smtClean="0">
                <a:solidFill>
                  <a:srgbClr val="000000"/>
                </a:solidFill>
                <a:latin typeface="Times New Roman"/>
                <a:ea typeface="Calibri"/>
              </a:rPr>
              <a:t>Участие руководителей (координаторов) проекта ОО в работе </a:t>
            </a:r>
            <a:r>
              <a:rPr lang="en-US" sz="2000" spc="-25" dirty="0" smtClean="0">
                <a:solidFill>
                  <a:srgbClr val="000000"/>
                </a:solidFill>
                <a:latin typeface="Times New Roman"/>
                <a:ea typeface="Calibri"/>
              </a:rPr>
              <a:t>I</a:t>
            </a:r>
            <a:r>
              <a:rPr lang="ru-RU" sz="2000" spc="-25" dirty="0" smtClean="0">
                <a:solidFill>
                  <a:srgbClr val="000000"/>
                </a:solidFill>
                <a:latin typeface="Times New Roman"/>
                <a:ea typeface="Calibri"/>
              </a:rPr>
              <a:t> региональной научно-практической конференции «Проблемы и перспективы развития систем оценки качества образования» (заместители директора  5 человек)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/>
              <a:t>Повышение квалификации по теме «Управление </a:t>
            </a:r>
            <a:r>
              <a:rPr lang="ru-RU" sz="2000" dirty="0"/>
              <a:t>качеством образования в муниципальной образовательной системе на основе реализации региональной модели оценки качества общего </a:t>
            </a:r>
            <a:r>
              <a:rPr lang="ru-RU" sz="2000" dirty="0" smtClean="0"/>
              <a:t>образования» (заместитель директора 1 человек) 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01535" y="1063808"/>
            <a:ext cx="9473184" cy="50167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Декабрь 2016 г. - I региональная научно-практическая конференция «Проблемы и перспективы развития систем оценки качества образования»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Март 2017 г. - </a:t>
            </a:r>
            <a:r>
              <a:rPr lang="ru-RU" sz="2000" dirty="0">
                <a:solidFill>
                  <a:srgbClr val="49575F"/>
                </a:solidFill>
                <a:ea typeface="Calibri" pitchFamily="34" charset="0"/>
                <a:cs typeface="Times New Roman" pitchFamily="18" charset="0"/>
              </a:rPr>
              <a:t>Областной семинар «Использование программно-технического комплекса обеспечения процедуры аттестации педагогических работников как эффективный механизм управления профессиональным ростом кадров»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prstClr val="black"/>
              </a:solidFill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Calibri" pitchFamily="34" charset="0"/>
                <a:cs typeface="Times New Roman" pitchFamily="18" charset="0"/>
              </a:rPr>
              <a:t>Май 2017 г. – Сессия проектных площадок «Моделирование внутренней системы оценки качества образования на основе Региональной модели оценки качества образования»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Август 2017 г. - Форум участников образовательной агломерации по совершенствованию муниципальных систем оценки качества образования «Ресурсы межмуниципального взаимодействия в решении задач эффективного управления качеством образования на основе результатов региональной системы оценки качества образования»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52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439" y="1064253"/>
            <a:ext cx="96615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</a:t>
            </a:r>
          </a:p>
          <a:p>
            <a:pPr algn="just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– опорной площадки ГБУ ДПО РЦОКИО (внутренняя);</a:t>
            </a:r>
          </a:p>
          <a:p>
            <a:pPr algn="just"/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ля системы образования Челябинской области (внешняя).</a:t>
            </a: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96230" y="2662712"/>
            <a:ext cx="9883795" cy="386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000" b="1" i="1" dirty="0">
                <a:solidFill>
                  <a:prstClr val="black"/>
                </a:solidFill>
              </a:rPr>
              <a:t>значимость для образовательной организации – опорной площадки ГБУ ДПО РЦОКИО (</a:t>
            </a:r>
            <a:r>
              <a:rPr lang="ru-RU" sz="2000" b="1" i="1" dirty="0" smtClean="0">
                <a:solidFill>
                  <a:prstClr val="black"/>
                </a:solidFill>
              </a:rPr>
              <a:t>внутренняя):</a:t>
            </a:r>
          </a:p>
          <a:p>
            <a:pPr marL="342900" indent="-342900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000" i="1" dirty="0" smtClean="0">
                <a:latin typeface="Times New Roman"/>
                <a:ea typeface="Calibri"/>
                <a:cs typeface="Times New Roman"/>
              </a:rPr>
              <a:t>Использование </a:t>
            </a:r>
            <a:r>
              <a:rPr lang="ru-RU" sz="2000" i="1" dirty="0">
                <a:latin typeface="Times New Roman"/>
                <a:ea typeface="Calibri"/>
                <a:cs typeface="Times New Roman"/>
              </a:rPr>
              <a:t>независимой оценки критериев оценивания </a:t>
            </a:r>
            <a:r>
              <a:rPr lang="ru-RU" sz="2000" i="1" dirty="0" err="1">
                <a:latin typeface="Times New Roman"/>
                <a:ea typeface="Calibri"/>
                <a:cs typeface="Times New Roman"/>
              </a:rPr>
              <a:t>метапредметных</a:t>
            </a:r>
            <a:r>
              <a:rPr lang="ru-RU" sz="2000" i="1" dirty="0">
                <a:latin typeface="Times New Roman"/>
                <a:ea typeface="Calibri"/>
                <a:cs typeface="Times New Roman"/>
              </a:rPr>
              <a:t> результатов обучающихся  основного общего </a:t>
            </a:r>
            <a:r>
              <a:rPr lang="ru-RU" sz="2000" i="1" dirty="0" smtClean="0">
                <a:latin typeface="Times New Roman"/>
                <a:ea typeface="Calibri"/>
                <a:cs typeface="Times New Roman"/>
              </a:rPr>
              <a:t>образования;</a:t>
            </a:r>
            <a:endParaRPr lang="ru-RU" sz="1600" i="1" dirty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000" i="1" dirty="0" smtClean="0">
                <a:latin typeface="Times New Roman"/>
                <a:ea typeface="Calibri"/>
                <a:cs typeface="Times New Roman"/>
              </a:rPr>
              <a:t>Формирование </a:t>
            </a:r>
            <a:r>
              <a:rPr lang="ru-RU" sz="2000" i="1" dirty="0">
                <a:latin typeface="Times New Roman"/>
                <a:ea typeface="Calibri"/>
                <a:cs typeface="Times New Roman"/>
              </a:rPr>
              <a:t>банка локальной нормативной документации,  обеспечивающей оценку качества образования на уровне </a:t>
            </a:r>
            <a:r>
              <a:rPr lang="ru-RU" sz="2000" i="1" dirty="0" smtClean="0">
                <a:latin typeface="Times New Roman"/>
                <a:ea typeface="Calibri"/>
                <a:cs typeface="Times New Roman"/>
              </a:rPr>
              <a:t>ОО;</a:t>
            </a:r>
          </a:p>
          <a:p>
            <a:pPr marL="342900" indent="-342900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000" i="1" dirty="0" smtClean="0">
                <a:latin typeface="Times New Roman"/>
                <a:ea typeface="Calibri"/>
                <a:cs typeface="Times New Roman"/>
              </a:rPr>
              <a:t>Повышение квалификации педагогов. </a:t>
            </a:r>
          </a:p>
          <a:p>
            <a:pPr lvl="0"/>
            <a:r>
              <a:rPr lang="ru-RU" sz="2000" b="1" i="1" dirty="0">
                <a:solidFill>
                  <a:prstClr val="black"/>
                </a:solidFill>
              </a:rPr>
              <a:t>для системы образования Челябинской области (внешняя): </a:t>
            </a:r>
          </a:p>
          <a:p>
            <a:pPr marL="342900" lvl="0" indent="-342900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000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критерии </a:t>
            </a:r>
            <a:r>
              <a:rPr lang="ru-RU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оценивания </a:t>
            </a:r>
            <a:r>
              <a:rPr lang="ru-RU" sz="20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метапредметных</a:t>
            </a:r>
            <a:r>
              <a:rPr lang="ru-RU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результатов обучающихся  основного общего образования;</a:t>
            </a:r>
            <a:endParaRPr lang="ru-RU" sz="1600" i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endParaRPr lang="ru-RU" sz="16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i="1" spc="-25" dirty="0" smtClean="0">
                <a:solidFill>
                  <a:srgbClr val="000000"/>
                </a:solidFill>
                <a:latin typeface="Times New Roman"/>
                <a:ea typeface="Calibri"/>
              </a:rPr>
              <a:t>Совместная разработка </a:t>
            </a:r>
            <a:r>
              <a:rPr lang="ru-RU" sz="2400" i="1" spc="-25" dirty="0">
                <a:solidFill>
                  <a:srgbClr val="000000"/>
                </a:solidFill>
                <a:latin typeface="Times New Roman"/>
                <a:ea typeface="Calibri"/>
              </a:rPr>
              <a:t>методических рекомендаций по формированию локальной нормативной базы, обеспечивающей оценку качества образования на уровне </a:t>
            </a:r>
            <a:r>
              <a:rPr lang="ru-RU" sz="2400" i="1" spc="-25" dirty="0" smtClean="0">
                <a:solidFill>
                  <a:srgbClr val="000000"/>
                </a:solidFill>
                <a:latin typeface="Times New Roman"/>
                <a:ea typeface="Calibri"/>
              </a:rPr>
              <a:t>ОО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i="1" spc="-25" dirty="0" smtClean="0">
                <a:solidFill>
                  <a:srgbClr val="000000"/>
                </a:solidFill>
                <a:latin typeface="Times New Roman"/>
                <a:ea typeface="Calibri"/>
              </a:rPr>
              <a:t>Совместная разработка </a:t>
            </a:r>
            <a:r>
              <a:rPr lang="ru-RU" sz="2400" i="1" spc="-25" dirty="0">
                <a:solidFill>
                  <a:srgbClr val="000000"/>
                </a:solidFill>
                <a:latin typeface="Times New Roman"/>
                <a:ea typeface="Calibri"/>
              </a:rPr>
              <a:t>методических рекомендаций использования критериев оценивания </a:t>
            </a:r>
            <a:r>
              <a:rPr lang="ru-RU" sz="2400" i="1" spc="-25" dirty="0" err="1">
                <a:solidFill>
                  <a:srgbClr val="000000"/>
                </a:solidFill>
                <a:latin typeface="Times New Roman"/>
                <a:ea typeface="Calibri"/>
              </a:rPr>
              <a:t>метапредметных</a:t>
            </a:r>
            <a:r>
              <a:rPr lang="ru-RU" sz="2400" i="1" spc="-25" dirty="0">
                <a:solidFill>
                  <a:srgbClr val="000000"/>
                </a:solidFill>
                <a:latin typeface="Times New Roman"/>
                <a:ea typeface="Calibri"/>
              </a:rPr>
              <a:t> результатов обучающихся основного общего </a:t>
            </a:r>
            <a:r>
              <a:rPr lang="ru-RU" sz="2400" i="1" spc="-25" dirty="0" smtClean="0">
                <a:solidFill>
                  <a:srgbClr val="000000"/>
                </a:solidFill>
                <a:latin typeface="Times New Roman"/>
                <a:ea typeface="Calibri"/>
              </a:rPr>
              <a:t>образования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i="1" spc="-25" dirty="0" smtClean="0">
                <a:solidFill>
                  <a:srgbClr val="000000"/>
                </a:solidFill>
                <a:latin typeface="Times New Roman"/>
                <a:ea typeface="Calibri"/>
              </a:rPr>
              <a:t>Проведение экспертизы </a:t>
            </a:r>
            <a:r>
              <a:rPr lang="ru-RU" sz="2400" i="1" spc="-25" dirty="0">
                <a:solidFill>
                  <a:srgbClr val="000000"/>
                </a:solidFill>
                <a:latin typeface="Times New Roman"/>
                <a:ea typeface="Calibri"/>
              </a:rPr>
              <a:t>и </a:t>
            </a:r>
            <a:r>
              <a:rPr lang="ru-RU" sz="2400" i="1" spc="-25" dirty="0" smtClean="0">
                <a:solidFill>
                  <a:srgbClr val="000000"/>
                </a:solidFill>
                <a:latin typeface="Times New Roman"/>
                <a:ea typeface="Calibri"/>
              </a:rPr>
              <a:t>апробации </a:t>
            </a:r>
            <a:r>
              <a:rPr lang="ru-RU" sz="2400" i="1" spc="-25" dirty="0">
                <a:solidFill>
                  <a:srgbClr val="000000"/>
                </a:solidFill>
                <a:latin typeface="Times New Roman"/>
                <a:ea typeface="Calibri"/>
              </a:rPr>
              <a:t>методического продукта</a:t>
            </a:r>
            <a:endParaRPr lang="ru-RU" sz="2400" i="1" spc="-25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21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773</Words>
  <Application>Microsoft Office PowerPoint</Application>
  <PresentationFormat>Широкоэкранный</PresentationFormat>
  <Paragraphs>85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85</cp:revision>
  <cp:lastPrinted>2017-10-24T05:11:28Z</cp:lastPrinted>
  <dcterms:created xsi:type="dcterms:W3CDTF">2017-09-29T08:48:00Z</dcterms:created>
  <dcterms:modified xsi:type="dcterms:W3CDTF">2017-11-22T09:33:52Z</dcterms:modified>
</cp:coreProperties>
</file>