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97" r:id="rId2"/>
    <p:sldId id="269" r:id="rId3"/>
    <p:sldId id="298" r:id="rId4"/>
    <p:sldId id="332" r:id="rId5"/>
    <p:sldId id="333" r:id="rId6"/>
    <p:sldId id="334" r:id="rId7"/>
    <p:sldId id="318" r:id="rId8"/>
    <p:sldId id="317" r:id="rId9"/>
    <p:sldId id="335" r:id="rId10"/>
    <p:sldId id="336" r:id="rId11"/>
    <p:sldId id="331" r:id="rId12"/>
    <p:sldId id="337" r:id="rId13"/>
    <p:sldId id="338" r:id="rId14"/>
    <p:sldId id="339" r:id="rId15"/>
    <p:sldId id="340" r:id="rId16"/>
    <p:sldId id="34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4" d="100"/>
          <a:sy n="104" d="100"/>
        </p:scale>
        <p:origin x="-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502935-6512-4EC8-8B25-AC67D118F876}" type="datetimeFigureOut">
              <a:rPr lang="ru-RU" smtClean="0"/>
              <a:pPr/>
              <a:t>26.02.2019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44754-6BD7-4414-A48D-447D5416AFA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a:ln/>
        </p:spPr>
      </p:sp>
      <p:sp>
        <p:nvSpPr>
          <p:cNvPr id="35843" name="Заметки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ru-RU" altLang="ru-RU" smtClean="0"/>
          </a:p>
        </p:txBody>
      </p:sp>
      <p:sp>
        <p:nvSpPr>
          <p:cNvPr id="35844" name="Номер слайда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B582EA-2000-4A47-8472-4CFD18D766DF}" type="slidenum">
              <a:rPr lang="ru-RU" altLang="ru-RU" smtClean="0">
                <a:solidFill>
                  <a:prstClr val="black"/>
                </a:solidFill>
              </a:rPr>
              <a:pPr eaLnBrk="1" hangingPunct="1"/>
              <a:t>6</a:t>
            </a:fld>
            <a:endParaRPr lang="ru-RU" altLang="ru-RU"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раз слайда 1"/>
          <p:cNvSpPr>
            <a:spLocks noGrp="1" noRot="1" noChangeAspect="1" noTextEdit="1"/>
          </p:cNvSpPr>
          <p:nvPr>
            <p:ph type="sldImg"/>
          </p:nvPr>
        </p:nvSpPr>
        <p:spPr bwMode="auto">
          <a:noFill/>
          <a:ln>
            <a:solidFill>
              <a:srgbClr val="000000"/>
            </a:solidFill>
            <a:miter lim="800000"/>
            <a:headEnd/>
            <a:tailEnd/>
          </a:ln>
        </p:spPr>
      </p:sp>
      <p:sp>
        <p:nvSpPr>
          <p:cNvPr id="8601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раз слайда 1"/>
          <p:cNvSpPr>
            <a:spLocks noGrp="1" noRot="1" noChangeAspect="1" noTextEdit="1"/>
          </p:cNvSpPr>
          <p:nvPr>
            <p:ph type="sldImg"/>
          </p:nvPr>
        </p:nvSpPr>
        <p:spPr bwMode="auto">
          <a:noFill/>
          <a:ln>
            <a:solidFill>
              <a:srgbClr val="000000"/>
            </a:solidFill>
            <a:miter lim="800000"/>
            <a:headEnd/>
            <a:tailEnd/>
          </a:ln>
        </p:spPr>
      </p:sp>
      <p:sp>
        <p:nvSpPr>
          <p:cNvPr id="8601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раз слайда 1"/>
          <p:cNvSpPr>
            <a:spLocks noGrp="1" noRot="1" noChangeAspect="1" noTextEdit="1"/>
          </p:cNvSpPr>
          <p:nvPr>
            <p:ph type="sldImg"/>
          </p:nvPr>
        </p:nvSpPr>
        <p:spPr bwMode="auto">
          <a:noFill/>
          <a:ln>
            <a:solidFill>
              <a:srgbClr val="000000"/>
            </a:solidFill>
            <a:miter lim="800000"/>
            <a:headEnd/>
            <a:tailEnd/>
          </a:ln>
        </p:spPr>
      </p:sp>
      <p:sp>
        <p:nvSpPr>
          <p:cNvPr id="8601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раз слайда 1"/>
          <p:cNvSpPr>
            <a:spLocks noGrp="1" noRot="1" noChangeAspect="1" noTextEdit="1"/>
          </p:cNvSpPr>
          <p:nvPr>
            <p:ph type="sldImg"/>
          </p:nvPr>
        </p:nvSpPr>
        <p:spPr bwMode="auto">
          <a:noFill/>
          <a:ln>
            <a:solidFill>
              <a:srgbClr val="000000"/>
            </a:solidFill>
            <a:miter lim="800000"/>
            <a:headEnd/>
            <a:tailEnd/>
          </a:ln>
        </p:spPr>
      </p:sp>
      <p:sp>
        <p:nvSpPr>
          <p:cNvPr id="8601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Образ слайда 1"/>
          <p:cNvSpPr>
            <a:spLocks noGrp="1" noRot="1" noChangeAspect="1" noTextEdit="1"/>
          </p:cNvSpPr>
          <p:nvPr>
            <p:ph type="sldImg"/>
          </p:nvPr>
        </p:nvSpPr>
        <p:spPr bwMode="auto">
          <a:noFill/>
          <a:ln>
            <a:solidFill>
              <a:srgbClr val="000000"/>
            </a:solidFill>
            <a:miter lim="800000"/>
            <a:headEnd/>
            <a:tailEnd/>
          </a:ln>
        </p:spPr>
      </p:sp>
      <p:sp>
        <p:nvSpPr>
          <p:cNvPr id="8601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7B345DB2-559A-44DE-88BA-31593AEE8799}"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7B345DB2-559A-44DE-88BA-31593AEE8799}"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7B345DB2-559A-44DE-88BA-31593AEE8799}"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7B345DB2-559A-44DE-88BA-31593AEE8799}"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dirty="0" smtClean="0"/>
              <a:t>Вставка рисунка</a:t>
            </a:r>
            <a:endParaRPr kumimoji="0" lang="en-US" dirty="0"/>
          </a:p>
        </p:txBody>
      </p:sp>
      <p:sp>
        <p:nvSpPr>
          <p:cNvPr id="7" name="Дата 6"/>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B345DB2-559A-44DE-88BA-31593AEE8799}"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74D5347-38E3-4C65-9542-247EB316ED70}" type="datetimeFigureOut">
              <a:rPr lang="ru-RU" smtClean="0"/>
              <a:pPr/>
              <a:t>26.02.2019</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B345DB2-559A-44DE-88BA-31593AEE8799}"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47813" y="692150"/>
            <a:ext cx="6915150" cy="2014538"/>
          </a:xfrm>
        </p:spPr>
        <p:txBody>
          <a:bodyPr>
            <a:normAutofit fontScale="90000"/>
          </a:bodyPr>
          <a:lstStyle/>
          <a:p>
            <a:pPr eaLnBrk="1" fontAlgn="auto" hangingPunct="1">
              <a:spcAft>
                <a:spcPts val="0"/>
              </a:spcAft>
              <a:defRPr/>
            </a:pPr>
            <a:r>
              <a:rPr lang="ru-RU" sz="7200" dirty="0" smtClean="0">
                <a:solidFill>
                  <a:schemeClr val="tx1"/>
                </a:solidFill>
              </a:rPr>
              <a:t>Коллективный договор</a:t>
            </a:r>
          </a:p>
        </p:txBody>
      </p:sp>
      <p:sp>
        <p:nvSpPr>
          <p:cNvPr id="5123" name="Rectangle 3"/>
          <p:cNvSpPr>
            <a:spLocks noGrp="1" noChangeArrowheads="1"/>
          </p:cNvSpPr>
          <p:nvPr>
            <p:ph type="subTitle" idx="1"/>
          </p:nvPr>
        </p:nvSpPr>
        <p:spPr>
          <a:xfrm>
            <a:off x="2555875" y="3644900"/>
            <a:ext cx="6400800" cy="2209800"/>
          </a:xfrm>
        </p:spPr>
        <p:txBody>
          <a:bodyPr/>
          <a:lstStyle/>
          <a:p>
            <a:pPr marR="0" eaLnBrk="1" hangingPunct="1">
              <a:lnSpc>
                <a:spcPct val="80000"/>
              </a:lnSpc>
            </a:pPr>
            <a:endParaRPr lang="ru-RU" sz="1800" dirty="0" smtClean="0"/>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136904" cy="584775"/>
          </a:xfrm>
          <a:prstGeom prst="rect">
            <a:avLst/>
          </a:prstGeom>
        </p:spPr>
        <p:txBody>
          <a:bodyPr wrap="square">
            <a:spAutoFit/>
          </a:bodyPr>
          <a:lstStyle/>
          <a:p>
            <a:r>
              <a:rPr lang="ru-RU" sz="3200" b="1" dirty="0">
                <a:solidFill>
                  <a:prstClr val="black"/>
                </a:solidFill>
                <a:latin typeface="Arial" panose="020B0604020202020204" pitchFamily="34" charset="0"/>
                <a:cs typeface="Arial" panose="020B0604020202020204" pitchFamily="34" charset="0"/>
              </a:rPr>
              <a:t> </a:t>
            </a:r>
            <a:r>
              <a:rPr lang="ru-RU" sz="3200" b="1" dirty="0">
                <a:latin typeface="Arial" panose="020B0604020202020204" pitchFamily="34" charset="0"/>
                <a:cs typeface="Arial" panose="020B0604020202020204" pitchFamily="34" charset="0"/>
              </a:rPr>
              <a:t>Структура коллективного договора</a:t>
            </a:r>
            <a:endParaRPr lang="ru-RU" sz="3200" dirty="0">
              <a:latin typeface="Arial" panose="020B0604020202020204" pitchFamily="34" charset="0"/>
              <a:cs typeface="Arial" panose="020B0604020202020204" pitchFamily="34" charset="0"/>
            </a:endParaRPr>
          </a:p>
        </p:txBody>
      </p:sp>
      <p:sp>
        <p:nvSpPr>
          <p:cNvPr id="3" name="Прямоугольник 2"/>
          <p:cNvSpPr/>
          <p:nvPr/>
        </p:nvSpPr>
        <p:spPr>
          <a:xfrm>
            <a:off x="683568" y="917431"/>
            <a:ext cx="6696744" cy="523220"/>
          </a:xfrm>
          <a:prstGeom prst="rect">
            <a:avLst/>
          </a:prstGeom>
        </p:spPr>
        <p:txBody>
          <a:bodyPr wrap="square">
            <a:spAutoFit/>
          </a:bodyPr>
          <a:lstStyle/>
          <a:p>
            <a:r>
              <a:rPr lang="ru-RU" sz="2800" b="1" dirty="0" smtClean="0">
                <a:solidFill>
                  <a:srgbClr val="00B050"/>
                </a:solidFill>
                <a:latin typeface="Arial" panose="020B0604020202020204" pitchFamily="34" charset="0"/>
                <a:cs typeface="Arial" panose="020B0604020202020204" pitchFamily="34" charset="0"/>
              </a:rPr>
              <a:t>Разделы</a:t>
            </a:r>
            <a:endParaRPr lang="ru-RU" sz="2800" b="1" dirty="0">
              <a:solidFill>
                <a:srgbClr val="00B050"/>
              </a:solidFill>
              <a:latin typeface="Arial" panose="020B0604020202020204" pitchFamily="34" charset="0"/>
              <a:cs typeface="Arial" panose="020B0604020202020204" pitchFamily="34" charset="0"/>
            </a:endParaRPr>
          </a:p>
        </p:txBody>
      </p:sp>
      <p:sp>
        <p:nvSpPr>
          <p:cNvPr id="4" name="Прямоугольник 3"/>
          <p:cNvSpPr/>
          <p:nvPr/>
        </p:nvSpPr>
        <p:spPr>
          <a:xfrm>
            <a:off x="251520" y="1484784"/>
            <a:ext cx="8568952" cy="5262979"/>
          </a:xfrm>
          <a:prstGeom prst="rect">
            <a:avLst/>
          </a:prstGeom>
        </p:spPr>
        <p:txBody>
          <a:bodyPr wrap="square">
            <a:spAutoFit/>
          </a:bodyPr>
          <a:lstStyle/>
          <a:p>
            <a:r>
              <a:rPr lang="ru-RU" sz="2400" dirty="0" smtClean="0">
                <a:latin typeface="Arial" panose="020B0604020202020204" pitchFamily="34" charset="0"/>
                <a:cs typeface="Arial" panose="020B0604020202020204" pitchFamily="34" charset="0"/>
              </a:rPr>
              <a:t>-</a:t>
            </a:r>
            <a:r>
              <a:rPr lang="ru-RU" sz="2800" dirty="0" smtClean="0">
                <a:latin typeface="Arial" panose="020B0604020202020204" pitchFamily="34" charset="0"/>
                <a:cs typeface="Arial" panose="020B0604020202020204" pitchFamily="34" charset="0"/>
              </a:rPr>
              <a:t>Гарантии </a:t>
            </a:r>
            <a:r>
              <a:rPr lang="ru-RU" sz="2800" dirty="0">
                <a:latin typeface="Arial" panose="020B0604020202020204" pitchFamily="34" charset="0"/>
                <a:cs typeface="Arial" panose="020B0604020202020204" pitchFamily="34" charset="0"/>
              </a:rPr>
              <a:t>при заключении, изменении и расторжении трудового договора</a:t>
            </a:r>
          </a:p>
          <a:p>
            <a:r>
              <a:rPr lang="ru-RU" sz="2800" dirty="0" smtClean="0">
                <a:latin typeface="Arial" panose="020B0604020202020204" pitchFamily="34" charset="0"/>
                <a:cs typeface="Arial" panose="020B0604020202020204" pitchFamily="34" charset="0"/>
              </a:rPr>
              <a:t>-Рабочее </a:t>
            </a:r>
            <a:r>
              <a:rPr lang="ru-RU" sz="2800" dirty="0">
                <a:latin typeface="Arial" panose="020B0604020202020204" pitchFamily="34" charset="0"/>
                <a:cs typeface="Arial" panose="020B0604020202020204" pitchFamily="34" charset="0"/>
              </a:rPr>
              <a:t>время и время отдыха</a:t>
            </a:r>
          </a:p>
          <a:p>
            <a:r>
              <a:rPr lang="ru-RU" sz="2800" dirty="0" smtClean="0">
                <a:latin typeface="Arial" panose="020B0604020202020204" pitchFamily="34" charset="0"/>
                <a:cs typeface="Arial" panose="020B0604020202020204" pitchFamily="34" charset="0"/>
              </a:rPr>
              <a:t>-Оплата </a:t>
            </a:r>
            <a:r>
              <a:rPr lang="ru-RU" sz="2800" dirty="0">
                <a:latin typeface="Arial" panose="020B0604020202020204" pitchFamily="34" charset="0"/>
                <a:cs typeface="Arial" panose="020B0604020202020204" pitchFamily="34" charset="0"/>
              </a:rPr>
              <a:t>и нормирование труда</a:t>
            </a:r>
          </a:p>
          <a:p>
            <a:r>
              <a:rPr lang="ru-RU" sz="2800" dirty="0" smtClean="0">
                <a:latin typeface="Arial" panose="020B0604020202020204" pitchFamily="34" charset="0"/>
                <a:cs typeface="Arial" panose="020B0604020202020204" pitchFamily="34" charset="0"/>
              </a:rPr>
              <a:t>-Социальные </a:t>
            </a:r>
            <a:r>
              <a:rPr lang="ru-RU" sz="2800" dirty="0">
                <a:latin typeface="Arial" panose="020B0604020202020204" pitchFamily="34" charset="0"/>
                <a:cs typeface="Arial" panose="020B0604020202020204" pitchFamily="34" charset="0"/>
              </a:rPr>
              <a:t>гарантии и льготы</a:t>
            </a:r>
          </a:p>
          <a:p>
            <a:r>
              <a:rPr lang="ru-RU" sz="2800" dirty="0" smtClean="0">
                <a:latin typeface="Arial" panose="020B0604020202020204" pitchFamily="34" charset="0"/>
                <a:cs typeface="Arial" panose="020B0604020202020204" pitchFamily="34" charset="0"/>
              </a:rPr>
              <a:t>-Охрана </a:t>
            </a:r>
            <a:r>
              <a:rPr lang="ru-RU" sz="2800" dirty="0">
                <a:latin typeface="Arial" panose="020B0604020202020204" pitchFamily="34" charset="0"/>
                <a:cs typeface="Arial" panose="020B0604020202020204" pitchFamily="34" charset="0"/>
              </a:rPr>
              <a:t>труда и здоровья</a:t>
            </a:r>
          </a:p>
          <a:p>
            <a:r>
              <a:rPr lang="ru-RU" sz="2800" dirty="0" smtClean="0">
                <a:latin typeface="Arial" panose="020B0604020202020204" pitchFamily="34" charset="0"/>
                <a:cs typeface="Arial" panose="020B0604020202020204" pitchFamily="34" charset="0"/>
              </a:rPr>
              <a:t>-Гарантии </a:t>
            </a:r>
            <a:r>
              <a:rPr lang="ru-RU" sz="2800" dirty="0">
                <a:latin typeface="Arial" panose="020B0604020202020204" pitchFamily="34" charset="0"/>
                <a:cs typeface="Arial" panose="020B0604020202020204" pitchFamily="34" charset="0"/>
              </a:rPr>
              <a:t>профсоюзной деятельности</a:t>
            </a:r>
          </a:p>
          <a:p>
            <a:r>
              <a:rPr lang="ru-RU" sz="2800" dirty="0" smtClean="0">
                <a:latin typeface="Arial" panose="020B0604020202020204" pitchFamily="34" charset="0"/>
                <a:cs typeface="Arial" panose="020B0604020202020204" pitchFamily="34" charset="0"/>
              </a:rPr>
              <a:t>-Обязательства </a:t>
            </a:r>
            <a:r>
              <a:rPr lang="ru-RU" sz="2800" dirty="0">
                <a:latin typeface="Arial" panose="020B0604020202020204" pitchFamily="34" charset="0"/>
                <a:cs typeface="Arial" panose="020B0604020202020204" pitchFamily="34" charset="0"/>
              </a:rPr>
              <a:t>выборного органа профсоюзной организации</a:t>
            </a:r>
          </a:p>
          <a:p>
            <a:r>
              <a:rPr lang="ru-RU" sz="2800" dirty="0" smtClean="0">
                <a:latin typeface="Arial" panose="020B0604020202020204" pitchFamily="34" charset="0"/>
                <a:cs typeface="Arial" panose="020B0604020202020204" pitchFamily="34" charset="0"/>
              </a:rPr>
              <a:t>-Контроль  </a:t>
            </a:r>
            <a:r>
              <a:rPr lang="ru-RU" sz="2800" dirty="0">
                <a:latin typeface="Arial" panose="020B0604020202020204" pitchFamily="34" charset="0"/>
                <a:cs typeface="Arial" panose="020B0604020202020204" pitchFamily="34" charset="0"/>
              </a:rPr>
              <a:t>выполнения  коллективного договора, ответственность сторон коллективного договора</a:t>
            </a:r>
          </a:p>
          <a:p>
            <a:endParaRPr lang="ru-RU"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032609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8964488" cy="5610767"/>
          </a:xfrm>
          <a:prstGeom prst="rect">
            <a:avLst/>
          </a:prstGeom>
        </p:spPr>
        <p:txBody>
          <a:bodyPr wrap="square">
            <a:spAutoFit/>
          </a:bodyPr>
          <a:lstStyle/>
          <a:p>
            <a:pPr algn="ctr">
              <a:lnSpc>
                <a:spcPct val="115000"/>
              </a:lnSpc>
              <a:spcAft>
                <a:spcPts val="1000"/>
              </a:spcAft>
            </a:pPr>
            <a:r>
              <a:rPr lang="ru-RU" sz="2400" b="1" i="1" dirty="0" smtClean="0">
                <a:solidFill>
                  <a:srgbClr val="FF0000"/>
                </a:solidFill>
                <a:latin typeface="+mj-lt"/>
                <a:ea typeface="Calibri" panose="020F0502020204030204" pitchFamily="34" charset="0"/>
                <a:cs typeface="Times New Roman" panose="02020603050405020304" pitchFamily="18" charset="0"/>
              </a:rPr>
              <a:t>Проблемы коллективно-договорного регулирования</a:t>
            </a:r>
          </a:p>
          <a:p>
            <a:pPr marL="285750" indent="-285750">
              <a:lnSpc>
                <a:spcPct val="115000"/>
              </a:lnSpc>
              <a:spcAft>
                <a:spcPts val="1000"/>
              </a:spcAft>
              <a:buFontTx/>
              <a:buChar char="-"/>
            </a:pPr>
            <a:r>
              <a:rPr lang="ru-RU" sz="2000" b="1" dirty="0" smtClean="0">
                <a:latin typeface="+mj-lt"/>
                <a:cs typeface="Times New Roman" panose="02020603050405020304" pitchFamily="18" charset="0"/>
              </a:rPr>
              <a:t>неумение </a:t>
            </a:r>
            <a:r>
              <a:rPr lang="ru-RU" sz="2000" b="1" dirty="0">
                <a:latin typeface="+mj-lt"/>
                <a:cs typeface="Times New Roman" panose="02020603050405020304" pitchFamily="18" charset="0"/>
              </a:rPr>
              <a:t>сторон социального партнерства согласовывать интересы</a:t>
            </a:r>
            <a:r>
              <a:rPr lang="ru-RU" sz="2000" b="1" dirty="0" smtClean="0">
                <a:latin typeface="+mj-lt"/>
                <a:cs typeface="Times New Roman" panose="02020603050405020304" pitchFamily="18" charset="0"/>
              </a:rPr>
              <a:t>;</a:t>
            </a:r>
            <a:endParaRPr lang="ru-RU" sz="2000" b="1" dirty="0" smtClean="0">
              <a:latin typeface="+mj-lt"/>
            </a:endParaRPr>
          </a:p>
          <a:p>
            <a:pPr marL="285750" indent="-285750">
              <a:lnSpc>
                <a:spcPct val="115000"/>
              </a:lnSpc>
              <a:spcAft>
                <a:spcPts val="1000"/>
              </a:spcAft>
              <a:buFontTx/>
              <a:buChar char="-"/>
            </a:pPr>
            <a:r>
              <a:rPr lang="ru-RU" sz="2000" b="1" dirty="0" smtClean="0">
                <a:latin typeface="+mj-lt"/>
                <a:cs typeface="Times New Roman" panose="02020603050405020304" pitchFamily="18" charset="0"/>
              </a:rPr>
              <a:t>нежелание </a:t>
            </a:r>
            <a:r>
              <a:rPr lang="ru-RU" sz="2000" b="1" dirty="0">
                <a:latin typeface="+mj-lt"/>
                <a:cs typeface="Times New Roman" panose="02020603050405020304" pitchFamily="18" charset="0"/>
              </a:rPr>
              <a:t>идти на компромиссы;</a:t>
            </a:r>
            <a:endParaRPr lang="ru-RU" sz="2000" b="1" dirty="0">
              <a:latin typeface="+mj-lt"/>
            </a:endParaRPr>
          </a:p>
          <a:p>
            <a:r>
              <a:rPr lang="ru-RU" sz="2000" b="1" dirty="0">
                <a:latin typeface="+mj-lt"/>
              </a:rPr>
              <a:t>-  социальная пассивность работников;</a:t>
            </a:r>
          </a:p>
          <a:p>
            <a:endParaRPr lang="ru-RU" sz="2000" b="1" dirty="0" smtClean="0">
              <a:latin typeface="+mj-lt"/>
            </a:endParaRPr>
          </a:p>
          <a:p>
            <a:r>
              <a:rPr lang="ru-RU" sz="2000" b="1" dirty="0" smtClean="0">
                <a:latin typeface="+mj-lt"/>
              </a:rPr>
              <a:t>-  </a:t>
            </a:r>
            <a:r>
              <a:rPr lang="ru-RU" sz="2000" b="1" dirty="0">
                <a:latin typeface="+mj-lt"/>
              </a:rPr>
              <a:t>отсутствия стремления к коллективной защите своих интересов;</a:t>
            </a:r>
          </a:p>
          <a:p>
            <a:endParaRPr lang="ru-RU" sz="2000" b="1" dirty="0" smtClean="0">
              <a:latin typeface="+mj-lt"/>
            </a:endParaRPr>
          </a:p>
          <a:p>
            <a:r>
              <a:rPr lang="ru-RU" sz="2000" b="1" dirty="0" smtClean="0">
                <a:latin typeface="+mj-lt"/>
              </a:rPr>
              <a:t>-  </a:t>
            </a:r>
            <a:r>
              <a:rPr lang="ru-RU" sz="2000" b="1" dirty="0">
                <a:latin typeface="+mj-lt"/>
              </a:rPr>
              <a:t>уклонение работодателей от сотрудничества с профсоюзом при заключении коллективных договоров;</a:t>
            </a:r>
          </a:p>
          <a:p>
            <a:endParaRPr lang="ru-RU" sz="2000" b="1" dirty="0" smtClean="0">
              <a:latin typeface="+mj-lt"/>
            </a:endParaRPr>
          </a:p>
          <a:p>
            <a:r>
              <a:rPr lang="ru-RU" sz="2000" b="1" dirty="0" smtClean="0">
                <a:latin typeface="+mj-lt"/>
              </a:rPr>
              <a:t>-  </a:t>
            </a:r>
            <a:r>
              <a:rPr lang="ru-RU" sz="2000" b="1" dirty="0">
                <a:latin typeface="+mj-lt"/>
              </a:rPr>
              <a:t>чрезмерное затягивание переговорного процесса  по подготовке к заключению (продлению) коллективного договора; </a:t>
            </a:r>
          </a:p>
          <a:p>
            <a:endParaRPr lang="ru-RU" sz="2000" b="1" dirty="0" smtClean="0">
              <a:latin typeface="+mj-lt"/>
            </a:endParaRPr>
          </a:p>
          <a:p>
            <a:r>
              <a:rPr lang="ru-RU" sz="2000" b="1" dirty="0" smtClean="0">
                <a:latin typeface="+mj-lt"/>
              </a:rPr>
              <a:t>- </a:t>
            </a:r>
            <a:r>
              <a:rPr lang="ru-RU" sz="2000" b="1" dirty="0">
                <a:latin typeface="+mj-lt"/>
              </a:rPr>
              <a:t>стремление  работодателей  к обтекаемой  форме обязательств,  позволяющей отказаться от исполнения условий коллективного договора.</a:t>
            </a:r>
          </a:p>
          <a:p>
            <a:r>
              <a:rPr lang="ru-RU" sz="2000" b="1" dirty="0">
                <a:latin typeface="+mj-lt"/>
              </a:rPr>
              <a:t> </a:t>
            </a:r>
            <a:endParaRPr lang="ru-RU" sz="2000" b="1" dirty="0">
              <a:effectLst/>
              <a:latin typeface="+mj-lt"/>
            </a:endParaRPr>
          </a:p>
        </p:txBody>
      </p:sp>
    </p:spTree>
    <p:extLst>
      <p:ext uri="{BB962C8B-B14F-4D97-AF65-F5344CB8AC3E}">
        <p14:creationId xmlns="" xmlns:p14="http://schemas.microsoft.com/office/powerpoint/2010/main" val="702346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5"/>
          <p:cNvSpPr txBox="1">
            <a:spLocks noChangeArrowheads="1"/>
          </p:cNvSpPr>
          <p:nvPr/>
        </p:nvSpPr>
        <p:spPr bwMode="auto">
          <a:xfrm>
            <a:off x="920750" y="390525"/>
            <a:ext cx="7729538" cy="682625"/>
          </a:xfrm>
          <a:prstGeom prst="rect">
            <a:avLst/>
          </a:prstGeom>
          <a:noFill/>
          <a:ln w="9525">
            <a:noFill/>
            <a:miter lim="800000"/>
            <a:headEnd/>
            <a:tailEnd/>
          </a:ln>
        </p:spPr>
        <p:txBody>
          <a:bodyPr tIns="0"/>
          <a:lstStyle/>
          <a:p>
            <a:pPr marL="360363" indent="534988" algn="ctr" eaLnBrk="1" hangingPunct="1">
              <a:buFont typeface="Arial" charset="0"/>
              <a:buNone/>
            </a:pPr>
            <a:endParaRPr lang="ru-RU" altLang="ru-RU" sz="2200" b="1" dirty="0">
              <a:solidFill>
                <a:srgbClr val="002060"/>
              </a:solidFill>
              <a:latin typeface="Arial Narrow" pitchFamily="34" charset="0"/>
            </a:endParaRPr>
          </a:p>
        </p:txBody>
      </p:sp>
      <p:pic>
        <p:nvPicPr>
          <p:cNvPr id="73732" name="Рисунок 7"/>
          <p:cNvPicPr>
            <a:picLocks noChangeAspect="1"/>
          </p:cNvPicPr>
          <p:nvPr/>
        </p:nvPicPr>
        <p:blipFill>
          <a:blip r:embed="rId3" cstate="print"/>
          <a:srcRect/>
          <a:stretch>
            <a:fillRect/>
          </a:stretch>
        </p:blipFill>
        <p:spPr bwMode="auto">
          <a:xfrm>
            <a:off x="8304213" y="5907088"/>
            <a:ext cx="692150" cy="720725"/>
          </a:xfrm>
          <a:prstGeom prst="rect">
            <a:avLst/>
          </a:prstGeom>
          <a:noFill/>
          <a:ln w="9525">
            <a:noFill/>
            <a:miter lim="800000"/>
            <a:headEnd/>
            <a:tailEnd/>
          </a:ln>
        </p:spPr>
      </p:pic>
      <p:sp>
        <p:nvSpPr>
          <p:cNvPr id="73733" name="Прямоугольник 2"/>
          <p:cNvSpPr>
            <a:spLocks noChangeArrowheads="1"/>
          </p:cNvSpPr>
          <p:nvPr/>
        </p:nvSpPr>
        <p:spPr bwMode="auto">
          <a:xfrm>
            <a:off x="254000" y="260648"/>
            <a:ext cx="8509000" cy="5632311"/>
          </a:xfrm>
          <a:prstGeom prst="rect">
            <a:avLst/>
          </a:prstGeom>
          <a:noFill/>
          <a:ln w="9525">
            <a:noFill/>
            <a:miter lim="800000"/>
            <a:headEnd/>
            <a:tailEnd/>
          </a:ln>
        </p:spPr>
        <p:txBody>
          <a:bodyPr wrap="square">
            <a:spAutoFit/>
          </a:bodyPr>
          <a:lstStyle/>
          <a:p>
            <a:pPr marL="285750" indent="-285750" algn="just"/>
            <a:r>
              <a:rPr lang="ru-RU" sz="2000" dirty="0" smtClean="0"/>
              <a:t>3) Стороны договорились о предоставлении работникам образовательной организации по их заявлению дополнительно оплачиваемого отпуска в следующих случаях: </a:t>
            </a:r>
            <a:endParaRPr lang="ru-RU" sz="2000" dirty="0" smtClean="0"/>
          </a:p>
          <a:p>
            <a:pPr marL="285750" indent="-285750" algn="just">
              <a:buFontTx/>
              <a:buChar char="-"/>
            </a:pPr>
            <a:r>
              <a:rPr lang="ru-RU" sz="2000" dirty="0" smtClean="0"/>
              <a:t>для </a:t>
            </a:r>
            <a:r>
              <a:rPr lang="ru-RU" sz="2000" dirty="0" smtClean="0"/>
              <a:t>сопровождения 1 сентября детей младшего школьного возраста в школу – 1 календарный день</a:t>
            </a:r>
            <a:r>
              <a:rPr lang="ru-RU" sz="2000" dirty="0" smtClean="0"/>
              <a:t>;</a:t>
            </a:r>
          </a:p>
          <a:p>
            <a:pPr marL="285750" indent="-285750" algn="just"/>
            <a:r>
              <a:rPr lang="ru-RU" sz="2000" dirty="0" smtClean="0"/>
              <a:t> </a:t>
            </a:r>
            <a:r>
              <a:rPr lang="ru-RU" sz="2000" dirty="0" smtClean="0"/>
              <a:t>- рождения ребенка - 1 календарный день; </a:t>
            </a:r>
            <a:endParaRPr lang="ru-RU" sz="2000" dirty="0" smtClean="0"/>
          </a:p>
          <a:p>
            <a:pPr marL="285750" indent="-285750" algn="just">
              <a:buFontTx/>
              <a:buChar char="-"/>
            </a:pPr>
            <a:r>
              <a:rPr lang="ru-RU" sz="2000" dirty="0" smtClean="0"/>
              <a:t>бракосочетания </a:t>
            </a:r>
            <a:r>
              <a:rPr lang="ru-RU" sz="2000" dirty="0" smtClean="0"/>
              <a:t>детей работников - 1 календарный день; </a:t>
            </a:r>
            <a:endParaRPr lang="ru-RU" sz="2000" dirty="0" smtClean="0"/>
          </a:p>
          <a:p>
            <a:pPr marL="285750" indent="-285750" algn="just">
              <a:buFontTx/>
              <a:buChar char="-"/>
            </a:pPr>
            <a:r>
              <a:rPr lang="ru-RU" sz="2000" dirty="0" smtClean="0"/>
              <a:t>бракосочетания </a:t>
            </a:r>
            <a:r>
              <a:rPr lang="ru-RU" sz="2000" dirty="0" smtClean="0"/>
              <a:t>работника - 3 календарных дня; </a:t>
            </a:r>
            <a:endParaRPr lang="ru-RU" sz="2000" dirty="0" smtClean="0"/>
          </a:p>
          <a:p>
            <a:pPr marL="285750" indent="-285750" algn="just">
              <a:buFontTx/>
              <a:buChar char="-"/>
            </a:pPr>
            <a:r>
              <a:rPr lang="ru-RU" sz="2000" dirty="0" smtClean="0"/>
              <a:t>похорон </a:t>
            </a:r>
            <a:r>
              <a:rPr lang="ru-RU" sz="2000" dirty="0" smtClean="0"/>
              <a:t>близких родственников – 3 календарных дня; </a:t>
            </a:r>
            <a:endParaRPr lang="ru-RU" sz="2000" dirty="0" smtClean="0"/>
          </a:p>
          <a:p>
            <a:pPr marL="285750" indent="-285750" algn="just">
              <a:buFontTx/>
              <a:buChar char="-"/>
            </a:pPr>
            <a:r>
              <a:rPr lang="ru-RU" sz="2000" dirty="0" smtClean="0"/>
              <a:t>Председателю </a:t>
            </a:r>
            <a:r>
              <a:rPr lang="ru-RU" sz="2000" dirty="0" smtClean="0"/>
              <a:t>выборного органа первичной профсоюзной организации – 3 календарных дня </a:t>
            </a:r>
            <a:endParaRPr lang="ru-RU" sz="2000" dirty="0" smtClean="0"/>
          </a:p>
          <a:p>
            <a:pPr marL="285750" indent="-285750" algn="just">
              <a:buFontTx/>
              <a:buChar char="-"/>
            </a:pPr>
            <a:endParaRPr lang="ru-RU" sz="2000" dirty="0" smtClean="0"/>
          </a:p>
          <a:p>
            <a:pPr marL="285750" indent="-285750" algn="just"/>
            <a:r>
              <a:rPr lang="ru-RU" sz="2000" dirty="0" smtClean="0"/>
              <a:t>4</a:t>
            </a:r>
            <a:r>
              <a:rPr lang="ru-RU" sz="2000" dirty="0" smtClean="0"/>
              <a:t>) Педагогическим работникам организации в соответствии со ст. 335 Трудового кодекса РФ предоставляется по их заявлению длительный отпуск сроком до одного года не реже чем через каждые 10 лет непрерывной преподавательской работы. Порядок и условия предоставления длительного отпуска определяются учредителем и (или) уставом образовательного организации. </a:t>
            </a:r>
            <a:endParaRPr lang="ru-RU" altLang="ru-RU" sz="2000" dirty="0">
              <a:latin typeface="Times New Roman" pitchFamily="18" charset="0"/>
              <a:cs typeface="Times New Roman" pitchFamily="18" charset="0"/>
            </a:endParaRPr>
          </a:p>
        </p:txBody>
      </p:sp>
      <p:sp>
        <p:nvSpPr>
          <p:cNvPr id="73734" name="Номер слайда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B19277-E0F7-4DC2-928D-9439064204B3}" type="slidenum">
              <a:rPr lang="ru-RU" altLang="ru-RU" smtClean="0"/>
              <a:pPr/>
              <a:t>12</a:t>
            </a:fld>
            <a:endParaRPr lang="ru-RU" altLang="ru-R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5"/>
          <p:cNvSpPr txBox="1">
            <a:spLocks noChangeArrowheads="1"/>
          </p:cNvSpPr>
          <p:nvPr/>
        </p:nvSpPr>
        <p:spPr bwMode="auto">
          <a:xfrm>
            <a:off x="920750" y="390525"/>
            <a:ext cx="7729538" cy="682625"/>
          </a:xfrm>
          <a:prstGeom prst="rect">
            <a:avLst/>
          </a:prstGeom>
          <a:noFill/>
          <a:ln w="9525">
            <a:noFill/>
            <a:miter lim="800000"/>
            <a:headEnd/>
            <a:tailEnd/>
          </a:ln>
        </p:spPr>
        <p:txBody>
          <a:bodyPr tIns="0"/>
          <a:lstStyle/>
          <a:p>
            <a:pPr marL="360363" indent="534988" algn="ctr" eaLnBrk="1" hangingPunct="1">
              <a:buFont typeface="Arial" charset="0"/>
              <a:buNone/>
            </a:pPr>
            <a:endParaRPr lang="ru-RU" altLang="ru-RU" sz="2200" b="1" dirty="0">
              <a:solidFill>
                <a:srgbClr val="002060"/>
              </a:solidFill>
              <a:latin typeface="Arial Narrow" pitchFamily="34" charset="0"/>
            </a:endParaRPr>
          </a:p>
        </p:txBody>
      </p:sp>
      <p:pic>
        <p:nvPicPr>
          <p:cNvPr id="73732" name="Рисунок 7"/>
          <p:cNvPicPr>
            <a:picLocks noChangeAspect="1"/>
          </p:cNvPicPr>
          <p:nvPr/>
        </p:nvPicPr>
        <p:blipFill>
          <a:blip r:embed="rId3" cstate="print"/>
          <a:srcRect/>
          <a:stretch>
            <a:fillRect/>
          </a:stretch>
        </p:blipFill>
        <p:spPr bwMode="auto">
          <a:xfrm>
            <a:off x="8304213" y="5907088"/>
            <a:ext cx="692150" cy="720725"/>
          </a:xfrm>
          <a:prstGeom prst="rect">
            <a:avLst/>
          </a:prstGeom>
          <a:noFill/>
          <a:ln w="9525">
            <a:noFill/>
            <a:miter lim="800000"/>
            <a:headEnd/>
            <a:tailEnd/>
          </a:ln>
        </p:spPr>
      </p:pic>
      <p:sp>
        <p:nvSpPr>
          <p:cNvPr id="73733" name="Прямоугольник 2"/>
          <p:cNvSpPr>
            <a:spLocks noChangeArrowheads="1"/>
          </p:cNvSpPr>
          <p:nvPr/>
        </p:nvSpPr>
        <p:spPr bwMode="auto">
          <a:xfrm>
            <a:off x="254000" y="836712"/>
            <a:ext cx="8509000" cy="5262979"/>
          </a:xfrm>
          <a:prstGeom prst="rect">
            <a:avLst/>
          </a:prstGeom>
          <a:noFill/>
          <a:ln w="9525">
            <a:noFill/>
            <a:miter lim="800000"/>
            <a:headEnd/>
            <a:tailEnd/>
          </a:ln>
        </p:spPr>
        <p:txBody>
          <a:bodyPr wrap="square">
            <a:spAutoFit/>
          </a:bodyPr>
          <a:lstStyle/>
          <a:p>
            <a:pPr marL="285750" indent="-285750" algn="just"/>
            <a:r>
              <a:rPr lang="ru-RU" sz="2800" dirty="0" smtClean="0"/>
              <a:t>4.4</a:t>
            </a:r>
            <a:r>
              <a:rPr lang="ru-RU" sz="2800" dirty="0" smtClean="0"/>
              <a:t>. Работодатель обеспечивает педагогическим работникам возможность отдыха и приема пищи в рабочее время одновременно с обучающимися, в том числе в течение перерывов между занятиями (перемен). Время для отдыха и питания для других работников устанавливается Правилами внутреннего трудового распорядка и не должно быть менее 30 минут (ст.108 ТК РФ). </a:t>
            </a:r>
            <a:endParaRPr lang="ru-RU" sz="2800" dirty="0" smtClean="0"/>
          </a:p>
          <a:p>
            <a:pPr marL="285750" indent="-285750" algn="just"/>
            <a:r>
              <a:rPr lang="ru-RU" sz="2800" dirty="0" smtClean="0"/>
              <a:t>4.5</a:t>
            </a:r>
            <a:r>
              <a:rPr lang="ru-RU" sz="2800" dirty="0" smtClean="0"/>
              <a:t>. Дежурство педагогических работников по </a:t>
            </a:r>
            <a:r>
              <a:rPr lang="ru-RU" sz="2800" dirty="0" smtClean="0"/>
              <a:t>организации должно </a:t>
            </a:r>
            <a:r>
              <a:rPr lang="ru-RU" sz="2800" dirty="0" smtClean="0"/>
              <a:t>начинаться не ранее чем за 20 минут до начала занятий и продолжаться не более 20 минут после их окончания</a:t>
            </a:r>
            <a:endParaRPr lang="ru-RU" altLang="ru-RU" sz="2800" dirty="0">
              <a:latin typeface="Times New Roman" pitchFamily="18" charset="0"/>
              <a:cs typeface="Times New Roman" pitchFamily="18" charset="0"/>
            </a:endParaRPr>
          </a:p>
        </p:txBody>
      </p:sp>
      <p:sp>
        <p:nvSpPr>
          <p:cNvPr id="73734" name="Номер слайда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B19277-E0F7-4DC2-928D-9439064204B3}" type="slidenum">
              <a:rPr lang="ru-RU" altLang="ru-RU" smtClean="0"/>
              <a:pPr/>
              <a:t>13</a:t>
            </a:fld>
            <a:endParaRPr lang="ru-RU" altLang="ru-RU"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5"/>
          <p:cNvSpPr txBox="1">
            <a:spLocks noChangeArrowheads="1"/>
          </p:cNvSpPr>
          <p:nvPr/>
        </p:nvSpPr>
        <p:spPr bwMode="auto">
          <a:xfrm>
            <a:off x="920750" y="390525"/>
            <a:ext cx="7729538" cy="682625"/>
          </a:xfrm>
          <a:prstGeom prst="rect">
            <a:avLst/>
          </a:prstGeom>
          <a:noFill/>
          <a:ln w="9525">
            <a:noFill/>
            <a:miter lim="800000"/>
            <a:headEnd/>
            <a:tailEnd/>
          </a:ln>
        </p:spPr>
        <p:txBody>
          <a:bodyPr tIns="0"/>
          <a:lstStyle/>
          <a:p>
            <a:pPr marL="360363" indent="534988" algn="ctr" eaLnBrk="1" hangingPunct="1">
              <a:buFont typeface="Arial" charset="0"/>
              <a:buNone/>
            </a:pPr>
            <a:endParaRPr lang="ru-RU" altLang="ru-RU" sz="2200" b="1" dirty="0">
              <a:solidFill>
                <a:srgbClr val="002060"/>
              </a:solidFill>
              <a:latin typeface="Arial Narrow" pitchFamily="34" charset="0"/>
            </a:endParaRPr>
          </a:p>
        </p:txBody>
      </p:sp>
      <p:pic>
        <p:nvPicPr>
          <p:cNvPr id="73732" name="Рисунок 7"/>
          <p:cNvPicPr>
            <a:picLocks noChangeAspect="1"/>
          </p:cNvPicPr>
          <p:nvPr/>
        </p:nvPicPr>
        <p:blipFill>
          <a:blip r:embed="rId3" cstate="print"/>
          <a:srcRect/>
          <a:stretch>
            <a:fillRect/>
          </a:stretch>
        </p:blipFill>
        <p:spPr bwMode="auto">
          <a:xfrm>
            <a:off x="8304213" y="5907088"/>
            <a:ext cx="692150" cy="720725"/>
          </a:xfrm>
          <a:prstGeom prst="rect">
            <a:avLst/>
          </a:prstGeom>
          <a:noFill/>
          <a:ln w="9525">
            <a:noFill/>
            <a:miter lim="800000"/>
            <a:headEnd/>
            <a:tailEnd/>
          </a:ln>
        </p:spPr>
      </p:pic>
      <p:sp>
        <p:nvSpPr>
          <p:cNvPr id="73733" name="Прямоугольник 2"/>
          <p:cNvSpPr>
            <a:spLocks noChangeArrowheads="1"/>
          </p:cNvSpPr>
          <p:nvPr/>
        </p:nvSpPr>
        <p:spPr bwMode="auto">
          <a:xfrm>
            <a:off x="254000" y="476672"/>
            <a:ext cx="8509000" cy="6370975"/>
          </a:xfrm>
          <a:prstGeom prst="rect">
            <a:avLst/>
          </a:prstGeom>
          <a:noFill/>
          <a:ln w="9525">
            <a:noFill/>
            <a:miter lim="800000"/>
            <a:headEnd/>
            <a:tailEnd/>
          </a:ln>
        </p:spPr>
        <p:txBody>
          <a:bodyPr wrap="square">
            <a:spAutoFit/>
          </a:bodyPr>
          <a:lstStyle/>
          <a:p>
            <a:pPr marL="285750" indent="-285750" algn="just"/>
            <a:r>
              <a:rPr lang="ru-RU" dirty="0" smtClean="0"/>
              <a:t>       </a:t>
            </a:r>
            <a:r>
              <a:rPr lang="ru-RU" sz="2400" dirty="0" smtClean="0"/>
              <a:t>6</a:t>
            </a:r>
            <a:r>
              <a:rPr lang="ru-RU" sz="2400" dirty="0" smtClean="0"/>
              <a:t>) Каждый час работы в ночное время производится повышенная оплата – 5 процентов должностного оклада. Ночным считается время с 22 часов до 6 часов. </a:t>
            </a:r>
            <a:endParaRPr lang="ru-RU" sz="2400" dirty="0" smtClean="0"/>
          </a:p>
          <a:p>
            <a:pPr marL="285750" indent="-285750" algn="just"/>
            <a:r>
              <a:rPr lang="ru-RU" sz="2400" dirty="0" smtClean="0"/>
              <a:t> </a:t>
            </a:r>
            <a:r>
              <a:rPr lang="ru-RU" sz="2400" dirty="0" smtClean="0"/>
              <a:t>    7</a:t>
            </a:r>
            <a:r>
              <a:rPr lang="ru-RU" sz="2400" dirty="0" smtClean="0"/>
              <a:t>) Сверхурочная работа оплачивается за первые два часа работы в полуторном размере, за последующие часы – в двойном размере. </a:t>
            </a:r>
            <a:endParaRPr lang="ru-RU" sz="2400" dirty="0" smtClean="0"/>
          </a:p>
          <a:p>
            <a:pPr marL="285750" indent="-285750" algn="just"/>
            <a:r>
              <a:rPr lang="ru-RU" sz="2400" dirty="0" smtClean="0"/>
              <a:t> </a:t>
            </a:r>
            <a:r>
              <a:rPr lang="ru-RU" sz="2400" dirty="0" smtClean="0"/>
              <a:t>     8</a:t>
            </a:r>
            <a:r>
              <a:rPr lang="ru-RU" sz="2400" dirty="0" smtClean="0"/>
              <a:t>) Работникам (в том числе работающим по совместительству), выполняющим в учреждении наряду со своей основной работой, определенной трудовым договором, дополнительную работу по другой профессии (должности) или исполняющему обязанности временно отсутствующего работника без освобождения от своей основной работы, производятся компенсационные выплаты (доплаты) за совмещение профессий (должностей), расширение зон обслуживания, увеличение объема работы или исполнение обязанностей временно отсутствующего работника. </a:t>
            </a:r>
            <a:endParaRPr lang="ru-RU" altLang="ru-RU" sz="2400" dirty="0">
              <a:latin typeface="Times New Roman" pitchFamily="18" charset="0"/>
              <a:cs typeface="Times New Roman" pitchFamily="18" charset="0"/>
            </a:endParaRPr>
          </a:p>
        </p:txBody>
      </p:sp>
      <p:sp>
        <p:nvSpPr>
          <p:cNvPr id="73734" name="Номер слайда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B19277-E0F7-4DC2-928D-9439064204B3}" type="slidenum">
              <a:rPr lang="ru-RU" altLang="ru-RU" smtClean="0"/>
              <a:pPr/>
              <a:t>14</a:t>
            </a:fld>
            <a:endParaRPr lang="ru-RU" altLang="ru-R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5"/>
          <p:cNvSpPr txBox="1">
            <a:spLocks noChangeArrowheads="1"/>
          </p:cNvSpPr>
          <p:nvPr/>
        </p:nvSpPr>
        <p:spPr bwMode="auto">
          <a:xfrm>
            <a:off x="920750" y="390525"/>
            <a:ext cx="7729538" cy="682625"/>
          </a:xfrm>
          <a:prstGeom prst="rect">
            <a:avLst/>
          </a:prstGeom>
          <a:noFill/>
          <a:ln w="9525">
            <a:noFill/>
            <a:miter lim="800000"/>
            <a:headEnd/>
            <a:tailEnd/>
          </a:ln>
        </p:spPr>
        <p:txBody>
          <a:bodyPr tIns="0"/>
          <a:lstStyle/>
          <a:p>
            <a:pPr marL="360363" indent="534988" algn="ctr" eaLnBrk="1" hangingPunct="1">
              <a:buFont typeface="Arial" charset="0"/>
              <a:buNone/>
            </a:pPr>
            <a:endParaRPr lang="ru-RU" altLang="ru-RU" sz="2200" b="1" dirty="0">
              <a:solidFill>
                <a:srgbClr val="002060"/>
              </a:solidFill>
              <a:latin typeface="Arial Narrow" pitchFamily="34" charset="0"/>
            </a:endParaRPr>
          </a:p>
        </p:txBody>
      </p:sp>
      <p:pic>
        <p:nvPicPr>
          <p:cNvPr id="73732" name="Рисунок 7"/>
          <p:cNvPicPr>
            <a:picLocks noChangeAspect="1"/>
          </p:cNvPicPr>
          <p:nvPr/>
        </p:nvPicPr>
        <p:blipFill>
          <a:blip r:embed="rId3" cstate="print"/>
          <a:srcRect/>
          <a:stretch>
            <a:fillRect/>
          </a:stretch>
        </p:blipFill>
        <p:spPr bwMode="auto">
          <a:xfrm>
            <a:off x="8304213" y="5907088"/>
            <a:ext cx="692150" cy="720725"/>
          </a:xfrm>
          <a:prstGeom prst="rect">
            <a:avLst/>
          </a:prstGeom>
          <a:noFill/>
          <a:ln w="9525">
            <a:noFill/>
            <a:miter lim="800000"/>
            <a:headEnd/>
            <a:tailEnd/>
          </a:ln>
        </p:spPr>
      </p:pic>
      <p:sp>
        <p:nvSpPr>
          <p:cNvPr id="73733" name="Прямоугольник 2"/>
          <p:cNvSpPr>
            <a:spLocks noChangeArrowheads="1"/>
          </p:cNvSpPr>
          <p:nvPr/>
        </p:nvSpPr>
        <p:spPr bwMode="auto">
          <a:xfrm>
            <a:off x="254000" y="836712"/>
            <a:ext cx="8509000" cy="4832092"/>
          </a:xfrm>
          <a:prstGeom prst="rect">
            <a:avLst/>
          </a:prstGeom>
          <a:noFill/>
          <a:ln w="9525">
            <a:noFill/>
            <a:miter lim="800000"/>
            <a:headEnd/>
            <a:tailEnd/>
          </a:ln>
        </p:spPr>
        <p:txBody>
          <a:bodyPr wrap="square">
            <a:spAutoFit/>
          </a:bodyPr>
          <a:lstStyle/>
          <a:p>
            <a:pPr marL="285750" indent="-285750" algn="just"/>
            <a:r>
              <a:rPr lang="ru-RU" dirty="0" smtClean="0"/>
              <a:t>       </a:t>
            </a:r>
            <a:r>
              <a:rPr lang="ru-RU" sz="2800" dirty="0" smtClean="0"/>
              <a:t>5.3. Нормы часов преподавательской работы за ставку заработной платы установлены: </a:t>
            </a:r>
            <a:r>
              <a:rPr lang="ru-RU" sz="2800" dirty="0" smtClean="0"/>
              <a:t> </a:t>
            </a:r>
          </a:p>
          <a:p>
            <a:pPr marL="285750" indent="-285750" algn="just"/>
            <a:r>
              <a:rPr lang="ru-RU" sz="2800" dirty="0" smtClean="0">
                <a:solidFill>
                  <a:srgbClr val="FF0000"/>
                </a:solidFill>
              </a:rPr>
              <a:t>18 </a:t>
            </a:r>
            <a:r>
              <a:rPr lang="ru-RU" sz="2800" dirty="0" smtClean="0">
                <a:solidFill>
                  <a:srgbClr val="FF0000"/>
                </a:solidFill>
              </a:rPr>
              <a:t>часов в неделю</a:t>
            </a:r>
            <a:r>
              <a:rPr lang="ru-RU" sz="2800" dirty="0" smtClean="0"/>
              <a:t>: учителям 1 – 11 классов, педагогам дополнительного образования; </a:t>
            </a:r>
            <a:endParaRPr lang="ru-RU" sz="2800" dirty="0" smtClean="0"/>
          </a:p>
          <a:p>
            <a:pPr marL="285750" indent="-285750" algn="just"/>
            <a:r>
              <a:rPr lang="ru-RU" sz="2800" dirty="0" smtClean="0">
                <a:solidFill>
                  <a:srgbClr val="FF0000"/>
                </a:solidFill>
              </a:rPr>
              <a:t>36 </a:t>
            </a:r>
            <a:r>
              <a:rPr lang="ru-RU" sz="2800" dirty="0" smtClean="0">
                <a:solidFill>
                  <a:srgbClr val="FF0000"/>
                </a:solidFill>
              </a:rPr>
              <a:t>часов в неделю</a:t>
            </a:r>
            <a:r>
              <a:rPr lang="ru-RU" sz="2800" dirty="0" smtClean="0"/>
              <a:t>: педагогам-психологам, социальным педагогам, педагогам–организаторам, </a:t>
            </a:r>
            <a:r>
              <a:rPr lang="ru-RU" sz="2800" dirty="0" err="1" smtClean="0"/>
              <a:t>тьюторам</a:t>
            </a:r>
            <a:r>
              <a:rPr lang="ru-RU" sz="2800" dirty="0" smtClean="0"/>
              <a:t>, педагогам-библиотекарям, преподавателю-организатору ОБЖ; </a:t>
            </a:r>
            <a:r>
              <a:rPr lang="ru-RU" sz="2800" dirty="0" smtClean="0"/>
              <a:t> </a:t>
            </a:r>
          </a:p>
          <a:p>
            <a:pPr marL="285750" indent="-285750" algn="just"/>
            <a:r>
              <a:rPr lang="ru-RU" sz="2800" dirty="0" smtClean="0">
                <a:solidFill>
                  <a:srgbClr val="FF0000"/>
                </a:solidFill>
              </a:rPr>
              <a:t>20 </a:t>
            </a:r>
            <a:r>
              <a:rPr lang="ru-RU" sz="2800" dirty="0" smtClean="0">
                <a:solidFill>
                  <a:srgbClr val="FF0000"/>
                </a:solidFill>
              </a:rPr>
              <a:t>часов в неделю </a:t>
            </a:r>
            <a:r>
              <a:rPr lang="ru-RU" sz="2800" dirty="0" smtClean="0"/>
              <a:t>– учителям-дефектологам и учителям-логопедам; </a:t>
            </a:r>
          </a:p>
          <a:p>
            <a:pPr marL="285750" indent="-285750" algn="just"/>
            <a:r>
              <a:rPr lang="ru-RU" sz="2800" dirty="0" smtClean="0"/>
              <a:t> </a:t>
            </a:r>
            <a:r>
              <a:rPr lang="ru-RU" sz="2800" dirty="0" smtClean="0">
                <a:solidFill>
                  <a:srgbClr val="FF0000"/>
                </a:solidFill>
              </a:rPr>
              <a:t>24 часа в неделю </a:t>
            </a:r>
            <a:r>
              <a:rPr lang="ru-RU" sz="2800" dirty="0" smtClean="0"/>
              <a:t>–концертмейстерам.</a:t>
            </a:r>
            <a:endParaRPr lang="ru-RU" altLang="ru-RU" sz="2800" dirty="0">
              <a:latin typeface="Times New Roman" pitchFamily="18" charset="0"/>
              <a:cs typeface="Times New Roman" pitchFamily="18" charset="0"/>
            </a:endParaRPr>
          </a:p>
        </p:txBody>
      </p:sp>
      <p:sp>
        <p:nvSpPr>
          <p:cNvPr id="73734" name="Номер слайда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B19277-E0F7-4DC2-928D-9439064204B3}" type="slidenum">
              <a:rPr lang="ru-RU" altLang="ru-RU" smtClean="0"/>
              <a:pPr/>
              <a:t>15</a:t>
            </a:fld>
            <a:endParaRPr lang="ru-RU" altLang="ru-RU"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5"/>
          <p:cNvSpPr txBox="1">
            <a:spLocks noChangeArrowheads="1"/>
          </p:cNvSpPr>
          <p:nvPr/>
        </p:nvSpPr>
        <p:spPr bwMode="auto">
          <a:xfrm>
            <a:off x="920750" y="390525"/>
            <a:ext cx="7729538" cy="682625"/>
          </a:xfrm>
          <a:prstGeom prst="rect">
            <a:avLst/>
          </a:prstGeom>
          <a:noFill/>
          <a:ln w="9525">
            <a:noFill/>
            <a:miter lim="800000"/>
            <a:headEnd/>
            <a:tailEnd/>
          </a:ln>
        </p:spPr>
        <p:txBody>
          <a:bodyPr tIns="0"/>
          <a:lstStyle/>
          <a:p>
            <a:pPr marL="360363" indent="534988" algn="ctr" eaLnBrk="1" hangingPunct="1">
              <a:buFont typeface="Arial" charset="0"/>
              <a:buNone/>
            </a:pPr>
            <a:endParaRPr lang="ru-RU" altLang="ru-RU" sz="2200" b="1" dirty="0">
              <a:solidFill>
                <a:srgbClr val="002060"/>
              </a:solidFill>
              <a:latin typeface="Arial Narrow" pitchFamily="34" charset="0"/>
            </a:endParaRPr>
          </a:p>
        </p:txBody>
      </p:sp>
      <p:pic>
        <p:nvPicPr>
          <p:cNvPr id="73732" name="Рисунок 7"/>
          <p:cNvPicPr>
            <a:picLocks noChangeAspect="1"/>
          </p:cNvPicPr>
          <p:nvPr/>
        </p:nvPicPr>
        <p:blipFill>
          <a:blip r:embed="rId3" cstate="print"/>
          <a:srcRect/>
          <a:stretch>
            <a:fillRect/>
          </a:stretch>
        </p:blipFill>
        <p:spPr bwMode="auto">
          <a:xfrm>
            <a:off x="8304213" y="5907088"/>
            <a:ext cx="692150" cy="720725"/>
          </a:xfrm>
          <a:prstGeom prst="rect">
            <a:avLst/>
          </a:prstGeom>
          <a:noFill/>
          <a:ln w="9525">
            <a:noFill/>
            <a:miter lim="800000"/>
            <a:headEnd/>
            <a:tailEnd/>
          </a:ln>
        </p:spPr>
      </p:pic>
      <p:sp>
        <p:nvSpPr>
          <p:cNvPr id="73733" name="Прямоугольник 2"/>
          <p:cNvSpPr>
            <a:spLocks noChangeArrowheads="1"/>
          </p:cNvSpPr>
          <p:nvPr/>
        </p:nvSpPr>
        <p:spPr bwMode="auto">
          <a:xfrm>
            <a:off x="254000" y="260648"/>
            <a:ext cx="8509000" cy="6124754"/>
          </a:xfrm>
          <a:prstGeom prst="rect">
            <a:avLst/>
          </a:prstGeom>
          <a:noFill/>
          <a:ln w="9525">
            <a:noFill/>
            <a:miter lim="800000"/>
            <a:headEnd/>
            <a:tailEnd/>
          </a:ln>
        </p:spPr>
        <p:txBody>
          <a:bodyPr wrap="square">
            <a:spAutoFit/>
          </a:bodyPr>
          <a:lstStyle/>
          <a:p>
            <a:pPr marL="285750" indent="-285750" algn="just"/>
            <a:r>
              <a:rPr lang="ru-RU" dirty="0" smtClean="0"/>
              <a:t>      </a:t>
            </a:r>
            <a:r>
              <a:rPr lang="ru-RU" sz="2800" dirty="0" smtClean="0"/>
              <a:t>6.4</a:t>
            </a:r>
            <a:r>
              <a:rPr lang="ru-RU" sz="2800" dirty="0" smtClean="0"/>
              <a:t>. Стороны подтверждают: </a:t>
            </a:r>
            <a:endParaRPr lang="ru-RU" sz="2800" dirty="0" smtClean="0"/>
          </a:p>
          <a:p>
            <a:pPr marL="342900" indent="-342900" algn="just">
              <a:buAutoNum type="arabicParenR"/>
            </a:pPr>
            <a:r>
              <a:rPr lang="ru-RU" sz="2800" dirty="0" smtClean="0"/>
              <a:t>Штатное </a:t>
            </a:r>
            <a:r>
              <a:rPr lang="ru-RU" sz="2800" dirty="0" smtClean="0"/>
              <a:t>расписание </a:t>
            </a:r>
            <a:r>
              <a:rPr lang="ru-RU" sz="2800" dirty="0" smtClean="0"/>
              <a:t>ежегодно </a:t>
            </a:r>
            <a:r>
              <a:rPr lang="ru-RU" sz="2800" dirty="0" smtClean="0"/>
              <a:t>утверждается руководителем. Численный и профессиональный состав работников </a:t>
            </a:r>
            <a:r>
              <a:rPr lang="ru-RU" sz="2800" dirty="0" smtClean="0"/>
              <a:t>должен </a:t>
            </a:r>
            <a:r>
              <a:rPr lang="ru-RU" sz="2800" dirty="0" smtClean="0"/>
              <a:t>быть достаточным для гарантированного выполнения функций, задач, объемов работы организации. </a:t>
            </a:r>
            <a:endParaRPr lang="ru-RU" sz="2800" dirty="0" smtClean="0"/>
          </a:p>
          <a:p>
            <a:pPr marL="342900" indent="-342900" algn="just"/>
            <a:r>
              <a:rPr lang="ru-RU" sz="2800" dirty="0" smtClean="0"/>
              <a:t>2</a:t>
            </a:r>
            <a:r>
              <a:rPr lang="ru-RU" sz="2800" dirty="0" smtClean="0"/>
              <a:t>) Переподготовка и повышение квалификации педагогических работников осуществляется 1 раз в 5 лет за счет средств учредителя, </a:t>
            </a:r>
            <a:r>
              <a:rPr lang="ru-RU" sz="2800" dirty="0" err="1" smtClean="0"/>
              <a:t>МОиН</a:t>
            </a:r>
            <a:r>
              <a:rPr lang="ru-RU" sz="2800" dirty="0" smtClean="0"/>
              <a:t> ЧО или </a:t>
            </a:r>
            <a:r>
              <a:rPr lang="ru-RU" sz="2800" dirty="0" smtClean="0"/>
              <a:t>организации. </a:t>
            </a:r>
          </a:p>
          <a:p>
            <a:pPr marL="342900" indent="-342900" algn="just"/>
            <a:r>
              <a:rPr lang="ru-RU" sz="2800" dirty="0" smtClean="0"/>
              <a:t>3</a:t>
            </a:r>
            <a:r>
              <a:rPr lang="ru-RU" sz="2800" dirty="0" smtClean="0"/>
              <a:t>) Не допускается сокращение работников </a:t>
            </a:r>
            <a:r>
              <a:rPr lang="ru-RU" sz="2800" dirty="0" err="1" smtClean="0"/>
              <a:t>предпенсионного</a:t>
            </a:r>
            <a:r>
              <a:rPr lang="ru-RU" sz="2800" dirty="0" smtClean="0"/>
              <a:t> возраста (за два года до наступления общеустановленного пенсионного возраста</a:t>
            </a:r>
            <a:r>
              <a:rPr lang="ru-RU" sz="2800" dirty="0" smtClean="0"/>
              <a:t>).</a:t>
            </a:r>
            <a:endParaRPr lang="ru-RU" altLang="ru-RU" sz="2800" dirty="0">
              <a:latin typeface="Times New Roman" pitchFamily="18" charset="0"/>
              <a:cs typeface="Times New Roman" pitchFamily="18" charset="0"/>
            </a:endParaRPr>
          </a:p>
        </p:txBody>
      </p:sp>
      <p:sp>
        <p:nvSpPr>
          <p:cNvPr id="73734" name="Номер слайда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B19277-E0F7-4DC2-928D-9439064204B3}" type="slidenum">
              <a:rPr lang="ru-RU" altLang="ru-RU" smtClean="0"/>
              <a:pPr/>
              <a:t>16</a:t>
            </a:fld>
            <a:endParaRPr lang="ru-RU" alt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V="1">
            <a:off x="381000" y="935010"/>
            <a:ext cx="8458200" cy="45719"/>
          </a:xfrm>
          <a:noFill/>
          <a:ln>
            <a:noFill/>
          </a:ln>
          <a:effectLst/>
        </p:spPr>
        <p:txBody>
          <a:bodyPr>
            <a:normAutofit fontScale="90000"/>
          </a:bodyPr>
          <a:lstStyle/>
          <a:p>
            <a:r>
              <a:rPr lang="ru-RU" b="1" i="1" dirty="0" smtClean="0">
                <a:solidFill>
                  <a:schemeClr val="tx1"/>
                </a:solidFill>
                <a:latin typeface="Times New Roman" pitchFamily="18" charset="0"/>
                <a:cs typeface="Times New Roman" pitchFamily="18" charset="0"/>
              </a:rPr>
              <a:t/>
            </a:r>
            <a:br>
              <a:rPr lang="ru-RU" b="1" i="1" dirty="0" smtClean="0">
                <a:solidFill>
                  <a:schemeClr val="tx1"/>
                </a:solidFill>
                <a:latin typeface="Times New Roman" pitchFamily="18" charset="0"/>
                <a:cs typeface="Times New Roman" pitchFamily="18" charset="0"/>
              </a:rPr>
            </a:br>
            <a:endParaRPr lang="ru-RU" dirty="0"/>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Прямоугольник 8"/>
          <p:cNvSpPr/>
          <p:nvPr/>
        </p:nvSpPr>
        <p:spPr>
          <a:xfrm>
            <a:off x="1043608" y="548680"/>
            <a:ext cx="784887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Arial" panose="020B0604020202020204" pitchFamily="34" charset="0"/>
                <a:cs typeface="Arial" panose="020B0604020202020204" pitchFamily="34" charset="0"/>
              </a:rPr>
              <a:t>Коллективный договор – правовой акт, регулирующий социально- трудовые отношения в организации и заключаемый работодателем и работниками в лице их представителей.</a:t>
            </a:r>
            <a:r>
              <a:rPr lang="ru-RU" sz="2000" dirty="0" smtClean="0">
                <a:solidFill>
                  <a:srgbClr val="7030A0"/>
                </a:solidFill>
                <a:latin typeface="Arial" panose="020B0604020202020204" pitchFamily="34" charset="0"/>
                <a:cs typeface="Arial" panose="020B0604020202020204" pitchFamily="34" charset="0"/>
              </a:rPr>
              <a:t> </a:t>
            </a:r>
            <a:endParaRPr lang="ru-RU" sz="2000" dirty="0">
              <a:solidFill>
                <a:srgbClr val="7030A0"/>
              </a:solidFill>
              <a:latin typeface="Arial" panose="020B0604020202020204" pitchFamily="34" charset="0"/>
              <a:cs typeface="Arial" panose="020B0604020202020204" pitchFamily="34" charset="0"/>
            </a:endParaRPr>
          </a:p>
        </p:txBody>
      </p:sp>
      <p:sp>
        <p:nvSpPr>
          <p:cNvPr id="1029" name="Rectangle 5"/>
          <p:cNvSpPr>
            <a:spLocks noChangeArrowheads="1"/>
          </p:cNvSpPr>
          <p:nvPr/>
        </p:nvSpPr>
        <p:spPr bwMode="auto">
          <a:xfrm>
            <a:off x="0" y="3942069"/>
            <a:ext cx="9144000" cy="4247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90000"/>
              </a:lnSpc>
              <a:defRPr/>
            </a:pPr>
            <a:endParaRPr lang="ru-RU" sz="2400" dirty="0" smtClean="0"/>
          </a:p>
        </p:txBody>
      </p:sp>
      <p:sp>
        <p:nvSpPr>
          <p:cNvPr id="6" name="Прямоугольник 5"/>
          <p:cNvSpPr/>
          <p:nvPr/>
        </p:nvSpPr>
        <p:spPr>
          <a:xfrm>
            <a:off x="251520" y="1720840"/>
            <a:ext cx="8640960" cy="3416320"/>
          </a:xfrm>
          <a:prstGeom prst="rect">
            <a:avLst/>
          </a:prstGeom>
        </p:spPr>
        <p:txBody>
          <a:bodyPr wrap="square">
            <a:spAutoFit/>
          </a:bodyPr>
          <a:lstStyle/>
          <a:p>
            <a:r>
              <a:rPr lang="ru-RU" sz="2400" b="1" dirty="0" smtClean="0">
                <a:latin typeface="Arial" panose="020B0604020202020204" pitchFamily="34" charset="0"/>
                <a:cs typeface="Arial" panose="020B0604020202020204" pitchFamily="34" charset="0"/>
              </a:rPr>
              <a:t>Коллективный договор способствует:</a:t>
            </a:r>
            <a:endParaRPr lang="ru-RU" sz="2400" dirty="0" smtClean="0">
              <a:latin typeface="Arial" panose="020B0604020202020204" pitchFamily="34" charset="0"/>
              <a:cs typeface="Arial" panose="020B0604020202020204" pitchFamily="34" charset="0"/>
            </a:endParaRPr>
          </a:p>
          <a:p>
            <a:r>
              <a:rPr lang="ru-RU" sz="2400" b="1" dirty="0" smtClean="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стабилизации трудовых отношений в образовательной организации;</a:t>
            </a:r>
          </a:p>
          <a:p>
            <a:r>
              <a:rPr lang="ru-RU" sz="2400" dirty="0" smtClean="0">
                <a:latin typeface="Arial" panose="020B0604020202020204" pitchFamily="34" charset="0"/>
                <a:cs typeface="Arial" panose="020B0604020202020204" pitchFamily="34" charset="0"/>
              </a:rPr>
              <a:t>-установлению показателей премирования, системы доплат и надбавок, дополнительных льгот и гарантий;</a:t>
            </a:r>
          </a:p>
          <a:p>
            <a:r>
              <a:rPr lang="ru-RU" sz="2400" dirty="0" smtClean="0">
                <a:latin typeface="Arial" panose="020B0604020202020204" pitchFamily="34" charset="0"/>
                <a:cs typeface="Arial" panose="020B0604020202020204" pitchFamily="34" charset="0"/>
              </a:rPr>
              <a:t>-усилению мотивации деятельности работников, чувства защищенности;</a:t>
            </a:r>
          </a:p>
          <a:p>
            <a:r>
              <a:rPr lang="ru-RU" sz="2400" dirty="0" smtClean="0">
                <a:latin typeface="Arial" panose="020B0604020202020204" pitchFamily="34" charset="0"/>
                <a:cs typeface="Arial" panose="020B0604020202020204" pitchFamily="34" charset="0"/>
              </a:rPr>
              <a:t>-регламентации прав и ответственности работодателя за выполнение коллективного договора. </a:t>
            </a:r>
            <a:endParaRPr lang="ru-RU"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43608" y="457200"/>
            <a:ext cx="7947992" cy="838200"/>
          </a:xfrm>
        </p:spPr>
        <p:txBody>
          <a:bodyPr>
            <a:normAutofit fontScale="90000"/>
          </a:bodyPr>
          <a:lstStyle/>
          <a:p>
            <a:pPr eaLnBrk="0" hangingPunct="0">
              <a:defRPr/>
            </a:pPr>
            <a:r>
              <a:rPr lang="ru-RU" sz="3200" b="1" kern="0" dirty="0" smtClean="0">
                <a:solidFill>
                  <a:schemeClr val="tx1"/>
                </a:solidFill>
                <a:latin typeface="Times New Roman" pitchFamily="18" charset="0"/>
                <a:cs typeface="Times New Roman" pitchFamily="18" charset="0"/>
              </a:rPr>
              <a:t>Функции коллективного договора:</a:t>
            </a:r>
            <a:endParaRPr lang="ru-RU" sz="3200" b="1" kern="0" dirty="0">
              <a:solidFill>
                <a:schemeClr val="tx1"/>
              </a:solidFill>
              <a:latin typeface="Times New Roman" pitchFamily="18" charset="0"/>
              <a:cs typeface="Times New Roman" pitchFamily="18" charset="0"/>
            </a:endParaRPr>
          </a:p>
        </p:txBody>
      </p:sp>
      <p:sp>
        <p:nvSpPr>
          <p:cNvPr id="6147" name="Rectangle 3"/>
          <p:cNvSpPr>
            <a:spLocks noGrp="1" noChangeArrowheads="1"/>
          </p:cNvSpPr>
          <p:nvPr>
            <p:ph idx="1"/>
          </p:nvPr>
        </p:nvSpPr>
        <p:spPr>
          <a:xfrm>
            <a:off x="611188" y="1773238"/>
            <a:ext cx="8229600" cy="5400675"/>
          </a:xfrm>
        </p:spPr>
        <p:txBody>
          <a:bodyPr>
            <a:normAutofit/>
          </a:bodyPr>
          <a:lstStyle/>
          <a:p>
            <a:pPr marL="571500" indent="-571500" eaLnBrk="0" hangingPunct="0">
              <a:lnSpc>
                <a:spcPct val="90000"/>
              </a:lnSpc>
              <a:buNone/>
              <a:defRPr/>
            </a:pPr>
            <a:r>
              <a:rPr lang="ru-RU" b="1" kern="0" dirty="0" smtClean="0">
                <a:solidFill>
                  <a:srgbClr val="0070C0"/>
                </a:solidFill>
                <a:latin typeface="Times New Roman" pitchFamily="18" charset="0"/>
                <a:cs typeface="Times New Roman" pitchFamily="18" charset="0"/>
              </a:rPr>
              <a:t>-Конкретизация норм права, содержащихся в законах и нормативных актах.</a:t>
            </a:r>
          </a:p>
          <a:p>
            <a:pPr marL="571500" indent="-571500" eaLnBrk="0" hangingPunct="0">
              <a:lnSpc>
                <a:spcPct val="90000"/>
              </a:lnSpc>
              <a:buNone/>
              <a:defRPr/>
            </a:pPr>
            <a:r>
              <a:rPr lang="ru-RU" b="1" kern="0" dirty="0" smtClean="0">
                <a:solidFill>
                  <a:srgbClr val="0070C0"/>
                </a:solidFill>
                <a:latin typeface="Times New Roman" pitchFamily="18" charset="0"/>
                <a:cs typeface="Times New Roman" pitchFamily="18" charset="0"/>
              </a:rPr>
              <a:t>-Повышение уровня трудовых прав и гарантий для работников по сравнению с установленными законами, иными нормативными правовыми актами.</a:t>
            </a:r>
          </a:p>
          <a:p>
            <a:pPr marL="571500" indent="-571500" eaLnBrk="0" hangingPunct="0">
              <a:lnSpc>
                <a:spcPct val="90000"/>
              </a:lnSpc>
              <a:buNone/>
              <a:defRPr/>
            </a:pPr>
            <a:r>
              <a:rPr lang="ru-RU" b="1" kern="0" dirty="0" smtClean="0">
                <a:solidFill>
                  <a:srgbClr val="0070C0"/>
                </a:solidFill>
                <a:latin typeface="Times New Roman" pitchFamily="18" charset="0"/>
                <a:cs typeface="Times New Roman" pitchFamily="18" charset="0"/>
              </a:rPr>
              <a:t>-Восполнение пробелов в законодательстве.</a:t>
            </a:r>
          </a:p>
          <a:p>
            <a:pPr marL="571500" indent="-571500" eaLnBrk="0" hangingPunct="0">
              <a:lnSpc>
                <a:spcPct val="90000"/>
              </a:lnSpc>
              <a:buNone/>
              <a:defRPr/>
            </a:pPr>
            <a:r>
              <a:rPr lang="ru-RU" b="1" kern="0" dirty="0" smtClean="0">
                <a:solidFill>
                  <a:srgbClr val="0070C0"/>
                </a:solidFill>
                <a:latin typeface="Times New Roman" pitchFamily="18" charset="0"/>
                <a:cs typeface="Times New Roman" pitchFamily="18" charset="0"/>
              </a:rPr>
              <a:t>-Первичное правовое регулирование .</a:t>
            </a:r>
            <a:endParaRPr lang="ru-RU" b="1" kern="0" dirty="0">
              <a:solidFill>
                <a:srgbClr val="0070C0"/>
              </a:solidFill>
              <a:latin typeface="Times New Roman" pitchFamily="18" charset="0"/>
              <a:cs typeface="Times New Roman" pitchFamily="18" charset="0"/>
            </a:endParaRPr>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142875"/>
            <a:ext cx="8229600" cy="1000125"/>
          </a:xfrm>
          <a:prstGeom prst="rect">
            <a:avLst/>
          </a:prstGeom>
        </p:spPr>
        <p:txBody>
          <a:bodyPr/>
          <a:lstStyle/>
          <a:p>
            <a:pPr algn="ctr" eaLnBrk="0" hangingPunct="0">
              <a:defRPr/>
            </a:pPr>
            <a:r>
              <a:rPr lang="ru-RU" sz="2800" b="1" kern="0" dirty="0">
                <a:latin typeface="Arial" panose="020B0604020202020204" pitchFamily="34" charset="0"/>
                <a:ea typeface="+mj-ea"/>
                <a:cs typeface="Arial" panose="020B0604020202020204" pitchFamily="34" charset="0"/>
              </a:rPr>
              <a:t>Алгоритм действий сторон социального партнёрства до </a:t>
            </a:r>
            <a:r>
              <a:rPr lang="ru-RU" sz="2800" b="1" kern="0" dirty="0" smtClean="0">
                <a:latin typeface="Arial" panose="020B0604020202020204" pitchFamily="34" charset="0"/>
                <a:ea typeface="+mj-ea"/>
                <a:cs typeface="Arial" panose="020B0604020202020204" pitchFamily="34" charset="0"/>
              </a:rPr>
              <a:t>начала переговоров:</a:t>
            </a:r>
            <a:r>
              <a:rPr lang="ru-RU" sz="2800" b="1" kern="0" dirty="0" smtClean="0">
                <a:solidFill>
                  <a:srgbClr val="7030A0"/>
                </a:solidFill>
                <a:latin typeface="Arial" panose="020B0604020202020204" pitchFamily="34" charset="0"/>
                <a:ea typeface="+mj-ea"/>
                <a:cs typeface="Arial" panose="020B0604020202020204" pitchFamily="34" charset="0"/>
              </a:rPr>
              <a:t> </a:t>
            </a:r>
            <a:r>
              <a:rPr lang="ru-RU" sz="2800" b="1" kern="0" dirty="0" err="1" smtClean="0">
                <a:solidFill>
                  <a:srgbClr val="7030A0"/>
                </a:solidFill>
                <a:latin typeface="Arial" panose="020B0604020202020204" pitchFamily="34" charset="0"/>
                <a:ea typeface="+mj-ea"/>
                <a:cs typeface="Arial" panose="020B0604020202020204" pitchFamily="34" charset="0"/>
              </a:rPr>
              <a:t>проведенияпереговоров</a:t>
            </a:r>
            <a:endParaRPr lang="ru-RU" sz="2800" b="1" kern="0" dirty="0">
              <a:solidFill>
                <a:srgbClr val="7030A0"/>
              </a:solidFill>
              <a:latin typeface="Arial" panose="020B0604020202020204" pitchFamily="34" charset="0"/>
              <a:ea typeface="+mj-ea"/>
              <a:cs typeface="Arial" panose="020B0604020202020204" pitchFamily="34" charset="0"/>
            </a:endParaRPr>
          </a:p>
        </p:txBody>
      </p:sp>
      <p:sp>
        <p:nvSpPr>
          <p:cNvPr id="28675" name="Rectangle 4"/>
          <p:cNvSpPr>
            <a:spLocks noChangeArrowheads="1"/>
          </p:cNvSpPr>
          <p:nvPr/>
        </p:nvSpPr>
        <p:spPr bwMode="auto">
          <a:xfrm>
            <a:off x="285750" y="1143000"/>
            <a:ext cx="8643938" cy="1439863"/>
          </a:xfrm>
          <a:prstGeom prst="rect">
            <a:avLst/>
          </a:prstGeom>
          <a:solidFill>
            <a:schemeClr val="bg1"/>
          </a:solidFill>
          <a:ln w="38100">
            <a:solidFill>
              <a:srgbClr val="00B050"/>
            </a:solidFill>
            <a:miter lim="800000"/>
            <a:headEnd/>
            <a:tailEnd/>
          </a:ln>
        </p:spPr>
        <p:txBody>
          <a:bodyPr lIns="0" tIns="0" rIns="0"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b="1" dirty="0">
                <a:solidFill>
                  <a:srgbClr val="0070C0"/>
                </a:solidFill>
                <a:latin typeface="Times New Roman" pitchFamily="18" charset="0"/>
                <a:cs typeface="Times New Roman" pitchFamily="18" charset="0"/>
              </a:rPr>
              <a:t>Принятие решения </a:t>
            </a:r>
            <a:r>
              <a:rPr lang="ru-RU" altLang="ru-RU" b="1" dirty="0">
                <a:solidFill>
                  <a:srgbClr val="FF0000"/>
                </a:solidFill>
                <a:latin typeface="Times New Roman" pitchFamily="18" charset="0"/>
                <a:cs typeface="Times New Roman" pitchFamily="18" charset="0"/>
              </a:rPr>
              <a:t>профсоюзным комитетом </a:t>
            </a:r>
            <a:r>
              <a:rPr lang="ru-RU" altLang="ru-RU" b="1" dirty="0">
                <a:solidFill>
                  <a:srgbClr val="0070C0"/>
                </a:solidFill>
                <a:latin typeface="Times New Roman" pitchFamily="18" charset="0"/>
                <a:cs typeface="Times New Roman" pitchFamily="18" charset="0"/>
              </a:rPr>
              <a:t>о начале коллективных переговоров по подготовке проекта коллективного договора, заключению и организации контроля за его выполнением и образовании постоянно действующей комиссии</a:t>
            </a:r>
          </a:p>
        </p:txBody>
      </p:sp>
      <p:sp>
        <p:nvSpPr>
          <p:cNvPr id="28676" name="Rectangle 5"/>
          <p:cNvSpPr>
            <a:spLocks noChangeArrowheads="1"/>
          </p:cNvSpPr>
          <p:nvPr/>
        </p:nvSpPr>
        <p:spPr bwMode="auto">
          <a:xfrm>
            <a:off x="285750" y="3143250"/>
            <a:ext cx="8643938" cy="1439863"/>
          </a:xfrm>
          <a:prstGeom prst="rect">
            <a:avLst/>
          </a:prstGeom>
          <a:solidFill>
            <a:schemeClr val="bg1"/>
          </a:solidFill>
          <a:ln w="38100" algn="ctr">
            <a:solidFill>
              <a:srgbClr val="00B050"/>
            </a:solidFill>
            <a:miter lim="800000"/>
            <a:headEnd/>
            <a:tailEnd/>
          </a:ln>
        </p:spPr>
        <p:txBody>
          <a:bodyPr lIns="0" tIns="0" rIns="0"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b="1" dirty="0">
                <a:solidFill>
                  <a:srgbClr val="0070C0"/>
                </a:solidFill>
                <a:latin typeface="Times New Roman" pitchFamily="18" charset="0"/>
                <a:cs typeface="Times New Roman" pitchFamily="18" charset="0"/>
              </a:rPr>
              <a:t>Направление работодателю уведомления о намерении вступить в переговоры по заключению коллективного договора и образовании постоянно действующей комиссии по подготовке проекта коллективного договора, заключению и организации контроля за его </a:t>
            </a:r>
            <a:r>
              <a:rPr lang="ru-RU" altLang="ru-RU" b="1" dirty="0" smtClean="0">
                <a:solidFill>
                  <a:srgbClr val="0070C0"/>
                </a:solidFill>
                <a:latin typeface="Times New Roman" pitchFamily="18" charset="0"/>
                <a:cs typeface="Times New Roman" pitchFamily="18" charset="0"/>
              </a:rPr>
              <a:t>выполнением(</a:t>
            </a:r>
            <a:r>
              <a:rPr lang="ru-RU" altLang="ru-RU" b="1" dirty="0" smtClean="0">
                <a:solidFill>
                  <a:srgbClr val="FF0000"/>
                </a:solidFill>
                <a:latin typeface="Times New Roman" pitchFamily="18" charset="0"/>
                <a:cs typeface="Times New Roman" pitchFamily="18" charset="0"/>
              </a:rPr>
              <a:t>Работодатель в течении 7 календарных дней обязан вступить в переговоры</a:t>
            </a:r>
            <a:r>
              <a:rPr lang="ru-RU" altLang="ru-RU" b="1" dirty="0" smtClean="0">
                <a:solidFill>
                  <a:srgbClr val="0070C0"/>
                </a:solidFill>
                <a:latin typeface="Times New Roman" pitchFamily="18" charset="0"/>
                <a:cs typeface="Times New Roman" pitchFamily="18" charset="0"/>
              </a:rPr>
              <a:t>)</a:t>
            </a:r>
            <a:endParaRPr lang="ru-RU" altLang="ru-RU" b="1" dirty="0">
              <a:solidFill>
                <a:srgbClr val="0070C0"/>
              </a:solidFill>
              <a:latin typeface="Times New Roman" pitchFamily="18" charset="0"/>
              <a:cs typeface="Times New Roman" pitchFamily="18" charset="0"/>
            </a:endParaRPr>
          </a:p>
        </p:txBody>
      </p:sp>
      <p:sp>
        <p:nvSpPr>
          <p:cNvPr id="28677" name="Rectangle 6"/>
          <p:cNvSpPr>
            <a:spLocks noChangeArrowheads="1"/>
          </p:cNvSpPr>
          <p:nvPr/>
        </p:nvSpPr>
        <p:spPr bwMode="auto">
          <a:xfrm>
            <a:off x="285750" y="5060950"/>
            <a:ext cx="8643938" cy="1439863"/>
          </a:xfrm>
          <a:prstGeom prst="rect">
            <a:avLst/>
          </a:prstGeom>
          <a:solidFill>
            <a:schemeClr val="bg1"/>
          </a:solidFill>
          <a:ln w="38100" algn="ctr">
            <a:solidFill>
              <a:srgbClr val="00B050"/>
            </a:solidFill>
            <a:miter lim="800000"/>
            <a:headEnd/>
            <a:tailEnd/>
          </a:ln>
        </p:spPr>
        <p:txBody>
          <a:bodyPr lIns="0" tIns="0" rIns="0"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altLang="ru-RU" b="1" dirty="0">
                <a:solidFill>
                  <a:srgbClr val="0070C0"/>
                </a:solidFill>
                <a:latin typeface="Times New Roman" pitchFamily="18" charset="0"/>
                <a:cs typeface="Times New Roman" pitchFamily="18" charset="0"/>
              </a:rPr>
              <a:t>Издание приказа работодателем о проведении коллективных переговоров и образовании комиссии по ведению коллективных переговоров, подготовки проекта коллективного договора, заключению и организации контроля за его </a:t>
            </a:r>
            <a:r>
              <a:rPr lang="ru-RU" altLang="ru-RU" b="1" dirty="0" smtClean="0">
                <a:solidFill>
                  <a:srgbClr val="0070C0"/>
                </a:solidFill>
                <a:latin typeface="Times New Roman" pitchFamily="18" charset="0"/>
                <a:cs typeface="Times New Roman" pitchFamily="18" charset="0"/>
              </a:rPr>
              <a:t>выполнением(</a:t>
            </a:r>
            <a:r>
              <a:rPr lang="ru-RU" altLang="ru-RU" b="1" dirty="0" smtClean="0">
                <a:solidFill>
                  <a:srgbClr val="FF0000"/>
                </a:solidFill>
                <a:latin typeface="Times New Roman" pitchFamily="18" charset="0"/>
                <a:cs typeface="Times New Roman" pitchFamily="18" charset="0"/>
              </a:rPr>
              <a:t>День начала переговоров ,следующий за днем издания приказа</a:t>
            </a:r>
            <a:r>
              <a:rPr lang="ru-RU" altLang="ru-RU" b="1" dirty="0" smtClean="0">
                <a:solidFill>
                  <a:srgbClr val="0070C0"/>
                </a:solidFill>
                <a:latin typeface="Times New Roman" pitchFamily="18" charset="0"/>
                <a:cs typeface="Times New Roman" pitchFamily="18" charset="0"/>
              </a:rPr>
              <a:t>)</a:t>
            </a:r>
            <a:endParaRPr lang="ru-RU" altLang="ru-RU" b="1" dirty="0">
              <a:solidFill>
                <a:srgbClr val="0070C0"/>
              </a:solidFill>
              <a:latin typeface="Times New Roman" pitchFamily="18" charset="0"/>
              <a:cs typeface="Times New Roman" pitchFamily="18" charset="0"/>
            </a:endParaRPr>
          </a:p>
        </p:txBody>
      </p:sp>
      <p:sp>
        <p:nvSpPr>
          <p:cNvPr id="7" name="Стрелка вниз 6"/>
          <p:cNvSpPr/>
          <p:nvPr/>
        </p:nvSpPr>
        <p:spPr>
          <a:xfrm>
            <a:off x="4214813" y="2643188"/>
            <a:ext cx="500062" cy="428625"/>
          </a:xfrm>
          <a:prstGeom prst="downArrow">
            <a:avLst>
              <a:gd name="adj1" fmla="val 32304"/>
              <a:gd name="adj2" fmla="val 50000"/>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4286250" y="4572000"/>
            <a:ext cx="428625" cy="428625"/>
          </a:xfrm>
          <a:prstGeom prst="downArrow">
            <a:avLst>
              <a:gd name="adj1" fmla="val 36237"/>
              <a:gd name="adj2" fmla="val 50000"/>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extLst>
      <p:ext uri="{BB962C8B-B14F-4D97-AF65-F5344CB8AC3E}">
        <p14:creationId xmlns="" xmlns:p14="http://schemas.microsoft.com/office/powerpoint/2010/main" val="10161118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57188" y="142875"/>
            <a:ext cx="8501062" cy="766763"/>
          </a:xfrm>
          <a:prstGeom prst="rect">
            <a:avLst/>
          </a:prstGeom>
        </p:spPr>
        <p:txBody>
          <a:bodyPr/>
          <a:lstStyle/>
          <a:p>
            <a:pPr algn="ctr" eaLnBrk="0" hangingPunct="0">
              <a:defRPr/>
            </a:pPr>
            <a:r>
              <a:rPr lang="ru-RU" sz="3000" b="1" kern="0" dirty="0">
                <a:latin typeface="Times New Roman" pitchFamily="18" charset="0"/>
                <a:ea typeface="+mj-ea"/>
                <a:cs typeface="Times New Roman" pitchFamily="18" charset="0"/>
              </a:rPr>
              <a:t>Этапы ведения переговоров:</a:t>
            </a:r>
          </a:p>
        </p:txBody>
      </p:sp>
      <p:sp>
        <p:nvSpPr>
          <p:cNvPr id="5" name="Rectangle 3"/>
          <p:cNvSpPr txBox="1">
            <a:spLocks noChangeArrowheads="1"/>
          </p:cNvSpPr>
          <p:nvPr/>
        </p:nvSpPr>
        <p:spPr>
          <a:xfrm>
            <a:off x="214313" y="785813"/>
            <a:ext cx="8786812" cy="6072187"/>
          </a:xfrm>
          <a:prstGeom prst="rect">
            <a:avLst/>
          </a:prstGeom>
        </p:spPr>
        <p:txBody>
          <a:bodyPr/>
          <a:lstStyle/>
          <a:p>
            <a:pPr indent="432000" algn="just" eaLnBrk="0" hangingPunct="0">
              <a:spcBef>
                <a:spcPts val="0"/>
              </a:spcBef>
              <a:buFont typeface="Wingdings" pitchFamily="2" charset="2"/>
              <a:buAutoNum type="arabicPeriod"/>
              <a:defRPr/>
            </a:pPr>
            <a:r>
              <a:rPr lang="ru-RU" sz="2400" kern="0" dirty="0" smtClean="0">
                <a:latin typeface="+mj-lt"/>
                <a:cs typeface="Times New Roman" pitchFamily="18" charset="0"/>
              </a:rPr>
              <a:t>Разработка </a:t>
            </a:r>
            <a:r>
              <a:rPr lang="ru-RU" sz="2400" kern="0" dirty="0">
                <a:latin typeface="+mj-lt"/>
                <a:cs typeface="Times New Roman" pitchFamily="18" charset="0"/>
              </a:rPr>
              <a:t>проекта коллективного </a:t>
            </a:r>
            <a:r>
              <a:rPr lang="ru-RU" sz="2400" kern="0" dirty="0" smtClean="0">
                <a:latin typeface="+mj-lt"/>
                <a:cs typeface="Times New Roman" pitchFamily="18" charset="0"/>
              </a:rPr>
              <a:t>договора.</a:t>
            </a:r>
            <a:endParaRPr lang="ru-RU" sz="2400" kern="0" dirty="0">
              <a:latin typeface="+mj-lt"/>
              <a:cs typeface="Times New Roman" pitchFamily="18" charset="0"/>
            </a:endParaRPr>
          </a:p>
          <a:p>
            <a:pPr indent="432000" algn="just" eaLnBrk="0" hangingPunct="0">
              <a:spcBef>
                <a:spcPts val="0"/>
              </a:spcBef>
              <a:buFont typeface="Wingdings" pitchFamily="2" charset="2"/>
              <a:buAutoNum type="arabicPeriod"/>
              <a:defRPr/>
            </a:pPr>
            <a:r>
              <a:rPr lang="ru-RU" sz="2400" kern="0" dirty="0" smtClean="0">
                <a:latin typeface="+mj-lt"/>
                <a:cs typeface="Times New Roman" pitchFamily="18" charset="0"/>
              </a:rPr>
              <a:t>Приглашение </a:t>
            </a:r>
            <a:r>
              <a:rPr lang="ru-RU" sz="2400" kern="0" dirty="0">
                <a:latin typeface="+mj-lt"/>
                <a:cs typeface="Times New Roman" pitchFamily="18" charset="0"/>
              </a:rPr>
              <a:t>экспертов, </a:t>
            </a:r>
            <a:r>
              <a:rPr lang="ru-RU" sz="2400" kern="0" dirty="0" smtClean="0">
                <a:latin typeface="+mj-lt"/>
                <a:cs typeface="Times New Roman" pitchFamily="18" charset="0"/>
              </a:rPr>
              <a:t>специалистов(при необходимости) для </a:t>
            </a:r>
            <a:r>
              <a:rPr lang="ru-RU" sz="2400" kern="0" dirty="0">
                <a:latin typeface="+mj-lt"/>
                <a:cs typeface="Times New Roman" pitchFamily="18" charset="0"/>
              </a:rPr>
              <a:t>участия в коллективных переговорах.</a:t>
            </a:r>
          </a:p>
          <a:p>
            <a:pPr indent="432000" algn="just" eaLnBrk="0" hangingPunct="0">
              <a:spcBef>
                <a:spcPts val="0"/>
              </a:spcBef>
              <a:buFont typeface="Wingdings" pitchFamily="2" charset="2"/>
              <a:buAutoNum type="arabicPeriod"/>
              <a:defRPr/>
            </a:pPr>
            <a:r>
              <a:rPr lang="ru-RU" sz="2400" kern="0" dirty="0" smtClean="0">
                <a:latin typeface="+mj-lt"/>
                <a:cs typeface="Times New Roman" pitchFamily="18" charset="0"/>
              </a:rPr>
              <a:t>Обсуждение </a:t>
            </a:r>
            <a:r>
              <a:rPr lang="ru-RU" sz="2400" kern="0" dirty="0">
                <a:latin typeface="+mj-lt"/>
                <a:cs typeface="Times New Roman" pitchFamily="18" charset="0"/>
              </a:rPr>
              <a:t>проекта коллективного договора Комиссией.</a:t>
            </a:r>
          </a:p>
          <a:p>
            <a:pPr indent="432000" algn="just" eaLnBrk="0" hangingPunct="0">
              <a:spcBef>
                <a:spcPts val="0"/>
              </a:spcBef>
              <a:buFont typeface="Wingdings" pitchFamily="2" charset="2"/>
              <a:buAutoNum type="arabicPeriod"/>
              <a:defRPr/>
            </a:pPr>
            <a:r>
              <a:rPr lang="ru-RU" sz="2400" kern="0" dirty="0">
                <a:latin typeface="+mj-lt"/>
                <a:cs typeface="Times New Roman" pitchFamily="18" charset="0"/>
              </a:rPr>
              <a:t>Обсуждение проекта коллективного договора </a:t>
            </a:r>
            <a:r>
              <a:rPr lang="ru-RU" sz="2400" kern="0" dirty="0" smtClean="0">
                <a:latin typeface="+mj-lt"/>
                <a:cs typeface="Times New Roman" pitchFamily="18" charset="0"/>
              </a:rPr>
              <a:t>в структурных  подразделениях(при  наличии).</a:t>
            </a:r>
            <a:endParaRPr lang="ru-RU" sz="2400" kern="0" dirty="0">
              <a:latin typeface="+mj-lt"/>
              <a:cs typeface="Times New Roman" pitchFamily="18" charset="0"/>
            </a:endParaRPr>
          </a:p>
          <a:p>
            <a:pPr indent="432000" algn="just" eaLnBrk="0" hangingPunct="0">
              <a:spcBef>
                <a:spcPts val="0"/>
              </a:spcBef>
              <a:buFont typeface="Wingdings" pitchFamily="2" charset="2"/>
              <a:buAutoNum type="arabicPeriod"/>
              <a:defRPr/>
            </a:pPr>
            <a:r>
              <a:rPr lang="ru-RU" sz="2400" kern="0" dirty="0">
                <a:latin typeface="+mj-lt"/>
                <a:cs typeface="Times New Roman" pitchFamily="18" charset="0"/>
              </a:rPr>
              <a:t>Доработка Комиссией проекта коллективного договора с учётом предложений, поступивших в ходе </a:t>
            </a:r>
            <a:r>
              <a:rPr lang="ru-RU" sz="2400" kern="0" dirty="0" smtClean="0">
                <a:latin typeface="+mj-lt"/>
                <a:cs typeface="Times New Roman" pitchFamily="18" charset="0"/>
              </a:rPr>
              <a:t>обсуждения.</a:t>
            </a:r>
            <a:endParaRPr lang="ru-RU" sz="2400" kern="0" dirty="0">
              <a:latin typeface="+mj-lt"/>
              <a:cs typeface="Times New Roman" pitchFamily="18" charset="0"/>
            </a:endParaRPr>
          </a:p>
          <a:p>
            <a:pPr indent="432000" algn="just" eaLnBrk="0" hangingPunct="0">
              <a:spcBef>
                <a:spcPts val="0"/>
              </a:spcBef>
              <a:buFont typeface="Wingdings" pitchFamily="2" charset="2"/>
              <a:buAutoNum type="arabicPeriod"/>
              <a:defRPr/>
            </a:pPr>
            <a:r>
              <a:rPr lang="ru-RU" sz="2400" kern="0" dirty="0" smtClean="0">
                <a:latin typeface="+mj-lt"/>
                <a:cs typeface="Times New Roman" pitchFamily="18" charset="0"/>
              </a:rPr>
              <a:t>Подписание договора сторонами социального партнерства.</a:t>
            </a:r>
          </a:p>
          <a:p>
            <a:pPr indent="432000" algn="just" eaLnBrk="0" hangingPunct="0">
              <a:spcBef>
                <a:spcPts val="0"/>
              </a:spcBef>
              <a:buFont typeface="Wingdings" pitchFamily="2" charset="2"/>
              <a:buAutoNum type="arabicPeriod"/>
              <a:defRPr/>
            </a:pPr>
            <a:r>
              <a:rPr lang="ru-RU" sz="2400" dirty="0" smtClean="0">
                <a:latin typeface="+mj-lt"/>
              </a:rPr>
              <a:t>Коллективный договор  </a:t>
            </a:r>
            <a:r>
              <a:rPr lang="ru-RU" sz="2400" dirty="0" smtClean="0">
                <a:solidFill>
                  <a:srgbClr val="FF0000"/>
                </a:solidFill>
                <a:latin typeface="+mj-lt"/>
              </a:rPr>
              <a:t>в течение семи дней </a:t>
            </a:r>
            <a:r>
              <a:rPr lang="ru-RU" sz="2400" dirty="0" smtClean="0">
                <a:latin typeface="+mj-lt"/>
              </a:rPr>
              <a:t>со дня подписания направляются работодателем, на уведомительную регистрацию в соответствующий орган по труду. </a:t>
            </a:r>
          </a:p>
          <a:p>
            <a:pPr indent="432000" algn="just" eaLnBrk="0" hangingPunct="0">
              <a:spcBef>
                <a:spcPts val="0"/>
              </a:spcBef>
              <a:defRPr/>
            </a:pPr>
            <a:endParaRPr lang="ru-RU" sz="2400" b="1" dirty="0" smtClean="0">
              <a:latin typeface="+mj-lt"/>
            </a:endParaRPr>
          </a:p>
          <a:p>
            <a:pPr indent="432000" algn="just" eaLnBrk="0" hangingPunct="0">
              <a:spcBef>
                <a:spcPts val="0"/>
              </a:spcBef>
              <a:defRPr/>
            </a:pPr>
            <a:r>
              <a:rPr lang="ru-RU" sz="2400" b="1" dirty="0" smtClean="0">
                <a:latin typeface="+mj-lt"/>
              </a:rPr>
              <a:t>Вступление коллективного договора, соглашения в силу не зависит от факта их уведомительной регистрации.</a:t>
            </a:r>
          </a:p>
          <a:p>
            <a:pPr indent="432000" algn="just" eaLnBrk="0" hangingPunct="0">
              <a:spcBef>
                <a:spcPts val="0"/>
              </a:spcBef>
              <a:defRPr/>
            </a:pPr>
            <a:endParaRPr lang="ru-RU" sz="2400" kern="0" dirty="0">
              <a:latin typeface="Times New Roman" pitchFamily="18" charset="0"/>
              <a:cs typeface="Times New Roman" pitchFamily="18" charset="0"/>
            </a:endParaRPr>
          </a:p>
        </p:txBody>
      </p:sp>
    </p:spTree>
    <p:extLst>
      <p:ext uri="{BB962C8B-B14F-4D97-AF65-F5344CB8AC3E}">
        <p14:creationId xmlns="" xmlns:p14="http://schemas.microsoft.com/office/powerpoint/2010/main" val="410750185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3"/>
          <p:cNvSpPr>
            <a:spLocks noChangeArrowheads="1"/>
          </p:cNvSpPr>
          <p:nvPr/>
        </p:nvSpPr>
        <p:spPr bwMode="auto">
          <a:xfrm>
            <a:off x="428625" y="357188"/>
            <a:ext cx="8215313" cy="47089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sz="2400" dirty="0" smtClean="0">
              <a:latin typeface="Times New Roman" pitchFamily="18" charset="0"/>
              <a:cs typeface="Times New Roman" pitchFamily="18" charset="0"/>
            </a:endParaRPr>
          </a:p>
          <a:p>
            <a:pPr eaLnBrk="1" hangingPunct="1"/>
            <a:endParaRPr lang="ru-RU" altLang="ru-RU" sz="2400" dirty="0" smtClean="0">
              <a:latin typeface="Times New Roman" pitchFamily="18" charset="0"/>
              <a:cs typeface="Times New Roman" pitchFamily="18" charset="0"/>
            </a:endParaRPr>
          </a:p>
          <a:p>
            <a:pPr eaLnBrk="1" hangingPunct="1"/>
            <a:r>
              <a:rPr lang="ru-RU" altLang="ru-RU" sz="2400" dirty="0" smtClean="0">
                <a:latin typeface="Times New Roman" pitchFamily="18" charset="0"/>
                <a:cs typeface="Times New Roman" pitchFamily="18" charset="0"/>
              </a:rPr>
              <a:t>Стороны </a:t>
            </a:r>
            <a:r>
              <a:rPr lang="ru-RU" altLang="ru-RU" sz="2400" dirty="0">
                <a:latin typeface="Times New Roman" pitchFamily="18" charset="0"/>
                <a:cs typeface="Times New Roman" pitchFamily="18" charset="0"/>
              </a:rPr>
              <a:t>вправе сами решить, что они хотят прописать в </a:t>
            </a:r>
            <a:r>
              <a:rPr lang="ru-RU" altLang="ru-RU" sz="2400" dirty="0" smtClean="0">
                <a:latin typeface="Times New Roman" pitchFamily="18" charset="0"/>
                <a:cs typeface="Times New Roman" pitchFamily="18" charset="0"/>
              </a:rPr>
              <a:t>коллективном договоре </a:t>
            </a:r>
            <a:endParaRPr lang="ru-RU" altLang="ru-RU" sz="2400" dirty="0">
              <a:latin typeface="Times New Roman" pitchFamily="18" charset="0"/>
              <a:cs typeface="Times New Roman" pitchFamily="18" charset="0"/>
            </a:endParaRPr>
          </a:p>
          <a:p>
            <a:pPr eaLnBrk="1" hangingPunct="1"/>
            <a:r>
              <a:rPr lang="ru-RU" altLang="ru-RU" sz="2400" dirty="0">
                <a:solidFill>
                  <a:prstClr val="black"/>
                </a:solidFill>
                <a:latin typeface="Times New Roman" pitchFamily="18" charset="0"/>
                <a:cs typeface="Times New Roman" pitchFamily="18" charset="0"/>
              </a:rPr>
              <a:t>(</a:t>
            </a:r>
            <a:r>
              <a:rPr lang="ru-RU" altLang="ru-RU" sz="2400" dirty="0">
                <a:solidFill>
                  <a:srgbClr val="FF0000"/>
                </a:solidFill>
                <a:latin typeface="Times New Roman" pitchFamily="18" charset="0"/>
                <a:cs typeface="Times New Roman" pitchFamily="18" charset="0"/>
              </a:rPr>
              <a:t>ч. 1 ст. 41 ТК РФ</a:t>
            </a:r>
            <a:r>
              <a:rPr lang="ru-RU" altLang="ru-RU" sz="2400" dirty="0" smtClean="0">
                <a:solidFill>
                  <a:prstClr val="black"/>
                </a:solidFill>
                <a:latin typeface="Times New Roman" pitchFamily="18" charset="0"/>
                <a:cs typeface="Times New Roman" pitchFamily="18" charset="0"/>
              </a:rPr>
              <a:t>).</a:t>
            </a:r>
          </a:p>
          <a:p>
            <a:pPr algn="ctr" eaLnBrk="1" hangingPunct="1"/>
            <a:endParaRPr lang="ru-RU" altLang="ru-RU" sz="3600" dirty="0" smtClean="0">
              <a:solidFill>
                <a:prstClr val="black"/>
              </a:solidFill>
              <a:latin typeface="Times New Roman" pitchFamily="18" charset="0"/>
              <a:cs typeface="Times New Roman" pitchFamily="18" charset="0"/>
            </a:endParaRPr>
          </a:p>
          <a:p>
            <a:pPr algn="ctr" eaLnBrk="1" hangingPunct="1"/>
            <a:endParaRPr lang="ru-RU" altLang="ru-RU" sz="3600" dirty="0" smtClean="0">
              <a:solidFill>
                <a:prstClr val="black"/>
              </a:solidFill>
              <a:latin typeface="Times New Roman" pitchFamily="18" charset="0"/>
              <a:cs typeface="Times New Roman" pitchFamily="18" charset="0"/>
            </a:endParaRPr>
          </a:p>
          <a:p>
            <a:pPr algn="ctr" eaLnBrk="1" hangingPunct="1"/>
            <a:endParaRPr lang="ru-RU" altLang="ru-RU" sz="3600" dirty="0" smtClean="0">
              <a:solidFill>
                <a:prstClr val="black"/>
              </a:solidFill>
              <a:latin typeface="Times New Roman" pitchFamily="18" charset="0"/>
              <a:cs typeface="Times New Roman" pitchFamily="18" charset="0"/>
            </a:endParaRPr>
          </a:p>
          <a:p>
            <a:pPr algn="ctr" eaLnBrk="1" hangingPunct="1"/>
            <a:endParaRPr lang="ru-RU" altLang="ru-RU" sz="3600" dirty="0" smtClean="0">
              <a:solidFill>
                <a:prstClr val="black"/>
              </a:solidFill>
              <a:latin typeface="Times New Roman" pitchFamily="18" charset="0"/>
              <a:cs typeface="Times New Roman" pitchFamily="18" charset="0"/>
            </a:endParaRPr>
          </a:p>
          <a:p>
            <a:pPr algn="ctr" eaLnBrk="1" hangingPunct="1"/>
            <a:endParaRPr lang="ru-RU" altLang="ru-RU" sz="3600" dirty="0">
              <a:solidFill>
                <a:prstClr val="black"/>
              </a:solidFill>
              <a:latin typeface="Times New Roman" pitchFamily="18" charset="0"/>
              <a:cs typeface="Times New Roman" pitchFamily="18" charset="0"/>
            </a:endParaRPr>
          </a:p>
        </p:txBody>
      </p:sp>
      <p:sp>
        <p:nvSpPr>
          <p:cNvPr id="5" name="Прямоугольник 4"/>
          <p:cNvSpPr/>
          <p:nvPr/>
        </p:nvSpPr>
        <p:spPr>
          <a:xfrm>
            <a:off x="611560" y="2708920"/>
            <a:ext cx="7848872" cy="2862322"/>
          </a:xfrm>
          <a:prstGeom prst="rect">
            <a:avLst/>
          </a:prstGeom>
        </p:spPr>
        <p:txBody>
          <a:bodyPr wrap="square">
            <a:spAutoFit/>
          </a:bodyPr>
          <a:lstStyle/>
          <a:p>
            <a:r>
              <a:rPr lang="ru-RU" sz="2400" dirty="0" smtClean="0"/>
              <a:t>При </a:t>
            </a:r>
            <a:r>
              <a:rPr lang="ru-RU" sz="2400" dirty="0" err="1" smtClean="0"/>
              <a:t>недостижении</a:t>
            </a:r>
            <a:r>
              <a:rPr lang="ru-RU" sz="2400" dirty="0" smtClean="0"/>
              <a:t> согласия между сторонами по отдельным положениям проекта коллективного договора в течение трех месяцев со дня начала коллективных переговоров стороны должны подписать коллективный договор на согласованных условиях с одновременным составлением протокола разногласий.</a:t>
            </a:r>
            <a:br>
              <a:rPr lang="ru-RU" sz="2400" dirty="0" smtClean="0"/>
            </a:br>
            <a:r>
              <a:rPr lang="ru-RU" dirty="0" smtClean="0"/>
              <a:t/>
            </a:r>
            <a:br>
              <a:rPr lang="ru-RU" dirty="0" smtClean="0"/>
            </a:br>
            <a:endParaRPr lang="ru-RU" dirty="0"/>
          </a:p>
        </p:txBody>
      </p:sp>
    </p:spTree>
    <p:extLst>
      <p:ext uri="{BB962C8B-B14F-4D97-AF65-F5344CB8AC3E}">
        <p14:creationId xmlns="" xmlns:p14="http://schemas.microsoft.com/office/powerpoint/2010/main" val="13983955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u-RU" sz="2400" b="1" dirty="0" smtClean="0"/>
              <a:t>Гарантии и компенсации лицам, участвующим в коллективных переговорах</a:t>
            </a:r>
          </a:p>
        </p:txBody>
      </p:sp>
      <p:sp>
        <p:nvSpPr>
          <p:cNvPr id="28675" name="Rectangle 3"/>
          <p:cNvSpPr>
            <a:spLocks noGrp="1" noChangeArrowheads="1"/>
          </p:cNvSpPr>
          <p:nvPr>
            <p:ph idx="1"/>
          </p:nvPr>
        </p:nvSpPr>
        <p:spPr>
          <a:xfrm>
            <a:off x="304800" y="1268760"/>
            <a:ext cx="8686800" cy="5472608"/>
          </a:xfrm>
        </p:spPr>
        <p:txBody>
          <a:bodyPr>
            <a:normAutofit/>
          </a:bodyPr>
          <a:lstStyle/>
          <a:p>
            <a:pPr>
              <a:buNone/>
            </a:pPr>
            <a:r>
              <a:rPr lang="ru-RU" sz="2400" dirty="0" smtClean="0">
                <a:solidFill>
                  <a:schemeClr val="tx1"/>
                </a:solidFill>
              </a:rPr>
              <a:t>Лица, участвующие в коллективных переговорах, подготовке проекта коллективного договора, соглашения, освобождаются от основной работы с сохранением среднего заработка на срок, определяемый соглашением сторон, но не более трех месяцев.</a:t>
            </a:r>
          </a:p>
          <a:p>
            <a:pPr>
              <a:buNone/>
            </a:pPr>
            <a:r>
              <a:rPr lang="ru-RU" sz="2400" dirty="0" smtClean="0">
                <a:solidFill>
                  <a:srgbClr val="FF0000"/>
                </a:solidFill>
              </a:rPr>
              <a:t>Представители работников, участвующие в коллективных переговорах, в период их ведения не могут быть без предварительного согласия органа, уполномочившего их на представительство, подвергнуты дисциплинарному взысканию, переведены на другую работу или уволены по инициативе работодателя, за исключением случаев расторжения трудового договора за совершение проступка, за который предусмотрено увольнение с работы.</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0"/>
            <a:ext cx="8686800" cy="260648"/>
          </a:xfrm>
        </p:spPr>
        <p:txBody>
          <a:bodyPr>
            <a:normAutofit fontScale="90000"/>
          </a:bodyPr>
          <a:lstStyle/>
          <a:p>
            <a:pPr algn="ctr">
              <a:defRPr/>
            </a:pPr>
            <a:r>
              <a:rPr lang="ru-RU" sz="2000" dirty="0" smtClean="0"/>
              <a:t/>
            </a:r>
            <a:br>
              <a:rPr lang="ru-RU" sz="2000" dirty="0" smtClean="0"/>
            </a:br>
            <a:r>
              <a:rPr lang="ru-RU" sz="2000" b="1" dirty="0" smtClean="0"/>
              <a:t> </a:t>
            </a:r>
            <a:r>
              <a:rPr lang="ru-RU" sz="2700" b="1" dirty="0" smtClean="0">
                <a:solidFill>
                  <a:schemeClr val="tx1"/>
                </a:solidFill>
              </a:rPr>
              <a:t>Действие коллективного договора</a:t>
            </a:r>
            <a:endParaRPr lang="ru-RU" sz="2700" dirty="0" smtClean="0">
              <a:solidFill>
                <a:schemeClr val="tx1"/>
              </a:solidFill>
            </a:endParaRPr>
          </a:p>
        </p:txBody>
      </p:sp>
      <p:sp>
        <p:nvSpPr>
          <p:cNvPr id="26627" name="Rectangle 3"/>
          <p:cNvSpPr>
            <a:spLocks noGrp="1" noChangeArrowheads="1"/>
          </p:cNvSpPr>
          <p:nvPr>
            <p:ph idx="1"/>
          </p:nvPr>
        </p:nvSpPr>
        <p:spPr>
          <a:xfrm>
            <a:off x="304800" y="764704"/>
            <a:ext cx="8686800" cy="5760640"/>
          </a:xfrm>
        </p:spPr>
        <p:txBody>
          <a:bodyPr>
            <a:noAutofit/>
          </a:bodyPr>
          <a:lstStyle/>
          <a:p>
            <a:pPr>
              <a:buNone/>
            </a:pPr>
            <a:r>
              <a:rPr lang="ru-RU" sz="1800" b="1" dirty="0" smtClean="0">
                <a:solidFill>
                  <a:schemeClr val="tx1"/>
                </a:solidFill>
                <a:cs typeface="Andalus" pitchFamily="18" charset="-78"/>
              </a:rPr>
              <a:t>-</a:t>
            </a:r>
            <a:r>
              <a:rPr lang="ru-RU" sz="2000" b="1" dirty="0" smtClean="0">
                <a:solidFill>
                  <a:schemeClr val="tx1"/>
                </a:solidFill>
                <a:cs typeface="Andalus" pitchFamily="18" charset="-78"/>
              </a:rPr>
              <a:t>Коллективный договор заключается на срок не более трех лет и вступает в силу со дня подписания его сторонами либо со дня, установленного коллективным договором.</a:t>
            </a:r>
          </a:p>
          <a:p>
            <a:pPr>
              <a:buNone/>
            </a:pPr>
            <a:r>
              <a:rPr lang="ru-RU" sz="2000" b="1" dirty="0" smtClean="0">
                <a:solidFill>
                  <a:schemeClr val="tx1"/>
                </a:solidFill>
                <a:cs typeface="Andalus" pitchFamily="18" charset="-78"/>
              </a:rPr>
              <a:t>-Стороны имеют право продлевать действие коллективного договора на срок не более трех лет.</a:t>
            </a:r>
          </a:p>
          <a:p>
            <a:pPr>
              <a:buNone/>
            </a:pPr>
            <a:r>
              <a:rPr lang="ru-RU" sz="2000" b="1" dirty="0" smtClean="0">
                <a:solidFill>
                  <a:schemeClr val="tx1"/>
                </a:solidFill>
                <a:cs typeface="Andalus" pitchFamily="18" charset="-78"/>
              </a:rPr>
              <a:t>-Действие коллективного договора распространяется </a:t>
            </a:r>
            <a:r>
              <a:rPr lang="ru-RU" sz="2000" b="1" dirty="0" smtClean="0">
                <a:solidFill>
                  <a:srgbClr val="FF0000"/>
                </a:solidFill>
                <a:cs typeface="Andalus" pitchFamily="18" charset="-78"/>
              </a:rPr>
              <a:t>на всех работников организации</a:t>
            </a:r>
            <a:r>
              <a:rPr lang="ru-RU" sz="2000" b="1" dirty="0" smtClean="0">
                <a:solidFill>
                  <a:schemeClr val="tx1"/>
                </a:solidFill>
                <a:cs typeface="Andalus" pitchFamily="18" charset="-78"/>
              </a:rPr>
              <a:t>, а действие коллективного договора, заключенного в филиале, представительстве или ином обособленном структурном подразделении организации, - на всех работников соответствующего подразделения.</a:t>
            </a:r>
          </a:p>
          <a:p>
            <a:pPr>
              <a:buNone/>
            </a:pPr>
            <a:r>
              <a:rPr lang="ru-RU" sz="2000" b="1" dirty="0" smtClean="0">
                <a:solidFill>
                  <a:schemeClr val="tx1"/>
                </a:solidFill>
                <a:cs typeface="Andalus" pitchFamily="18" charset="-78"/>
              </a:rPr>
              <a:t>-Коллективный договор сохраняет свое действие в случаях изменения наименования организации, изменения типа муниципального учреждения, реорганизации организации в форме преобразования, а также расторжения трудового договора с руководителем организации.</a:t>
            </a:r>
          </a:p>
          <a:p>
            <a:pPr>
              <a:buNone/>
            </a:pPr>
            <a:r>
              <a:rPr lang="ru-RU" sz="2000" b="1" dirty="0" smtClean="0">
                <a:solidFill>
                  <a:schemeClr val="tx1"/>
                </a:solidFill>
                <a:cs typeface="Andalus" pitchFamily="18" charset="-78"/>
              </a:rPr>
              <a:t>-При реорганизации организации в форме слияния, присоединения, разделения, выделения коллективный договор сохраняет свое действие в течение всего срока реорганизации.</a:t>
            </a:r>
          </a:p>
          <a:p>
            <a:pPr>
              <a:buNone/>
            </a:pPr>
            <a:r>
              <a:rPr lang="ru-RU" sz="2000" dirty="0" smtClean="0">
                <a:solidFill>
                  <a:schemeClr val="tx1"/>
                </a:solidFill>
              </a:rPr>
              <a:t/>
            </a:r>
            <a:br>
              <a:rPr lang="ru-RU" sz="2000" dirty="0" smtClean="0">
                <a:solidFill>
                  <a:schemeClr val="tx1"/>
                </a:solidFill>
              </a:rPr>
            </a:br>
            <a:r>
              <a:rPr lang="ru-RU" sz="1800" dirty="0" smtClean="0"/>
              <a:t/>
            </a:r>
            <a:br>
              <a:rPr lang="ru-RU" sz="1800" dirty="0" smtClean="0"/>
            </a:br>
            <a:r>
              <a:rPr lang="ru-RU" sz="1800" dirty="0" smtClean="0"/>
              <a:t/>
            </a:r>
            <a:br>
              <a:rPr lang="ru-RU" sz="1800" dirty="0" smtClean="0"/>
            </a:br>
            <a:r>
              <a:rPr lang="ru-RU" sz="1800" dirty="0" smtClean="0"/>
              <a:t/>
            </a:r>
            <a:br>
              <a:rPr lang="ru-RU" sz="1800" dirty="0" smtClean="0"/>
            </a:br>
            <a:endParaRPr lang="ru-RU" sz="1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136904" cy="584775"/>
          </a:xfrm>
          <a:prstGeom prst="rect">
            <a:avLst/>
          </a:prstGeom>
        </p:spPr>
        <p:txBody>
          <a:bodyPr wrap="square">
            <a:spAutoFit/>
          </a:bodyPr>
          <a:lstStyle/>
          <a:p>
            <a:r>
              <a:rPr lang="ru-RU" sz="3200" b="1" dirty="0">
                <a:solidFill>
                  <a:prstClr val="black"/>
                </a:solidFill>
                <a:latin typeface="Arial" panose="020B0604020202020204" pitchFamily="34" charset="0"/>
                <a:cs typeface="Arial" panose="020B0604020202020204" pitchFamily="34" charset="0"/>
              </a:rPr>
              <a:t> </a:t>
            </a:r>
            <a:r>
              <a:rPr lang="ru-RU" sz="3200" b="1" dirty="0">
                <a:latin typeface="Arial" panose="020B0604020202020204" pitchFamily="34" charset="0"/>
                <a:cs typeface="Arial" panose="020B0604020202020204" pitchFamily="34" charset="0"/>
              </a:rPr>
              <a:t>Структура коллективного договора</a:t>
            </a:r>
            <a:endParaRPr lang="ru-RU" sz="3200" dirty="0">
              <a:latin typeface="Arial" panose="020B0604020202020204" pitchFamily="34" charset="0"/>
              <a:cs typeface="Arial" panose="020B0604020202020204" pitchFamily="34" charset="0"/>
            </a:endParaRPr>
          </a:p>
        </p:txBody>
      </p:sp>
      <p:sp>
        <p:nvSpPr>
          <p:cNvPr id="3" name="Прямоугольник 2"/>
          <p:cNvSpPr/>
          <p:nvPr/>
        </p:nvSpPr>
        <p:spPr>
          <a:xfrm>
            <a:off x="683568" y="917431"/>
            <a:ext cx="6696744" cy="523220"/>
          </a:xfrm>
          <a:prstGeom prst="rect">
            <a:avLst/>
          </a:prstGeom>
        </p:spPr>
        <p:txBody>
          <a:bodyPr wrap="square">
            <a:spAutoFit/>
          </a:bodyPr>
          <a:lstStyle/>
          <a:p>
            <a:r>
              <a:rPr lang="ru-RU" sz="2800" b="1" dirty="0">
                <a:solidFill>
                  <a:srgbClr val="00B050"/>
                </a:solidFill>
                <a:latin typeface="Arial" panose="020B0604020202020204" pitchFamily="34" charset="0"/>
                <a:cs typeface="Arial" panose="020B0604020202020204" pitchFamily="34" charset="0"/>
              </a:rPr>
              <a:t>Общие положения</a:t>
            </a:r>
          </a:p>
        </p:txBody>
      </p:sp>
      <p:sp>
        <p:nvSpPr>
          <p:cNvPr id="4" name="Прямоугольник 3"/>
          <p:cNvSpPr/>
          <p:nvPr/>
        </p:nvSpPr>
        <p:spPr>
          <a:xfrm>
            <a:off x="755576" y="1484784"/>
            <a:ext cx="7128792" cy="4524315"/>
          </a:xfrm>
          <a:prstGeom prst="rect">
            <a:avLst/>
          </a:prstGeom>
        </p:spPr>
        <p:txBody>
          <a:bodyPr wrap="square">
            <a:spAutoFit/>
          </a:bodyPr>
          <a:lstStyle/>
          <a:p>
            <a:r>
              <a:rPr lang="ru-RU" sz="3200" dirty="0" smtClean="0">
                <a:solidFill>
                  <a:srgbClr val="002060"/>
                </a:solidFill>
                <a:latin typeface="Arial" panose="020B0604020202020204" pitchFamily="34" charset="0"/>
                <a:cs typeface="Arial" panose="020B0604020202020204" pitchFamily="34" charset="0"/>
              </a:rPr>
              <a:t>-</a:t>
            </a:r>
            <a:r>
              <a:rPr lang="ru-RU" sz="3200" dirty="0" smtClean="0">
                <a:latin typeface="Arial" panose="020B0604020202020204" pitchFamily="34" charset="0"/>
                <a:cs typeface="Arial" panose="020B0604020202020204" pitchFamily="34" charset="0"/>
              </a:rPr>
              <a:t>Цель </a:t>
            </a:r>
            <a:r>
              <a:rPr lang="ru-RU" sz="3200" dirty="0">
                <a:latin typeface="Arial" panose="020B0604020202020204" pitchFamily="34" charset="0"/>
                <a:cs typeface="Arial" panose="020B0604020202020204" pitchFamily="34" charset="0"/>
              </a:rPr>
              <a:t>заключения КД</a:t>
            </a:r>
          </a:p>
          <a:p>
            <a:r>
              <a:rPr lang="ru-RU" sz="3200" dirty="0" smtClean="0">
                <a:latin typeface="Arial" panose="020B0604020202020204" pitchFamily="34" charset="0"/>
                <a:cs typeface="Arial" panose="020B0604020202020204" pitchFamily="34" charset="0"/>
              </a:rPr>
              <a:t>-Стороны </a:t>
            </a:r>
            <a:r>
              <a:rPr lang="ru-RU" sz="3200" dirty="0">
                <a:latin typeface="Arial" panose="020B0604020202020204" pitchFamily="34" charset="0"/>
                <a:cs typeface="Arial" panose="020B0604020202020204" pitchFamily="34" charset="0"/>
              </a:rPr>
              <a:t>договора и их полномочия</a:t>
            </a:r>
          </a:p>
          <a:p>
            <a:r>
              <a:rPr lang="ru-RU" sz="3200" dirty="0" smtClean="0">
                <a:latin typeface="Arial" panose="020B0604020202020204" pitchFamily="34" charset="0"/>
                <a:cs typeface="Arial" panose="020B0604020202020204" pitchFamily="34" charset="0"/>
              </a:rPr>
              <a:t>-Срок </a:t>
            </a:r>
            <a:r>
              <a:rPr lang="ru-RU" sz="3200" dirty="0">
                <a:latin typeface="Arial" panose="020B0604020202020204" pitchFamily="34" charset="0"/>
                <a:cs typeface="Arial" panose="020B0604020202020204" pitchFamily="34" charset="0"/>
              </a:rPr>
              <a:t>действия договора</a:t>
            </a:r>
          </a:p>
          <a:p>
            <a:r>
              <a:rPr lang="ru-RU" sz="3200" dirty="0" smtClean="0">
                <a:latin typeface="Arial" panose="020B0604020202020204" pitchFamily="34" charset="0"/>
                <a:cs typeface="Arial" panose="020B0604020202020204" pitchFamily="34" charset="0"/>
              </a:rPr>
              <a:t>-Сфера </a:t>
            </a:r>
            <a:r>
              <a:rPr lang="ru-RU" sz="3200" dirty="0">
                <a:latin typeface="Arial" panose="020B0604020202020204" pitchFamily="34" charset="0"/>
                <a:cs typeface="Arial" panose="020B0604020202020204" pitchFamily="34" charset="0"/>
              </a:rPr>
              <a:t>действия положений договора</a:t>
            </a:r>
          </a:p>
          <a:p>
            <a:r>
              <a:rPr lang="ru-RU" sz="3200" dirty="0" smtClean="0">
                <a:latin typeface="Arial" panose="020B0604020202020204" pitchFamily="34" charset="0"/>
                <a:cs typeface="Arial" panose="020B0604020202020204" pitchFamily="34" charset="0"/>
              </a:rPr>
              <a:t>-Порядок </a:t>
            </a:r>
            <a:r>
              <a:rPr lang="ru-RU" sz="3200" dirty="0">
                <a:latin typeface="Arial" panose="020B0604020202020204" pitchFamily="34" charset="0"/>
                <a:cs typeface="Arial" panose="020B0604020202020204" pitchFamily="34" charset="0"/>
              </a:rPr>
              <a:t>внесения изменений и дополнений к договору</a:t>
            </a:r>
          </a:p>
          <a:p>
            <a:r>
              <a:rPr lang="ru-RU" sz="3200" dirty="0" smtClean="0">
                <a:latin typeface="Arial" panose="020B0604020202020204" pitchFamily="34" charset="0"/>
                <a:cs typeface="Arial" panose="020B0604020202020204" pitchFamily="34" charset="0"/>
              </a:rPr>
              <a:t>-Действия  </a:t>
            </a:r>
            <a:r>
              <a:rPr lang="ru-RU" sz="3200" dirty="0">
                <a:latin typeface="Arial" panose="020B0604020202020204" pitchFamily="34" charset="0"/>
                <a:cs typeface="Arial" panose="020B0604020202020204" pitchFamily="34" charset="0"/>
              </a:rPr>
              <a:t>работодателя  после подписания КД в течение семи дней</a:t>
            </a:r>
          </a:p>
        </p:txBody>
      </p:sp>
    </p:spTree>
    <p:extLst>
      <p:ext uri="{BB962C8B-B14F-4D97-AF65-F5344CB8AC3E}">
        <p14:creationId xmlns="" xmlns:p14="http://schemas.microsoft.com/office/powerpoint/2010/main" val="39517234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10823</TotalTime>
  <Words>1255</Words>
  <Application>Microsoft Office PowerPoint</Application>
  <PresentationFormat>Экран (4:3)</PresentationFormat>
  <Paragraphs>105</Paragraphs>
  <Slides>16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Трек</vt:lpstr>
      <vt:lpstr>Коллективный договор</vt:lpstr>
      <vt:lpstr> </vt:lpstr>
      <vt:lpstr>Функции коллективного договора:</vt:lpstr>
      <vt:lpstr>Слайд 4</vt:lpstr>
      <vt:lpstr>Слайд 5</vt:lpstr>
      <vt:lpstr>Слайд 6</vt:lpstr>
      <vt:lpstr>Гарантии и компенсации лицам, участвующим в коллективных переговорах</vt:lpstr>
      <vt:lpstr>  Действие коллективного договора</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Владимир</dc:creator>
  <cp:lastModifiedBy>Владимир</cp:lastModifiedBy>
  <cp:revision>393</cp:revision>
  <dcterms:created xsi:type="dcterms:W3CDTF">2015-12-07T07:22:38Z</dcterms:created>
  <dcterms:modified xsi:type="dcterms:W3CDTF">2019-02-26T06:51:05Z</dcterms:modified>
</cp:coreProperties>
</file>