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colors6.xml" ContentType="application/vnd.openxmlformats-officedocument.drawingml.diagramColor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65" r:id="rId2"/>
    <p:sldId id="262" r:id="rId3"/>
    <p:sldId id="266" r:id="rId4"/>
    <p:sldId id="288" r:id="rId5"/>
    <p:sldId id="289" r:id="rId6"/>
    <p:sldId id="287" r:id="rId7"/>
    <p:sldId id="290" r:id="rId8"/>
    <p:sldId id="272" r:id="rId9"/>
    <p:sldId id="291" r:id="rId10"/>
    <p:sldId id="292" r:id="rId11"/>
    <p:sldId id="293" r:id="rId12"/>
    <p:sldId id="337" r:id="rId13"/>
    <p:sldId id="258" r:id="rId14"/>
    <p:sldId id="256" r:id="rId15"/>
    <p:sldId id="321" r:id="rId16"/>
    <p:sldId id="335" r:id="rId17"/>
    <p:sldId id="323" r:id="rId18"/>
    <p:sldId id="324" r:id="rId19"/>
    <p:sldId id="339" r:id="rId20"/>
    <p:sldId id="340" r:id="rId21"/>
    <p:sldId id="341" r:id="rId22"/>
    <p:sldId id="331" r:id="rId23"/>
    <p:sldId id="332" r:id="rId24"/>
    <p:sldId id="338" r:id="rId25"/>
    <p:sldId id="297" r:id="rId26"/>
    <p:sldId id="298" r:id="rId27"/>
    <p:sldId id="299" r:id="rId28"/>
    <p:sldId id="343" r:id="rId29"/>
    <p:sldId id="300" r:id="rId30"/>
    <p:sldId id="301" r:id="rId31"/>
    <p:sldId id="302" r:id="rId32"/>
    <p:sldId id="303" r:id="rId33"/>
    <p:sldId id="333" r:id="rId34"/>
    <p:sldId id="334" r:id="rId35"/>
    <p:sldId id="304" r:id="rId36"/>
    <p:sldId id="305" r:id="rId37"/>
    <p:sldId id="306" r:id="rId38"/>
    <p:sldId id="307" r:id="rId39"/>
    <p:sldId id="308" r:id="rId40"/>
    <p:sldId id="309" r:id="rId41"/>
    <p:sldId id="310" r:id="rId42"/>
    <p:sldId id="311" r:id="rId43"/>
    <p:sldId id="313" r:id="rId44"/>
    <p:sldId id="312" r:id="rId45"/>
    <p:sldId id="314" r:id="rId46"/>
    <p:sldId id="316" r:id="rId47"/>
    <p:sldId id="315" r:id="rId48"/>
    <p:sldId id="317" r:id="rId49"/>
    <p:sldId id="342" r:id="rId50"/>
    <p:sldId id="318" r:id="rId51"/>
    <p:sldId id="319"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102" d="100"/>
          <a:sy n="102" d="100"/>
        </p:scale>
        <p:origin x="-1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Office_Excel11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manualLayout>
          <c:layoutTarget val="inner"/>
          <c:xMode val="edge"/>
          <c:yMode val="edge"/>
          <c:x val="3.6614962207880464E-2"/>
          <c:y val="0.12772865135203021"/>
          <c:w val="0.95336499771195571"/>
          <c:h val="0.79104046734424105"/>
        </c:manualLayout>
      </c:layout>
      <c:barChart>
        <c:barDir val="col"/>
        <c:grouping val="clustered"/>
        <c:gapWidth val="219"/>
        <c:overlap val="-27"/>
        <c:axId val="82728448"/>
        <c:axId val="82729984"/>
      </c:barChart>
      <c:catAx>
        <c:axId val="8272844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ru-RU"/>
          </a:p>
        </c:txPr>
        <c:crossAx val="82729984"/>
        <c:crosses val="autoZero"/>
        <c:auto val="1"/>
        <c:lblAlgn val="ctr"/>
        <c:lblOffset val="100"/>
      </c:catAx>
      <c:valAx>
        <c:axId val="82729984"/>
        <c:scaling>
          <c:orientation val="minMax"/>
        </c:scaling>
        <c:axPos val="l"/>
        <c:numFmt formatCode="General" sourceLinked="1"/>
        <c:majorTickMark val="none"/>
        <c:tickLblPos val="nextTo"/>
        <c:spPr>
          <a:noFill/>
          <a:ln>
            <a:noFill/>
          </a:ln>
          <a:effectLst/>
        </c:spPr>
        <c:txPr>
          <a:bodyPr rot="-60000000" vert="horz"/>
          <a:lstStyle/>
          <a:p>
            <a:pPr>
              <a:defRPr/>
            </a:pPr>
            <a:endParaRPr lang="ru-RU"/>
          </a:p>
        </c:txPr>
        <c:crossAx val="82728448"/>
        <c:crosses val="autoZero"/>
        <c:crossBetween val="between"/>
      </c:valAx>
      <c:spPr>
        <a:noFill/>
        <a:ln w="25400">
          <a:noFill/>
        </a:ln>
        <a:effectLst/>
      </c:spPr>
    </c:plotArea>
    <c:legend>
      <c:legendPos val="b"/>
      <c:layout>
        <c:manualLayout>
          <c:xMode val="edge"/>
          <c:yMode val="edge"/>
          <c:x val="0.25282098336270936"/>
          <c:y val="0.93123990384406918"/>
          <c:w val="0.45585700658054296"/>
          <c:h val="5.6051823070151947E-2"/>
        </c:manualLayout>
      </c:layout>
      <c:spPr>
        <a:noFill/>
        <a:ln>
          <a:noFill/>
        </a:ln>
        <a:effectLst/>
      </c:spPr>
      <c:txPr>
        <a:bodyPr rot="0" vert="horz"/>
        <a:lstStyle/>
        <a:p>
          <a:pPr>
            <a:defRPr/>
          </a:pPr>
          <a:endParaRPr lang="ru-RU"/>
        </a:p>
      </c:txPr>
    </c:legend>
    <c:plotVisOnly val="1"/>
    <c:dispBlanksAs val="gap"/>
  </c:chart>
  <c:spPr>
    <a:solidFill>
      <a:schemeClr val="lt1"/>
    </a:solidFill>
    <a:ln w="12700" cap="flat" cmpd="sng" algn="ctr">
      <a:solidFill>
        <a:schemeClr val="accent2"/>
      </a:solidFill>
      <a:prstDash val="solid"/>
      <a:miter lim="800000"/>
    </a:ln>
    <a:effectLst/>
  </c:spPr>
  <c:txPr>
    <a:bodyPr/>
    <a:lstStyle/>
    <a:p>
      <a:pPr>
        <a:defRPr>
          <a:solidFill>
            <a:schemeClr val="dk1"/>
          </a:solidFill>
          <a:latin typeface="+mn-lt"/>
          <a:ea typeface="+mn-ea"/>
          <a:cs typeface="+mn-cs"/>
        </a:defRPr>
      </a:pPr>
      <a:endParaRPr lang="ru-RU"/>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50E13F-E944-4037-87A0-C35398AF15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F4AF2AB-3E90-49A5-9783-066C5349BCA6}">
      <dgm:prSet custT="1"/>
      <dgm:spPr/>
      <dgm:t>
        <a:bodyPr/>
        <a:lstStyle/>
        <a:p>
          <a:pPr algn="ctr" rtl="0"/>
          <a:r>
            <a:rPr lang="ru-RU" sz="2800" b="1" dirty="0" smtClean="0"/>
            <a:t>Федеральный закон «Об образовании в Российской Федерации»</a:t>
          </a:r>
          <a:endParaRPr lang="ru-RU" sz="2800" b="1" dirty="0"/>
        </a:p>
      </dgm:t>
    </dgm:pt>
    <dgm:pt modelId="{D68D2DC3-7C99-44BD-8B2B-22D147D083BF}" type="parTrans" cxnId="{1CF460F5-E646-40CE-ACAF-26EC715EF2A2}">
      <dgm:prSet/>
      <dgm:spPr/>
      <dgm:t>
        <a:bodyPr/>
        <a:lstStyle/>
        <a:p>
          <a:endParaRPr lang="ru-RU"/>
        </a:p>
      </dgm:t>
    </dgm:pt>
    <dgm:pt modelId="{787FE197-5FEE-470C-83CF-996B52FECC57}" type="sibTrans" cxnId="{1CF460F5-E646-40CE-ACAF-26EC715EF2A2}">
      <dgm:prSet/>
      <dgm:spPr/>
      <dgm:t>
        <a:bodyPr/>
        <a:lstStyle/>
        <a:p>
          <a:endParaRPr lang="ru-RU"/>
        </a:p>
      </dgm:t>
    </dgm:pt>
    <dgm:pt modelId="{F7FEBD8F-9555-4B5E-8359-C87D4A6EFFA0}" type="pres">
      <dgm:prSet presAssocID="{E450E13F-E944-4037-87A0-C35398AF1537}" presName="linear" presStyleCnt="0">
        <dgm:presLayoutVars>
          <dgm:animLvl val="lvl"/>
          <dgm:resizeHandles val="exact"/>
        </dgm:presLayoutVars>
      </dgm:prSet>
      <dgm:spPr/>
      <dgm:t>
        <a:bodyPr/>
        <a:lstStyle/>
        <a:p>
          <a:endParaRPr lang="ru-RU"/>
        </a:p>
      </dgm:t>
    </dgm:pt>
    <dgm:pt modelId="{A6D53CB9-0155-4F19-B144-3D19CE6E522F}" type="pres">
      <dgm:prSet presAssocID="{9F4AF2AB-3E90-49A5-9783-066C5349BCA6}" presName="parentText" presStyleLbl="node1" presStyleIdx="0" presStyleCnt="1" custScaleY="362186">
        <dgm:presLayoutVars>
          <dgm:chMax val="0"/>
          <dgm:bulletEnabled val="1"/>
        </dgm:presLayoutVars>
      </dgm:prSet>
      <dgm:spPr/>
      <dgm:t>
        <a:bodyPr/>
        <a:lstStyle/>
        <a:p>
          <a:endParaRPr lang="ru-RU"/>
        </a:p>
      </dgm:t>
    </dgm:pt>
  </dgm:ptLst>
  <dgm:cxnLst>
    <dgm:cxn modelId="{D37866A4-9C4F-4FC9-8F73-48C5E3ECAB67}" type="presOf" srcId="{9F4AF2AB-3E90-49A5-9783-066C5349BCA6}" destId="{A6D53CB9-0155-4F19-B144-3D19CE6E522F}" srcOrd="0" destOrd="0" presId="urn:microsoft.com/office/officeart/2005/8/layout/vList2"/>
    <dgm:cxn modelId="{1CF460F5-E646-40CE-ACAF-26EC715EF2A2}" srcId="{E450E13F-E944-4037-87A0-C35398AF1537}" destId="{9F4AF2AB-3E90-49A5-9783-066C5349BCA6}" srcOrd="0" destOrd="0" parTransId="{D68D2DC3-7C99-44BD-8B2B-22D147D083BF}" sibTransId="{787FE197-5FEE-470C-83CF-996B52FECC57}"/>
    <dgm:cxn modelId="{B70BED4C-48B5-48EB-920E-748425445D12}" type="presOf" srcId="{E450E13F-E944-4037-87A0-C35398AF1537}" destId="{F7FEBD8F-9555-4B5E-8359-C87D4A6EFFA0}" srcOrd="0" destOrd="0" presId="urn:microsoft.com/office/officeart/2005/8/layout/vList2"/>
    <dgm:cxn modelId="{9666EBB1-BF9C-426F-9461-8AEF83F461D3}" type="presParOf" srcId="{F7FEBD8F-9555-4B5E-8359-C87D4A6EFFA0}" destId="{A6D53CB9-0155-4F19-B144-3D19CE6E522F}"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0B2371-1012-4F62-A1B1-2FF9873826B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B48E71D4-3315-4B70-BF1A-5EB11E82DFB2}">
      <dgm:prSet custT="1"/>
      <dgm:spPr/>
      <dgm:t>
        <a:bodyPr/>
        <a:lstStyle/>
        <a:p>
          <a:pPr rtl="0">
            <a:lnSpc>
              <a:spcPct val="100000"/>
            </a:lnSpc>
            <a:spcAft>
              <a:spcPts val="0"/>
            </a:spcAft>
          </a:pPr>
          <a:r>
            <a:rPr lang="ru-RU" sz="2400" b="1" dirty="0" smtClean="0"/>
            <a:t>Статья 51</a:t>
          </a:r>
        </a:p>
        <a:p>
          <a:pPr rtl="0">
            <a:lnSpc>
              <a:spcPct val="100000"/>
            </a:lnSpc>
            <a:spcAft>
              <a:spcPts val="0"/>
            </a:spcAft>
          </a:pPr>
          <a:r>
            <a:rPr lang="ru-RU" sz="2400" b="1" dirty="0" smtClean="0"/>
            <a:t>Правовой статус руководителя образовательной организации: </a:t>
          </a:r>
          <a:endParaRPr lang="ru-RU" sz="2400" b="1" dirty="0"/>
        </a:p>
      </dgm:t>
    </dgm:pt>
    <dgm:pt modelId="{EB8EEFF8-8048-441D-8FF7-4DE813D8FC57}" type="parTrans" cxnId="{90EEBD59-BCCB-4CEA-A814-78FAD9F2E098}">
      <dgm:prSet/>
      <dgm:spPr/>
      <dgm:t>
        <a:bodyPr/>
        <a:lstStyle/>
        <a:p>
          <a:endParaRPr lang="ru-RU"/>
        </a:p>
      </dgm:t>
    </dgm:pt>
    <dgm:pt modelId="{D70F89AD-88C5-4F35-BC98-E2991D3DA5B4}" type="sibTrans" cxnId="{90EEBD59-BCCB-4CEA-A814-78FAD9F2E098}">
      <dgm:prSet/>
      <dgm:spPr/>
      <dgm:t>
        <a:bodyPr/>
        <a:lstStyle/>
        <a:p>
          <a:endParaRPr lang="ru-RU"/>
        </a:p>
      </dgm:t>
    </dgm:pt>
    <dgm:pt modelId="{6ECD3B92-6E5F-494B-825D-32314BA49458}">
      <dgm:prSet custT="1">
        <dgm:style>
          <a:lnRef idx="2">
            <a:schemeClr val="accent2"/>
          </a:lnRef>
          <a:fillRef idx="1">
            <a:schemeClr val="lt1"/>
          </a:fillRef>
          <a:effectRef idx="0">
            <a:schemeClr val="accent2"/>
          </a:effectRef>
          <a:fontRef idx="minor">
            <a:schemeClr val="dk1"/>
          </a:fontRef>
        </dgm:style>
      </dgm:prSet>
      <dgm:spPr/>
      <dgm:t>
        <a:bodyPr/>
        <a:lstStyle/>
        <a:p>
          <a:pPr algn="ctr" rtl="0"/>
          <a:r>
            <a:rPr lang="ru-RU" sz="2400" b="1" dirty="0" smtClean="0"/>
            <a:t>Руководителям </a:t>
          </a:r>
          <a:r>
            <a:rPr lang="ru-RU" sz="2400" b="1" u="sng" dirty="0" smtClean="0"/>
            <a:t>образовательных организаций </a:t>
          </a:r>
          <a:r>
            <a:rPr lang="ru-RU" sz="2400" b="1" dirty="0" smtClean="0"/>
            <a:t>предоставляются в </a:t>
          </a:r>
          <a:r>
            <a:rPr lang="ru-RU" sz="2400" b="1" dirty="0" smtClean="0">
              <a:hlinkClick xmlns:r="http://schemas.openxmlformats.org/officeDocument/2006/relationships" r:id=""/>
            </a:rPr>
            <a:t>порядке</a:t>
          </a:r>
          <a:r>
            <a:rPr lang="ru-RU" sz="2400" b="1" dirty="0" smtClean="0"/>
            <a:t>, установленном Правительством Российской Федерации, права, социальные гарантии и меры социальной поддержки, предусмотренные для педагогических работников </a:t>
          </a:r>
          <a:r>
            <a:rPr lang="ru-RU" sz="2400" b="1" u="sng" dirty="0" smtClean="0">
              <a:solidFill>
                <a:srgbClr val="FF0000"/>
              </a:solidFill>
            </a:rPr>
            <a:t>пунктами 3</a:t>
          </a:r>
          <a:r>
            <a:rPr lang="ru-RU" sz="2400" b="1" dirty="0" smtClean="0"/>
            <a:t> </a:t>
          </a:r>
          <a:r>
            <a:rPr lang="ru-RU" sz="2400" b="1" dirty="0" smtClean="0">
              <a:solidFill>
                <a:srgbClr val="FF0000"/>
              </a:solidFill>
            </a:rPr>
            <a:t> </a:t>
          </a:r>
          <a:r>
            <a:rPr lang="ru-RU" sz="2400" b="1" dirty="0" smtClean="0"/>
            <a:t>и </a:t>
          </a:r>
          <a:r>
            <a:rPr lang="ru-RU" sz="2400" b="0" dirty="0" smtClean="0">
              <a:solidFill>
                <a:srgbClr val="C00000"/>
              </a:solidFill>
              <a:hlinkClick xmlns:r="http://schemas.openxmlformats.org/officeDocument/2006/relationships" r:id="" action="ppaction://hlinkfile"/>
            </a:rPr>
            <a:t>5 части 5</a:t>
          </a:r>
          <a:r>
            <a:rPr lang="ru-RU" sz="2400" b="0" dirty="0" smtClean="0">
              <a:solidFill>
                <a:srgbClr val="C00000"/>
              </a:solidFill>
            </a:rPr>
            <a:t> </a:t>
          </a:r>
          <a:r>
            <a:rPr lang="ru-RU" sz="2400" b="1" dirty="0" smtClean="0"/>
            <a:t>и </a:t>
          </a:r>
          <a:r>
            <a:rPr lang="ru-RU" sz="2400" b="0" dirty="0" smtClean="0">
              <a:hlinkClick xmlns:r="http://schemas.openxmlformats.org/officeDocument/2006/relationships" r:id="" action="ppaction://hlinkfile"/>
            </a:rPr>
            <a:t>частью 8 статьи 47</a:t>
          </a:r>
          <a:r>
            <a:rPr lang="ru-RU" sz="2400" b="0" dirty="0" smtClean="0"/>
            <a:t> </a:t>
          </a:r>
          <a:r>
            <a:rPr lang="ru-RU" sz="2400" b="1" dirty="0" smtClean="0"/>
            <a:t>настоящего Федерального закона (часть 7)</a:t>
          </a:r>
          <a:endParaRPr lang="ru-RU" sz="2400" b="1" dirty="0"/>
        </a:p>
      </dgm:t>
    </dgm:pt>
    <dgm:pt modelId="{E510E0C6-6CEA-4812-A0E1-7E17893DF33E}" type="parTrans" cxnId="{5F6119E6-0629-4501-91E3-326112167954}">
      <dgm:prSet/>
      <dgm:spPr/>
      <dgm:t>
        <a:bodyPr/>
        <a:lstStyle/>
        <a:p>
          <a:endParaRPr lang="ru-RU"/>
        </a:p>
      </dgm:t>
    </dgm:pt>
    <dgm:pt modelId="{6D95AD36-BD6A-4885-9102-B26A31AE0076}" type="sibTrans" cxnId="{5F6119E6-0629-4501-91E3-326112167954}">
      <dgm:prSet/>
      <dgm:spPr/>
      <dgm:t>
        <a:bodyPr/>
        <a:lstStyle/>
        <a:p>
          <a:endParaRPr lang="ru-RU"/>
        </a:p>
      </dgm:t>
    </dgm:pt>
    <dgm:pt modelId="{92E46FF8-61D9-4706-9173-174AFB8D3EF8}" type="pres">
      <dgm:prSet presAssocID="{2B0B2371-1012-4F62-A1B1-2FF9873826BD}" presName="compositeShape" presStyleCnt="0">
        <dgm:presLayoutVars>
          <dgm:dir/>
          <dgm:resizeHandles/>
        </dgm:presLayoutVars>
      </dgm:prSet>
      <dgm:spPr/>
      <dgm:t>
        <a:bodyPr/>
        <a:lstStyle/>
        <a:p>
          <a:endParaRPr lang="ru-RU"/>
        </a:p>
      </dgm:t>
    </dgm:pt>
    <dgm:pt modelId="{B7F28A54-BCB1-4515-B370-F3445048C5C9}" type="pres">
      <dgm:prSet presAssocID="{2B0B2371-1012-4F62-A1B1-2FF9873826BD}" presName="pyramid" presStyleLbl="node1" presStyleIdx="0" presStyleCnt="1"/>
      <dgm:spPr/>
    </dgm:pt>
    <dgm:pt modelId="{B11C41D2-3C9E-476F-8007-AB1DB2EB9D3F}" type="pres">
      <dgm:prSet presAssocID="{2B0B2371-1012-4F62-A1B1-2FF9873826BD}" presName="theList" presStyleCnt="0"/>
      <dgm:spPr/>
    </dgm:pt>
    <dgm:pt modelId="{AF5F32C7-3496-49DA-9FAE-C8247A35AE52}" type="pres">
      <dgm:prSet presAssocID="{B48E71D4-3315-4B70-BF1A-5EB11E82DFB2}" presName="aNode" presStyleLbl="fgAcc1" presStyleIdx="0" presStyleCnt="2" custScaleX="213462" custScaleY="80020">
        <dgm:presLayoutVars>
          <dgm:bulletEnabled val="1"/>
        </dgm:presLayoutVars>
      </dgm:prSet>
      <dgm:spPr/>
      <dgm:t>
        <a:bodyPr/>
        <a:lstStyle/>
        <a:p>
          <a:endParaRPr lang="ru-RU"/>
        </a:p>
      </dgm:t>
    </dgm:pt>
    <dgm:pt modelId="{7AB7F468-1BF8-483F-9C91-6DC97DBF1A88}" type="pres">
      <dgm:prSet presAssocID="{B48E71D4-3315-4B70-BF1A-5EB11E82DFB2}" presName="aSpace" presStyleCnt="0"/>
      <dgm:spPr/>
    </dgm:pt>
    <dgm:pt modelId="{2B6EBDAB-1FC1-4A5A-A77D-B2D6EE098615}" type="pres">
      <dgm:prSet presAssocID="{6ECD3B92-6E5F-494B-825D-32314BA49458}" presName="aNode" presStyleLbl="fgAcc1" presStyleIdx="1" presStyleCnt="2" custScaleX="214957" custScaleY="218766">
        <dgm:presLayoutVars>
          <dgm:bulletEnabled val="1"/>
        </dgm:presLayoutVars>
      </dgm:prSet>
      <dgm:spPr/>
      <dgm:t>
        <a:bodyPr/>
        <a:lstStyle/>
        <a:p>
          <a:endParaRPr lang="ru-RU"/>
        </a:p>
      </dgm:t>
    </dgm:pt>
    <dgm:pt modelId="{24A4680B-7ADF-45D7-B350-BE443B051158}" type="pres">
      <dgm:prSet presAssocID="{6ECD3B92-6E5F-494B-825D-32314BA49458}" presName="aSpace" presStyleCnt="0"/>
      <dgm:spPr/>
    </dgm:pt>
  </dgm:ptLst>
  <dgm:cxnLst>
    <dgm:cxn modelId="{CCB5C1D2-9E13-472F-9830-7CDC78973D8A}" type="presOf" srcId="{6ECD3B92-6E5F-494B-825D-32314BA49458}" destId="{2B6EBDAB-1FC1-4A5A-A77D-B2D6EE098615}" srcOrd="0" destOrd="0" presId="urn:microsoft.com/office/officeart/2005/8/layout/pyramid2"/>
    <dgm:cxn modelId="{90EEBD59-BCCB-4CEA-A814-78FAD9F2E098}" srcId="{2B0B2371-1012-4F62-A1B1-2FF9873826BD}" destId="{B48E71D4-3315-4B70-BF1A-5EB11E82DFB2}" srcOrd="0" destOrd="0" parTransId="{EB8EEFF8-8048-441D-8FF7-4DE813D8FC57}" sibTransId="{D70F89AD-88C5-4F35-BC98-E2991D3DA5B4}"/>
    <dgm:cxn modelId="{5F6119E6-0629-4501-91E3-326112167954}" srcId="{2B0B2371-1012-4F62-A1B1-2FF9873826BD}" destId="{6ECD3B92-6E5F-494B-825D-32314BA49458}" srcOrd="1" destOrd="0" parTransId="{E510E0C6-6CEA-4812-A0E1-7E17893DF33E}" sibTransId="{6D95AD36-BD6A-4885-9102-B26A31AE0076}"/>
    <dgm:cxn modelId="{ECD7F3B7-503F-4976-8940-26B9965DE962}" type="presOf" srcId="{B48E71D4-3315-4B70-BF1A-5EB11E82DFB2}" destId="{AF5F32C7-3496-49DA-9FAE-C8247A35AE52}" srcOrd="0" destOrd="0" presId="urn:microsoft.com/office/officeart/2005/8/layout/pyramid2"/>
    <dgm:cxn modelId="{97CF9FFB-1630-4F1E-A3C3-19012E2AF82B}" type="presOf" srcId="{2B0B2371-1012-4F62-A1B1-2FF9873826BD}" destId="{92E46FF8-61D9-4706-9173-174AFB8D3EF8}" srcOrd="0" destOrd="0" presId="urn:microsoft.com/office/officeart/2005/8/layout/pyramid2"/>
    <dgm:cxn modelId="{671E4E04-AB93-4B6C-A782-066142E9F62B}" type="presParOf" srcId="{92E46FF8-61D9-4706-9173-174AFB8D3EF8}" destId="{B7F28A54-BCB1-4515-B370-F3445048C5C9}" srcOrd="0" destOrd="0" presId="urn:microsoft.com/office/officeart/2005/8/layout/pyramid2"/>
    <dgm:cxn modelId="{58AB64B1-1E30-47E2-AC87-4CE94CAF5C3C}" type="presParOf" srcId="{92E46FF8-61D9-4706-9173-174AFB8D3EF8}" destId="{B11C41D2-3C9E-476F-8007-AB1DB2EB9D3F}" srcOrd="1" destOrd="0" presId="urn:microsoft.com/office/officeart/2005/8/layout/pyramid2"/>
    <dgm:cxn modelId="{6737B241-3D1D-4F37-9AB8-1377ADFC7D6E}" type="presParOf" srcId="{B11C41D2-3C9E-476F-8007-AB1DB2EB9D3F}" destId="{AF5F32C7-3496-49DA-9FAE-C8247A35AE52}" srcOrd="0" destOrd="0" presId="urn:microsoft.com/office/officeart/2005/8/layout/pyramid2"/>
    <dgm:cxn modelId="{710569A3-8534-4E08-B1F3-EF501FAE8745}" type="presParOf" srcId="{B11C41D2-3C9E-476F-8007-AB1DB2EB9D3F}" destId="{7AB7F468-1BF8-483F-9C91-6DC97DBF1A88}" srcOrd="1" destOrd="0" presId="urn:microsoft.com/office/officeart/2005/8/layout/pyramid2"/>
    <dgm:cxn modelId="{BE9F1B87-C4C9-4449-B3AB-0CB7C8944776}" type="presParOf" srcId="{B11C41D2-3C9E-476F-8007-AB1DB2EB9D3F}" destId="{2B6EBDAB-1FC1-4A5A-A77D-B2D6EE098615}" srcOrd="2" destOrd="0" presId="urn:microsoft.com/office/officeart/2005/8/layout/pyramid2"/>
    <dgm:cxn modelId="{4C0965E4-B253-4AB6-ACFF-E2246973BD9C}" type="presParOf" srcId="{B11C41D2-3C9E-476F-8007-AB1DB2EB9D3F}" destId="{24A4680B-7ADF-45D7-B350-BE443B051158}" srcOrd="3" destOrd="0" presId="urn:microsoft.com/office/officeart/2005/8/layout/pyramid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50E13F-E944-4037-87A0-C35398AF15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F4AF2AB-3E90-49A5-9783-066C5349BCA6}">
      <dgm:prSet custT="1"/>
      <dgm:spPr/>
      <dgm:t>
        <a:bodyPr/>
        <a:lstStyle/>
        <a:p>
          <a:pPr algn="ctr" rtl="0"/>
          <a:r>
            <a:rPr lang="ru-RU" sz="2800" b="1" dirty="0" smtClean="0"/>
            <a:t>Федеральный закон «Об образовании в Российской Федерации»  </a:t>
          </a:r>
          <a:endParaRPr lang="ru-RU" sz="2800" b="1" dirty="0"/>
        </a:p>
      </dgm:t>
    </dgm:pt>
    <dgm:pt modelId="{D68D2DC3-7C99-44BD-8B2B-22D147D083BF}" type="parTrans" cxnId="{1CF460F5-E646-40CE-ACAF-26EC715EF2A2}">
      <dgm:prSet/>
      <dgm:spPr/>
      <dgm:t>
        <a:bodyPr/>
        <a:lstStyle/>
        <a:p>
          <a:endParaRPr lang="ru-RU"/>
        </a:p>
      </dgm:t>
    </dgm:pt>
    <dgm:pt modelId="{787FE197-5FEE-470C-83CF-996B52FECC57}" type="sibTrans" cxnId="{1CF460F5-E646-40CE-ACAF-26EC715EF2A2}">
      <dgm:prSet/>
      <dgm:spPr/>
      <dgm:t>
        <a:bodyPr/>
        <a:lstStyle/>
        <a:p>
          <a:endParaRPr lang="ru-RU"/>
        </a:p>
      </dgm:t>
    </dgm:pt>
    <dgm:pt modelId="{F7FEBD8F-9555-4B5E-8359-C87D4A6EFFA0}" type="pres">
      <dgm:prSet presAssocID="{E450E13F-E944-4037-87A0-C35398AF1537}" presName="linear" presStyleCnt="0">
        <dgm:presLayoutVars>
          <dgm:animLvl val="lvl"/>
          <dgm:resizeHandles val="exact"/>
        </dgm:presLayoutVars>
      </dgm:prSet>
      <dgm:spPr/>
      <dgm:t>
        <a:bodyPr/>
        <a:lstStyle/>
        <a:p>
          <a:endParaRPr lang="ru-RU"/>
        </a:p>
      </dgm:t>
    </dgm:pt>
    <dgm:pt modelId="{A6D53CB9-0155-4F19-B144-3D19CE6E522F}" type="pres">
      <dgm:prSet presAssocID="{9F4AF2AB-3E90-49A5-9783-066C5349BCA6}" presName="parentText" presStyleLbl="node1" presStyleIdx="0" presStyleCnt="1" custScaleY="407445">
        <dgm:presLayoutVars>
          <dgm:chMax val="0"/>
          <dgm:bulletEnabled val="1"/>
        </dgm:presLayoutVars>
      </dgm:prSet>
      <dgm:spPr/>
      <dgm:t>
        <a:bodyPr/>
        <a:lstStyle/>
        <a:p>
          <a:endParaRPr lang="ru-RU"/>
        </a:p>
      </dgm:t>
    </dgm:pt>
  </dgm:ptLst>
  <dgm:cxnLst>
    <dgm:cxn modelId="{67310B23-9497-47B0-A606-F18B385524D7}" type="presOf" srcId="{9F4AF2AB-3E90-49A5-9783-066C5349BCA6}" destId="{A6D53CB9-0155-4F19-B144-3D19CE6E522F}" srcOrd="0" destOrd="0" presId="urn:microsoft.com/office/officeart/2005/8/layout/vList2"/>
    <dgm:cxn modelId="{B28DB605-292D-4141-A452-F336E6C516C1}" type="presOf" srcId="{E450E13F-E944-4037-87A0-C35398AF1537}" destId="{F7FEBD8F-9555-4B5E-8359-C87D4A6EFFA0}" srcOrd="0" destOrd="0" presId="urn:microsoft.com/office/officeart/2005/8/layout/vList2"/>
    <dgm:cxn modelId="{1CF460F5-E646-40CE-ACAF-26EC715EF2A2}" srcId="{E450E13F-E944-4037-87A0-C35398AF1537}" destId="{9F4AF2AB-3E90-49A5-9783-066C5349BCA6}" srcOrd="0" destOrd="0" parTransId="{D68D2DC3-7C99-44BD-8B2B-22D147D083BF}" sibTransId="{787FE197-5FEE-470C-83CF-996B52FECC57}"/>
    <dgm:cxn modelId="{28121129-3CB2-4A50-BD03-BC12E43E8A03}" type="presParOf" srcId="{F7FEBD8F-9555-4B5E-8359-C87D4A6EFFA0}" destId="{A6D53CB9-0155-4F19-B144-3D19CE6E522F}"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0B2371-1012-4F62-A1B1-2FF9873826B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B48E71D4-3315-4B70-BF1A-5EB11E82DFB2}">
      <dgm:prSet custT="1"/>
      <dgm:spPr/>
      <dgm:t>
        <a:bodyPr/>
        <a:lstStyle/>
        <a:p>
          <a:pPr rtl="0">
            <a:lnSpc>
              <a:spcPct val="100000"/>
            </a:lnSpc>
            <a:spcAft>
              <a:spcPts val="0"/>
            </a:spcAft>
          </a:pPr>
          <a:r>
            <a:rPr lang="ru-RU" sz="2400" b="1" dirty="0" smtClean="0"/>
            <a:t> Статья 52</a:t>
          </a:r>
        </a:p>
        <a:p>
          <a:pPr rtl="0">
            <a:lnSpc>
              <a:spcPct val="100000"/>
            </a:lnSpc>
            <a:spcAft>
              <a:spcPts val="0"/>
            </a:spcAft>
          </a:pPr>
          <a:r>
            <a:rPr lang="ru-RU" sz="2400" b="1" dirty="0" smtClean="0"/>
            <a:t>Иные работники образовательных организаций</a:t>
          </a:r>
          <a:endParaRPr lang="ru-RU" sz="2400" b="1" dirty="0"/>
        </a:p>
      </dgm:t>
    </dgm:pt>
    <dgm:pt modelId="{EB8EEFF8-8048-441D-8FF7-4DE813D8FC57}" type="parTrans" cxnId="{90EEBD59-BCCB-4CEA-A814-78FAD9F2E098}">
      <dgm:prSet/>
      <dgm:spPr/>
      <dgm:t>
        <a:bodyPr/>
        <a:lstStyle/>
        <a:p>
          <a:endParaRPr lang="ru-RU"/>
        </a:p>
      </dgm:t>
    </dgm:pt>
    <dgm:pt modelId="{D70F89AD-88C5-4F35-BC98-E2991D3DA5B4}" type="sibTrans" cxnId="{90EEBD59-BCCB-4CEA-A814-78FAD9F2E098}">
      <dgm:prSet/>
      <dgm:spPr/>
      <dgm:t>
        <a:bodyPr/>
        <a:lstStyle/>
        <a:p>
          <a:endParaRPr lang="ru-RU"/>
        </a:p>
      </dgm:t>
    </dgm:pt>
    <dgm:pt modelId="{6ECD3B92-6E5F-494B-825D-32314BA49458}">
      <dgm:prSet custT="1">
        <dgm:style>
          <a:lnRef idx="2">
            <a:schemeClr val="accent2"/>
          </a:lnRef>
          <a:fillRef idx="1">
            <a:schemeClr val="lt1"/>
          </a:fillRef>
          <a:effectRef idx="0">
            <a:schemeClr val="accent2"/>
          </a:effectRef>
          <a:fontRef idx="minor">
            <a:schemeClr val="dk1"/>
          </a:fontRef>
        </dgm:style>
      </dgm:prSet>
      <dgm:spPr/>
      <dgm:t>
        <a:bodyPr/>
        <a:lstStyle/>
        <a:p>
          <a:pPr rtl="0"/>
          <a:r>
            <a:rPr lang="ru-RU" sz="2400" b="1" dirty="0" smtClean="0"/>
            <a:t>Заместителям руководителей </a:t>
          </a:r>
          <a:r>
            <a:rPr lang="ru-RU" sz="2400" b="1" u="sng" dirty="0" smtClean="0"/>
            <a:t>образовательных организаций</a:t>
          </a:r>
          <a:r>
            <a:rPr lang="ru-RU" sz="2400" b="1" dirty="0" smtClean="0"/>
            <a:t>, руководителям структурных подразделений и их заместителям предоставляются в </a:t>
          </a:r>
          <a:r>
            <a:rPr lang="ru-RU" sz="2400" b="1" dirty="0" smtClean="0">
              <a:hlinkClick xmlns:r="http://schemas.openxmlformats.org/officeDocument/2006/relationships" r:id=""/>
            </a:rPr>
            <a:t>порядке</a:t>
          </a:r>
          <a:r>
            <a:rPr lang="ru-RU" sz="2400" b="1" dirty="0" smtClean="0"/>
            <a:t>, установленном Правительством Российской Федерации, права, социальные гарантии и меры социальной поддержки, предусмотренные педагогическим работникам  </a:t>
          </a:r>
          <a:r>
            <a:rPr lang="ru-RU" sz="2400" b="1" u="sng" dirty="0" smtClean="0">
              <a:solidFill>
                <a:srgbClr val="FF0000"/>
              </a:solidFill>
            </a:rPr>
            <a:t>пунктами 3</a:t>
          </a:r>
          <a:r>
            <a:rPr lang="ru-RU" sz="2400" b="1" dirty="0" smtClean="0">
              <a:solidFill>
                <a:srgbClr val="FF0000"/>
              </a:solidFill>
            </a:rPr>
            <a:t> </a:t>
          </a:r>
          <a:r>
            <a:rPr lang="ru-RU" sz="2400" b="1" dirty="0" smtClean="0"/>
            <a:t> и </a:t>
          </a:r>
          <a:r>
            <a:rPr lang="ru-RU" sz="2400" b="1" dirty="0" smtClean="0">
              <a:hlinkClick xmlns:r="http://schemas.openxmlformats.org/officeDocument/2006/relationships" r:id="" action="ppaction://hlinkfile"/>
            </a:rPr>
            <a:t>5 части 5</a:t>
          </a:r>
          <a:r>
            <a:rPr lang="ru-RU" sz="2400" b="1" dirty="0" smtClean="0"/>
            <a:t> и </a:t>
          </a:r>
          <a:r>
            <a:rPr lang="ru-RU" sz="2400" b="1" dirty="0" smtClean="0">
              <a:hlinkClick xmlns:r="http://schemas.openxmlformats.org/officeDocument/2006/relationships" r:id="" action="ppaction://hlinkfile"/>
            </a:rPr>
            <a:t>частью 8 статьи 47</a:t>
          </a:r>
          <a:r>
            <a:rPr lang="ru-RU" sz="2400" b="1" dirty="0" smtClean="0"/>
            <a:t> настоящего Федерального закона (часть 4) </a:t>
          </a:r>
          <a:endParaRPr lang="ru-RU" sz="2400" b="1" dirty="0"/>
        </a:p>
      </dgm:t>
    </dgm:pt>
    <dgm:pt modelId="{6D95AD36-BD6A-4885-9102-B26A31AE0076}" type="sibTrans" cxnId="{5F6119E6-0629-4501-91E3-326112167954}">
      <dgm:prSet/>
      <dgm:spPr/>
      <dgm:t>
        <a:bodyPr/>
        <a:lstStyle/>
        <a:p>
          <a:endParaRPr lang="ru-RU"/>
        </a:p>
      </dgm:t>
    </dgm:pt>
    <dgm:pt modelId="{E510E0C6-6CEA-4812-A0E1-7E17893DF33E}" type="parTrans" cxnId="{5F6119E6-0629-4501-91E3-326112167954}">
      <dgm:prSet/>
      <dgm:spPr/>
      <dgm:t>
        <a:bodyPr/>
        <a:lstStyle/>
        <a:p>
          <a:endParaRPr lang="ru-RU"/>
        </a:p>
      </dgm:t>
    </dgm:pt>
    <dgm:pt modelId="{92E46FF8-61D9-4706-9173-174AFB8D3EF8}" type="pres">
      <dgm:prSet presAssocID="{2B0B2371-1012-4F62-A1B1-2FF9873826BD}" presName="compositeShape" presStyleCnt="0">
        <dgm:presLayoutVars>
          <dgm:dir/>
          <dgm:resizeHandles/>
        </dgm:presLayoutVars>
      </dgm:prSet>
      <dgm:spPr/>
      <dgm:t>
        <a:bodyPr/>
        <a:lstStyle/>
        <a:p>
          <a:endParaRPr lang="ru-RU"/>
        </a:p>
      </dgm:t>
    </dgm:pt>
    <dgm:pt modelId="{B7F28A54-BCB1-4515-B370-F3445048C5C9}" type="pres">
      <dgm:prSet presAssocID="{2B0B2371-1012-4F62-A1B1-2FF9873826BD}" presName="pyramid" presStyleLbl="node1" presStyleIdx="0" presStyleCnt="1"/>
      <dgm:spPr/>
    </dgm:pt>
    <dgm:pt modelId="{B11C41D2-3C9E-476F-8007-AB1DB2EB9D3F}" type="pres">
      <dgm:prSet presAssocID="{2B0B2371-1012-4F62-A1B1-2FF9873826BD}" presName="theList" presStyleCnt="0"/>
      <dgm:spPr/>
    </dgm:pt>
    <dgm:pt modelId="{AF5F32C7-3496-49DA-9FAE-C8247A35AE52}" type="pres">
      <dgm:prSet presAssocID="{B48E71D4-3315-4B70-BF1A-5EB11E82DFB2}" presName="aNode" presStyleLbl="fgAcc1" presStyleIdx="0" presStyleCnt="2" custScaleX="206254" custScaleY="257261" custLinFactY="-33360" custLinFactNeighborX="-8414" custLinFactNeighborY="-100000">
        <dgm:presLayoutVars>
          <dgm:bulletEnabled val="1"/>
        </dgm:presLayoutVars>
      </dgm:prSet>
      <dgm:spPr/>
      <dgm:t>
        <a:bodyPr/>
        <a:lstStyle/>
        <a:p>
          <a:endParaRPr lang="ru-RU"/>
        </a:p>
      </dgm:t>
    </dgm:pt>
    <dgm:pt modelId="{7AB7F468-1BF8-483F-9C91-6DC97DBF1A88}" type="pres">
      <dgm:prSet presAssocID="{B48E71D4-3315-4B70-BF1A-5EB11E82DFB2}" presName="aSpace" presStyleCnt="0"/>
      <dgm:spPr/>
    </dgm:pt>
    <dgm:pt modelId="{2B6EBDAB-1FC1-4A5A-A77D-B2D6EE098615}" type="pres">
      <dgm:prSet presAssocID="{6ECD3B92-6E5F-494B-825D-32314BA49458}" presName="aNode" presStyleLbl="fgAcc1" presStyleIdx="1" presStyleCnt="2" custScaleX="226488" custScaleY="900271" custLinFactY="62374" custLinFactNeighborX="-6844" custLinFactNeighborY="100000">
        <dgm:presLayoutVars>
          <dgm:bulletEnabled val="1"/>
        </dgm:presLayoutVars>
      </dgm:prSet>
      <dgm:spPr/>
      <dgm:t>
        <a:bodyPr/>
        <a:lstStyle/>
        <a:p>
          <a:endParaRPr lang="ru-RU"/>
        </a:p>
      </dgm:t>
    </dgm:pt>
    <dgm:pt modelId="{24A4680B-7ADF-45D7-B350-BE443B051158}" type="pres">
      <dgm:prSet presAssocID="{6ECD3B92-6E5F-494B-825D-32314BA49458}" presName="aSpace" presStyleCnt="0"/>
      <dgm:spPr/>
    </dgm:pt>
  </dgm:ptLst>
  <dgm:cxnLst>
    <dgm:cxn modelId="{3306DC8D-142F-4C12-8123-EC2E8FCC556A}" type="presOf" srcId="{B48E71D4-3315-4B70-BF1A-5EB11E82DFB2}" destId="{AF5F32C7-3496-49DA-9FAE-C8247A35AE52}" srcOrd="0" destOrd="0" presId="urn:microsoft.com/office/officeart/2005/8/layout/pyramid2"/>
    <dgm:cxn modelId="{71B83FBF-352F-4DF1-B108-E1839A3DBD66}" type="presOf" srcId="{6ECD3B92-6E5F-494B-825D-32314BA49458}" destId="{2B6EBDAB-1FC1-4A5A-A77D-B2D6EE098615}" srcOrd="0" destOrd="0" presId="urn:microsoft.com/office/officeart/2005/8/layout/pyramid2"/>
    <dgm:cxn modelId="{90EEBD59-BCCB-4CEA-A814-78FAD9F2E098}" srcId="{2B0B2371-1012-4F62-A1B1-2FF9873826BD}" destId="{B48E71D4-3315-4B70-BF1A-5EB11E82DFB2}" srcOrd="0" destOrd="0" parTransId="{EB8EEFF8-8048-441D-8FF7-4DE813D8FC57}" sibTransId="{D70F89AD-88C5-4F35-BC98-E2991D3DA5B4}"/>
    <dgm:cxn modelId="{36A368B7-B7FF-467D-8F96-DD43D36C0ED5}" type="presOf" srcId="{2B0B2371-1012-4F62-A1B1-2FF9873826BD}" destId="{92E46FF8-61D9-4706-9173-174AFB8D3EF8}" srcOrd="0" destOrd="0" presId="urn:microsoft.com/office/officeart/2005/8/layout/pyramid2"/>
    <dgm:cxn modelId="{5F6119E6-0629-4501-91E3-326112167954}" srcId="{2B0B2371-1012-4F62-A1B1-2FF9873826BD}" destId="{6ECD3B92-6E5F-494B-825D-32314BA49458}" srcOrd="1" destOrd="0" parTransId="{E510E0C6-6CEA-4812-A0E1-7E17893DF33E}" sibTransId="{6D95AD36-BD6A-4885-9102-B26A31AE0076}"/>
    <dgm:cxn modelId="{828235ED-3902-458F-A965-BEC6D6FAF9B1}" type="presParOf" srcId="{92E46FF8-61D9-4706-9173-174AFB8D3EF8}" destId="{B7F28A54-BCB1-4515-B370-F3445048C5C9}" srcOrd="0" destOrd="0" presId="urn:microsoft.com/office/officeart/2005/8/layout/pyramid2"/>
    <dgm:cxn modelId="{CB380AC5-902A-4578-930B-B4A99F42EE1D}" type="presParOf" srcId="{92E46FF8-61D9-4706-9173-174AFB8D3EF8}" destId="{B11C41D2-3C9E-476F-8007-AB1DB2EB9D3F}" srcOrd="1" destOrd="0" presId="urn:microsoft.com/office/officeart/2005/8/layout/pyramid2"/>
    <dgm:cxn modelId="{BE569AC6-4D1A-4C6B-AD2A-1F8F9A1A90B1}" type="presParOf" srcId="{B11C41D2-3C9E-476F-8007-AB1DB2EB9D3F}" destId="{AF5F32C7-3496-49DA-9FAE-C8247A35AE52}" srcOrd="0" destOrd="0" presId="urn:microsoft.com/office/officeart/2005/8/layout/pyramid2"/>
    <dgm:cxn modelId="{145961FC-A5B8-474B-AF2B-ACBA5CFD0D06}" type="presParOf" srcId="{B11C41D2-3C9E-476F-8007-AB1DB2EB9D3F}" destId="{7AB7F468-1BF8-483F-9C91-6DC97DBF1A88}" srcOrd="1" destOrd="0" presId="urn:microsoft.com/office/officeart/2005/8/layout/pyramid2"/>
    <dgm:cxn modelId="{7301F9BB-6683-44B1-A6A8-19CA912F3436}" type="presParOf" srcId="{B11C41D2-3C9E-476F-8007-AB1DB2EB9D3F}" destId="{2B6EBDAB-1FC1-4A5A-A77D-B2D6EE098615}" srcOrd="2" destOrd="0" presId="urn:microsoft.com/office/officeart/2005/8/layout/pyramid2"/>
    <dgm:cxn modelId="{85E627E5-4CA3-4EC0-A4C3-E96AB9E7A7DC}" type="presParOf" srcId="{B11C41D2-3C9E-476F-8007-AB1DB2EB9D3F}" destId="{24A4680B-7ADF-45D7-B350-BE443B051158}" srcOrd="3" destOrd="0" presId="urn:microsoft.com/office/officeart/2005/8/layout/pyramid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456227-4C63-4108-B784-51AC769534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16BAE04-A84D-4111-8597-6E7CD6D37532}">
      <dgm:prSet/>
      <dgm:spPr/>
      <dgm:t>
        <a:bodyPr/>
        <a:lstStyle/>
        <a:p>
          <a:pPr rtl="0"/>
          <a:r>
            <a:rPr lang="ru-RU" b="1" dirty="0" smtClean="0">
              <a:solidFill>
                <a:schemeClr val="tx1"/>
              </a:solidFill>
            </a:rPr>
            <a:t>Основной удлиненный оплачиваемый отпуск </a:t>
          </a:r>
          <a:endParaRPr lang="ru-RU" dirty="0">
            <a:solidFill>
              <a:schemeClr val="tx1"/>
            </a:solidFill>
          </a:endParaRPr>
        </a:p>
      </dgm:t>
    </dgm:pt>
    <dgm:pt modelId="{057D8D6D-FC1F-400F-9F60-76D10DCD6366}" type="parTrans" cxnId="{09F4402D-FC46-4A94-A7EF-EFD466F676AC}">
      <dgm:prSet/>
      <dgm:spPr/>
      <dgm:t>
        <a:bodyPr/>
        <a:lstStyle/>
        <a:p>
          <a:endParaRPr lang="ru-RU"/>
        </a:p>
      </dgm:t>
    </dgm:pt>
    <dgm:pt modelId="{E652E5BD-2DEB-470F-96EA-A032D99D70E6}" type="sibTrans" cxnId="{09F4402D-FC46-4A94-A7EF-EFD466F676AC}">
      <dgm:prSet/>
      <dgm:spPr/>
      <dgm:t>
        <a:bodyPr/>
        <a:lstStyle/>
        <a:p>
          <a:endParaRPr lang="ru-RU"/>
        </a:p>
      </dgm:t>
    </dgm:pt>
    <dgm:pt modelId="{4EB9B439-7AA9-4F08-8A3C-92AB634126C7}" type="pres">
      <dgm:prSet presAssocID="{74456227-4C63-4108-B784-51AC769534B3}" presName="linear" presStyleCnt="0">
        <dgm:presLayoutVars>
          <dgm:animLvl val="lvl"/>
          <dgm:resizeHandles val="exact"/>
        </dgm:presLayoutVars>
      </dgm:prSet>
      <dgm:spPr/>
      <dgm:t>
        <a:bodyPr/>
        <a:lstStyle/>
        <a:p>
          <a:endParaRPr lang="ru-RU"/>
        </a:p>
      </dgm:t>
    </dgm:pt>
    <dgm:pt modelId="{49FAA784-8981-45C2-9752-E9F2159BAE5E}" type="pres">
      <dgm:prSet presAssocID="{816BAE04-A84D-4111-8597-6E7CD6D37532}" presName="parentText" presStyleLbl="node1" presStyleIdx="0" presStyleCnt="1">
        <dgm:presLayoutVars>
          <dgm:chMax val="0"/>
          <dgm:bulletEnabled val="1"/>
        </dgm:presLayoutVars>
      </dgm:prSet>
      <dgm:spPr/>
      <dgm:t>
        <a:bodyPr/>
        <a:lstStyle/>
        <a:p>
          <a:endParaRPr lang="ru-RU"/>
        </a:p>
      </dgm:t>
    </dgm:pt>
  </dgm:ptLst>
  <dgm:cxnLst>
    <dgm:cxn modelId="{09F4402D-FC46-4A94-A7EF-EFD466F676AC}" srcId="{74456227-4C63-4108-B784-51AC769534B3}" destId="{816BAE04-A84D-4111-8597-6E7CD6D37532}" srcOrd="0" destOrd="0" parTransId="{057D8D6D-FC1F-400F-9F60-76D10DCD6366}" sibTransId="{E652E5BD-2DEB-470F-96EA-A032D99D70E6}"/>
    <dgm:cxn modelId="{AFD7F24A-10FD-4E8A-9BBD-16F58DA93231}" type="presOf" srcId="{816BAE04-A84D-4111-8597-6E7CD6D37532}" destId="{49FAA784-8981-45C2-9752-E9F2159BAE5E}" srcOrd="0" destOrd="0" presId="urn:microsoft.com/office/officeart/2005/8/layout/vList2"/>
    <dgm:cxn modelId="{DAD405B0-89F4-4391-9396-DFCDD9F720ED}" type="presOf" srcId="{74456227-4C63-4108-B784-51AC769534B3}" destId="{4EB9B439-7AA9-4F08-8A3C-92AB634126C7}" srcOrd="0" destOrd="0" presId="urn:microsoft.com/office/officeart/2005/8/layout/vList2"/>
    <dgm:cxn modelId="{21A895CD-AD50-4539-B315-B14AFC467EAB}" type="presParOf" srcId="{4EB9B439-7AA9-4F08-8A3C-92AB634126C7}" destId="{49FAA784-8981-45C2-9752-E9F2159BAE5E}"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A45316-A730-4708-9DE3-8BEED30D5FE4}"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4BC31547-FA33-421D-BDD7-338D963D4E53}">
      <dgm:prSet phldrT="[Текст]"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ru-RU" sz="2400" b="1" dirty="0" smtClean="0"/>
            <a:t>Трудовой кодекс(ст.334)</a:t>
          </a:r>
          <a:br>
            <a:rPr lang="ru-RU" sz="2400" b="1" dirty="0" smtClean="0"/>
          </a:br>
          <a:endParaRPr lang="ru-RU" sz="2400" b="1" dirty="0" smtClean="0"/>
        </a:p>
        <a:p>
          <a:pPr defTabSz="1155700">
            <a:lnSpc>
              <a:spcPct val="90000"/>
            </a:lnSpc>
            <a:spcBef>
              <a:spcPct val="0"/>
            </a:spcBef>
            <a:spcAft>
              <a:spcPct val="35000"/>
            </a:spcAft>
          </a:pPr>
          <a:endParaRPr lang="ru-RU" sz="800" dirty="0"/>
        </a:p>
      </dgm:t>
    </dgm:pt>
    <dgm:pt modelId="{4D9FB718-3EAA-4B44-BDBD-DB1CA67BBBD3}" type="parTrans" cxnId="{F3DA46B8-CED6-4BDA-8088-8C4EA3527985}">
      <dgm:prSet/>
      <dgm:spPr/>
      <dgm:t>
        <a:bodyPr/>
        <a:lstStyle/>
        <a:p>
          <a:endParaRPr lang="ru-RU"/>
        </a:p>
      </dgm:t>
    </dgm:pt>
    <dgm:pt modelId="{8164017D-0F9E-4579-B300-EF086D3D0621}" type="sibTrans" cxnId="{F3DA46B8-CED6-4BDA-8088-8C4EA3527985}">
      <dgm:prSet/>
      <dgm:spPr/>
      <dgm:t>
        <a:bodyPr/>
        <a:lstStyle/>
        <a:p>
          <a:endParaRPr lang="ru-RU"/>
        </a:p>
      </dgm:t>
    </dgm:pt>
    <dgm:pt modelId="{72B8DCE8-B89C-4AC3-A390-C2FB03A6533D}">
      <dgm:prSet phldrT="[Текст]" phldr="1"/>
      <dgm:spPr/>
      <dgm:t>
        <a:bodyPr/>
        <a:lstStyle/>
        <a:p>
          <a:endParaRPr lang="ru-RU" dirty="0"/>
        </a:p>
      </dgm:t>
    </dgm:pt>
    <dgm:pt modelId="{E8EB874C-EB50-4D91-BE83-D2CBDC620C56}" type="parTrans" cxnId="{757B99BF-A991-4467-A2C4-9B3B2CF0D31E}">
      <dgm:prSet/>
      <dgm:spPr/>
      <dgm:t>
        <a:bodyPr/>
        <a:lstStyle/>
        <a:p>
          <a:endParaRPr lang="ru-RU"/>
        </a:p>
      </dgm:t>
    </dgm:pt>
    <dgm:pt modelId="{CEBCEC65-1508-4C59-8F89-A91B11DA9D1A}" type="sibTrans" cxnId="{757B99BF-A991-4467-A2C4-9B3B2CF0D31E}">
      <dgm:prSet/>
      <dgm:spPr/>
      <dgm:t>
        <a:bodyPr/>
        <a:lstStyle/>
        <a:p>
          <a:endParaRPr lang="ru-RU"/>
        </a:p>
      </dgm:t>
    </dgm:pt>
    <dgm:pt modelId="{0E2EAC15-E11A-4627-A631-5DA654EF0F4E}">
      <dgm:prSet phldrT="[Текст]" phldr="1"/>
      <dgm:spPr/>
      <dgm:t>
        <a:bodyPr/>
        <a:lstStyle/>
        <a:p>
          <a:endParaRPr lang="ru-RU" dirty="0"/>
        </a:p>
      </dgm:t>
    </dgm:pt>
    <dgm:pt modelId="{9AB2599C-328E-4F81-98B7-3BA5D06486C7}" type="parTrans" cxnId="{1620949E-E356-45E9-9153-B24A71598628}">
      <dgm:prSet/>
      <dgm:spPr/>
      <dgm:t>
        <a:bodyPr/>
        <a:lstStyle/>
        <a:p>
          <a:endParaRPr lang="ru-RU"/>
        </a:p>
      </dgm:t>
    </dgm:pt>
    <dgm:pt modelId="{ACAB42E2-43F0-48CE-B69E-F29C3BB35E00}" type="sibTrans" cxnId="{1620949E-E356-45E9-9153-B24A71598628}">
      <dgm:prSet/>
      <dgm:spPr/>
      <dgm:t>
        <a:bodyPr/>
        <a:lstStyle/>
        <a:p>
          <a:endParaRPr lang="ru-RU"/>
        </a:p>
      </dgm:t>
    </dgm:pt>
    <dgm:pt modelId="{8F568EF5-AB6D-413A-9271-1DB552BE4903}">
      <dgm:prSet phldrT="[Текст]" phldr="1"/>
      <dgm:spPr/>
      <dgm:t>
        <a:bodyPr/>
        <a:lstStyle/>
        <a:p>
          <a:endParaRPr lang="ru-RU" dirty="0"/>
        </a:p>
      </dgm:t>
    </dgm:pt>
    <dgm:pt modelId="{627D59B2-565C-47C9-B1A3-FCEE77DE798A}" type="parTrans" cxnId="{523DD714-8AC3-42BC-B30F-24B65C4E4C66}">
      <dgm:prSet/>
      <dgm:spPr/>
      <dgm:t>
        <a:bodyPr/>
        <a:lstStyle/>
        <a:p>
          <a:endParaRPr lang="ru-RU"/>
        </a:p>
      </dgm:t>
    </dgm:pt>
    <dgm:pt modelId="{923FDD89-AEFA-4B67-8B37-0DB6F71F371C}" type="sibTrans" cxnId="{523DD714-8AC3-42BC-B30F-24B65C4E4C66}">
      <dgm:prSet/>
      <dgm:spPr/>
      <dgm:t>
        <a:bodyPr/>
        <a:lstStyle/>
        <a:p>
          <a:endParaRPr lang="ru-RU"/>
        </a:p>
      </dgm:t>
    </dgm:pt>
    <dgm:pt modelId="{74727A16-0B5D-4379-815F-65E424A493A7}">
      <dgm:prSet/>
      <dgm:spPr/>
      <dgm:t>
        <a:bodyPr/>
        <a:lstStyle/>
        <a:p>
          <a:endParaRPr lang="ru-RU" dirty="0"/>
        </a:p>
      </dgm:t>
    </dgm:pt>
    <dgm:pt modelId="{7AD4CEA3-C9A2-477C-ADF5-7B1E64797C6B}" type="parTrans" cxnId="{B3334D47-925F-4EA9-9580-C4AE5FFDAC67}">
      <dgm:prSet/>
      <dgm:spPr/>
      <dgm:t>
        <a:bodyPr/>
        <a:lstStyle/>
        <a:p>
          <a:endParaRPr lang="ru-RU"/>
        </a:p>
      </dgm:t>
    </dgm:pt>
    <dgm:pt modelId="{58CCE54B-C56C-421F-9987-84AF281D8A55}" type="sibTrans" cxnId="{B3334D47-925F-4EA9-9580-C4AE5FFDAC67}">
      <dgm:prSet/>
      <dgm:spPr/>
      <dgm:t>
        <a:bodyPr/>
        <a:lstStyle/>
        <a:p>
          <a:endParaRPr lang="ru-RU"/>
        </a:p>
      </dgm:t>
    </dgm:pt>
    <dgm:pt modelId="{3663D9FA-5EAD-47D0-AD45-2D63C8F5B682}">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2000" b="1" dirty="0" smtClean="0">
              <a:latin typeface="Calibri" pitchFamily="34" charset="0"/>
              <a:cs typeface="Times New Roman" pitchFamily="18" charset="0"/>
            </a:rPr>
            <a:t>Федеральный закон «Об образовании в Российской Федерации» (пункт 3 части 5 статьи 47, часть 7 статьи 51 и часть 4 статьи 52)  </a:t>
          </a:r>
        </a:p>
        <a:p>
          <a:pPr defTabSz="577850">
            <a:lnSpc>
              <a:spcPct val="90000"/>
            </a:lnSpc>
            <a:spcBef>
              <a:spcPct val="0"/>
            </a:spcBef>
            <a:spcAft>
              <a:spcPct val="35000"/>
            </a:spcAft>
          </a:pPr>
          <a:endParaRPr lang="ru-RU" sz="1200" b="1" dirty="0"/>
        </a:p>
      </dgm:t>
    </dgm:pt>
    <dgm:pt modelId="{D4041C77-EDAE-4CA6-A2CE-A35B03E103DE}" type="parTrans" cxnId="{8BF37672-41EE-48E5-875B-2A294B09A3B3}">
      <dgm:prSet/>
      <dgm:spPr/>
      <dgm:t>
        <a:bodyPr/>
        <a:lstStyle/>
        <a:p>
          <a:endParaRPr lang="ru-RU"/>
        </a:p>
      </dgm:t>
    </dgm:pt>
    <dgm:pt modelId="{4A2B2B7F-3AEE-4279-A362-AD4CD90A6493}" type="sibTrans" cxnId="{8BF37672-41EE-48E5-875B-2A294B09A3B3}">
      <dgm:prSet/>
      <dgm:spPr/>
      <dgm:t>
        <a:bodyPr/>
        <a:lstStyle/>
        <a:p>
          <a:endParaRPr lang="ru-RU"/>
        </a:p>
      </dgm:t>
    </dgm:pt>
    <dgm:pt modelId="{D905483D-7596-4EE0-A2E8-07B14A9D7B99}">
      <dgm:prSet custT="1"/>
      <dgm:spPr/>
      <dgm:t>
        <a:bodyPr/>
        <a:lstStyle/>
        <a:p>
          <a:pPr marL="0" marR="0" indent="0" defTabSz="914400" rtl="0" eaLnBrk="1" fontAlgn="auto" latinLnBrk="0" hangingPunct="1">
            <a:lnSpc>
              <a:spcPct val="100000"/>
            </a:lnSpc>
            <a:spcBef>
              <a:spcPts val="0"/>
            </a:spcBef>
            <a:spcAft>
              <a:spcPts val="0"/>
            </a:spcAft>
            <a:buClrTx/>
            <a:buSzTx/>
            <a:buFontTx/>
            <a:buNone/>
            <a:tabLst/>
            <a:defRPr/>
          </a:pPr>
          <a:r>
            <a:rPr lang="ru-RU" sz="2000" b="1" dirty="0" smtClean="0">
              <a:latin typeface="Calibri" pitchFamily="34" charset="0"/>
              <a:cs typeface="Times New Roman" pitchFamily="18" charset="0"/>
            </a:rPr>
            <a:t>Постановление Правительства РФ от 14 мая 2015 г. № 466 «О ежегодных основных удлиненных оплачиваемых отпусках»</a:t>
          </a:r>
        </a:p>
        <a:p>
          <a:pPr defTabSz="533400" rtl="0">
            <a:lnSpc>
              <a:spcPct val="90000"/>
            </a:lnSpc>
            <a:spcBef>
              <a:spcPct val="0"/>
            </a:spcBef>
            <a:spcAft>
              <a:spcPct val="35000"/>
            </a:spcAft>
          </a:pPr>
          <a:endParaRPr lang="ru-RU" sz="1100" b="1" dirty="0">
            <a:latin typeface="Calibri" pitchFamily="34" charset="0"/>
            <a:cs typeface="Times New Roman" pitchFamily="18" charset="0"/>
          </a:endParaRPr>
        </a:p>
      </dgm:t>
    </dgm:pt>
    <dgm:pt modelId="{DC9B5C11-6F08-4241-8F94-5F336C728D3D}" type="parTrans" cxnId="{9542B5C0-7A86-448C-8337-44BD8DDE091F}">
      <dgm:prSet/>
      <dgm:spPr/>
      <dgm:t>
        <a:bodyPr/>
        <a:lstStyle/>
        <a:p>
          <a:endParaRPr lang="ru-RU"/>
        </a:p>
      </dgm:t>
    </dgm:pt>
    <dgm:pt modelId="{15B67B8D-3A44-45F2-911A-2DAD15052EF4}" type="sibTrans" cxnId="{9542B5C0-7A86-448C-8337-44BD8DDE091F}">
      <dgm:prSet/>
      <dgm:spPr/>
      <dgm:t>
        <a:bodyPr/>
        <a:lstStyle/>
        <a:p>
          <a:endParaRPr lang="ru-RU"/>
        </a:p>
      </dgm:t>
    </dgm:pt>
    <dgm:pt modelId="{A3BD76FE-3343-4425-B52A-E80F3F79082D}">
      <dgm:prSet custT="1"/>
      <dgm:spPr/>
      <dgm:t>
        <a:bodyPr/>
        <a:lstStyle/>
        <a:p>
          <a:pPr rtl="0"/>
          <a:r>
            <a:rPr lang="ru-RU" sz="2000" b="1" dirty="0" smtClean="0">
              <a:latin typeface="+mn-lt"/>
              <a:cs typeface="Courier New" pitchFamily="49" charset="0"/>
            </a:rPr>
            <a:t>Номенклатура должностей  педагогических </a:t>
          </a:r>
          <a:r>
            <a:rPr lang="ru-RU" sz="2000" b="1" dirty="0" smtClean="0"/>
            <a:t>работников организаций, осуществляющих образовательную  деятельность, должностей руководителей образовательных организаций, (утверждена постановлением Правительства Российской Федерации от 8 августа 2013 г. № 678) </a:t>
          </a:r>
          <a:endParaRPr lang="ru-RU" sz="2000" b="1" dirty="0">
            <a:latin typeface="Calibri" pitchFamily="34" charset="0"/>
            <a:cs typeface="Times New Roman" pitchFamily="18" charset="0"/>
          </a:endParaRPr>
        </a:p>
      </dgm:t>
    </dgm:pt>
    <dgm:pt modelId="{0B9C9676-3EBB-490C-864C-02DF637B8EFD}" type="parTrans" cxnId="{7273FC92-6F50-4A1E-A06B-ADD8B5A24B7F}">
      <dgm:prSet/>
      <dgm:spPr/>
      <dgm:t>
        <a:bodyPr/>
        <a:lstStyle/>
        <a:p>
          <a:endParaRPr lang="ru-RU"/>
        </a:p>
      </dgm:t>
    </dgm:pt>
    <dgm:pt modelId="{E7F95475-AAD4-4203-9EFC-22FA8EEC854F}" type="sibTrans" cxnId="{7273FC92-6F50-4A1E-A06B-ADD8B5A24B7F}">
      <dgm:prSet/>
      <dgm:spPr/>
      <dgm:t>
        <a:bodyPr/>
        <a:lstStyle/>
        <a:p>
          <a:endParaRPr lang="ru-RU"/>
        </a:p>
      </dgm:t>
    </dgm:pt>
    <dgm:pt modelId="{728D380A-D23B-4A8F-8696-EDF0A6D01DC0}">
      <dgm:prSet/>
      <dgm:spPr/>
      <dgm:t>
        <a:bodyPr/>
        <a:lstStyle/>
        <a:p>
          <a:endParaRPr lang="ru-RU" dirty="0"/>
        </a:p>
      </dgm:t>
    </dgm:pt>
    <dgm:pt modelId="{89C6EB35-6FB6-41F3-A5EF-32A1C9BF3517}" type="parTrans" cxnId="{DCE18319-F5DC-4134-B2DB-AD75BCD6F5BB}">
      <dgm:prSet/>
      <dgm:spPr/>
      <dgm:t>
        <a:bodyPr/>
        <a:lstStyle/>
        <a:p>
          <a:endParaRPr lang="ru-RU"/>
        </a:p>
      </dgm:t>
    </dgm:pt>
    <dgm:pt modelId="{4C192055-7A89-467A-A355-8D59F9673184}" type="sibTrans" cxnId="{DCE18319-F5DC-4134-B2DB-AD75BCD6F5BB}">
      <dgm:prSet/>
      <dgm:spPr/>
      <dgm:t>
        <a:bodyPr/>
        <a:lstStyle/>
        <a:p>
          <a:endParaRPr lang="ru-RU"/>
        </a:p>
      </dgm:t>
    </dgm:pt>
    <dgm:pt modelId="{FE5263AE-BF2B-41C4-A8C5-1D6D99D861C3}">
      <dgm:prSet/>
      <dgm:spPr/>
      <dgm:t>
        <a:bodyPr/>
        <a:lstStyle/>
        <a:p>
          <a:endParaRPr lang="ru-RU" dirty="0"/>
        </a:p>
      </dgm:t>
    </dgm:pt>
    <dgm:pt modelId="{993E07FA-1EE0-4C3A-AF59-3C7B08D7D807}" type="parTrans" cxnId="{2079F844-6E81-42F0-A571-053470F79F0A}">
      <dgm:prSet/>
      <dgm:spPr/>
      <dgm:t>
        <a:bodyPr/>
        <a:lstStyle/>
        <a:p>
          <a:endParaRPr lang="ru-RU"/>
        </a:p>
      </dgm:t>
    </dgm:pt>
    <dgm:pt modelId="{9543608B-E896-4827-B77E-279E0F85F033}" type="sibTrans" cxnId="{2079F844-6E81-42F0-A571-053470F79F0A}">
      <dgm:prSet/>
      <dgm:spPr/>
      <dgm:t>
        <a:bodyPr/>
        <a:lstStyle/>
        <a:p>
          <a:endParaRPr lang="ru-RU"/>
        </a:p>
      </dgm:t>
    </dgm:pt>
    <dgm:pt modelId="{34AC5233-7177-4352-AB11-B1BAFAE82063}" type="pres">
      <dgm:prSet presAssocID="{D5A45316-A730-4708-9DE3-8BEED30D5FE4}" presName="matrix" presStyleCnt="0">
        <dgm:presLayoutVars>
          <dgm:chMax val="1"/>
          <dgm:dir/>
          <dgm:resizeHandles val="exact"/>
        </dgm:presLayoutVars>
      </dgm:prSet>
      <dgm:spPr/>
      <dgm:t>
        <a:bodyPr/>
        <a:lstStyle/>
        <a:p>
          <a:endParaRPr lang="ru-RU"/>
        </a:p>
      </dgm:t>
    </dgm:pt>
    <dgm:pt modelId="{62EF24C1-B63A-4D27-B78D-8997A437964A}" type="pres">
      <dgm:prSet presAssocID="{D5A45316-A730-4708-9DE3-8BEED30D5FE4}" presName="diamond" presStyleLbl="bgShp" presStyleIdx="0" presStyleCnt="1"/>
      <dgm:spPr/>
    </dgm:pt>
    <dgm:pt modelId="{A35C295C-323E-4EAC-9780-65187548F792}" type="pres">
      <dgm:prSet presAssocID="{D5A45316-A730-4708-9DE3-8BEED30D5FE4}" presName="quad1" presStyleLbl="node1" presStyleIdx="0" presStyleCnt="4" custScaleX="189037" custLinFactNeighborX="-75354" custLinFactNeighborY="-25941">
        <dgm:presLayoutVars>
          <dgm:chMax val="0"/>
          <dgm:chPref val="0"/>
          <dgm:bulletEnabled val="1"/>
        </dgm:presLayoutVars>
      </dgm:prSet>
      <dgm:spPr/>
      <dgm:t>
        <a:bodyPr/>
        <a:lstStyle/>
        <a:p>
          <a:endParaRPr lang="ru-RU"/>
        </a:p>
      </dgm:t>
    </dgm:pt>
    <dgm:pt modelId="{C4B2E5B4-DD77-4523-9477-A7AE5CB26BF1}" type="pres">
      <dgm:prSet presAssocID="{D5A45316-A730-4708-9DE3-8BEED30D5FE4}" presName="quad2" presStyleLbl="node1" presStyleIdx="1" presStyleCnt="4" custScaleX="258571" custLinFactNeighborX="54080" custLinFactNeighborY="-25941">
        <dgm:presLayoutVars>
          <dgm:chMax val="0"/>
          <dgm:chPref val="0"/>
          <dgm:bulletEnabled val="1"/>
        </dgm:presLayoutVars>
      </dgm:prSet>
      <dgm:spPr/>
      <dgm:t>
        <a:bodyPr/>
        <a:lstStyle/>
        <a:p>
          <a:endParaRPr lang="ru-RU"/>
        </a:p>
      </dgm:t>
    </dgm:pt>
    <dgm:pt modelId="{4CDCDFB9-D0DA-4B79-94E3-0AC33A8E8B35}" type="pres">
      <dgm:prSet presAssocID="{D5A45316-A730-4708-9DE3-8BEED30D5FE4}" presName="quad3" presStyleLbl="node1" presStyleIdx="2" presStyleCnt="4" custScaleX="198310" custScaleY="150855" custLinFactNeighborX="-65841" custLinFactNeighborY="3971">
        <dgm:presLayoutVars>
          <dgm:chMax val="0"/>
          <dgm:chPref val="0"/>
          <dgm:bulletEnabled val="1"/>
        </dgm:presLayoutVars>
      </dgm:prSet>
      <dgm:spPr/>
      <dgm:t>
        <a:bodyPr/>
        <a:lstStyle/>
        <a:p>
          <a:endParaRPr lang="ru-RU"/>
        </a:p>
      </dgm:t>
    </dgm:pt>
    <dgm:pt modelId="{A46C8810-CC5F-4799-B574-95CCF6A6C4B6}" type="pres">
      <dgm:prSet presAssocID="{D5A45316-A730-4708-9DE3-8BEED30D5FE4}" presName="quad4" presStyleLbl="node1" presStyleIdx="3" presStyleCnt="4" custScaleX="261888" custScaleY="156812" custLinFactNeighborX="71927" custLinFactNeighborY="20122">
        <dgm:presLayoutVars>
          <dgm:chMax val="0"/>
          <dgm:chPref val="0"/>
          <dgm:bulletEnabled val="1"/>
        </dgm:presLayoutVars>
      </dgm:prSet>
      <dgm:spPr/>
      <dgm:t>
        <a:bodyPr/>
        <a:lstStyle/>
        <a:p>
          <a:endParaRPr lang="ru-RU"/>
        </a:p>
      </dgm:t>
    </dgm:pt>
  </dgm:ptLst>
  <dgm:cxnLst>
    <dgm:cxn modelId="{8F15BE76-D9BA-4566-B6C8-D220D1043B4C}" type="presOf" srcId="{D905483D-7596-4EE0-A2E8-07B14A9D7B99}" destId="{4CDCDFB9-D0DA-4B79-94E3-0AC33A8E8B35}" srcOrd="0" destOrd="0" presId="urn:microsoft.com/office/officeart/2005/8/layout/matrix3"/>
    <dgm:cxn modelId="{7273FC92-6F50-4A1E-A06B-ADD8B5A24B7F}" srcId="{D5A45316-A730-4708-9DE3-8BEED30D5FE4}" destId="{A3BD76FE-3343-4425-B52A-E80F3F79082D}" srcOrd="3" destOrd="0" parTransId="{0B9C9676-3EBB-490C-864C-02DF637B8EFD}" sibTransId="{E7F95475-AAD4-4203-9EFC-22FA8EEC854F}"/>
    <dgm:cxn modelId="{523DD714-8AC3-42BC-B30F-24B65C4E4C66}" srcId="{D5A45316-A730-4708-9DE3-8BEED30D5FE4}" destId="{8F568EF5-AB6D-413A-9271-1DB552BE4903}" srcOrd="9" destOrd="0" parTransId="{627D59B2-565C-47C9-B1A3-FCEE77DE798A}" sibTransId="{923FDD89-AEFA-4B67-8B37-0DB6F71F371C}"/>
    <dgm:cxn modelId="{B3334D47-925F-4EA9-9580-C4AE5FFDAC67}" srcId="{D5A45316-A730-4708-9DE3-8BEED30D5FE4}" destId="{74727A16-0B5D-4379-815F-65E424A493A7}" srcOrd="6" destOrd="0" parTransId="{7AD4CEA3-C9A2-477C-ADF5-7B1E64797C6B}" sibTransId="{58CCE54B-C56C-421F-9987-84AF281D8A55}"/>
    <dgm:cxn modelId="{2079F844-6E81-42F0-A571-053470F79F0A}" srcId="{D5A45316-A730-4708-9DE3-8BEED30D5FE4}" destId="{FE5263AE-BF2B-41C4-A8C5-1D6D99D861C3}" srcOrd="4" destOrd="0" parTransId="{993E07FA-1EE0-4C3A-AF59-3C7B08D7D807}" sibTransId="{9543608B-E896-4827-B77E-279E0F85F033}"/>
    <dgm:cxn modelId="{E8CE4FB9-7AF4-4F2E-B280-8658949EEB3A}" type="presOf" srcId="{4BC31547-FA33-421D-BDD7-338D963D4E53}" destId="{A35C295C-323E-4EAC-9780-65187548F792}" srcOrd="0" destOrd="0" presId="urn:microsoft.com/office/officeart/2005/8/layout/matrix3"/>
    <dgm:cxn modelId="{DCE18319-F5DC-4134-B2DB-AD75BCD6F5BB}" srcId="{D5A45316-A730-4708-9DE3-8BEED30D5FE4}" destId="{728D380A-D23B-4A8F-8696-EDF0A6D01DC0}" srcOrd="5" destOrd="0" parTransId="{89C6EB35-6FB6-41F3-A5EF-32A1C9BF3517}" sibTransId="{4C192055-7A89-467A-A355-8D59F9673184}"/>
    <dgm:cxn modelId="{D01EDD57-9398-411A-BCB8-09462640BEA4}" type="presOf" srcId="{D5A45316-A730-4708-9DE3-8BEED30D5FE4}" destId="{34AC5233-7177-4352-AB11-B1BAFAE82063}" srcOrd="0" destOrd="0" presId="urn:microsoft.com/office/officeart/2005/8/layout/matrix3"/>
    <dgm:cxn modelId="{1620949E-E356-45E9-9153-B24A71598628}" srcId="{D5A45316-A730-4708-9DE3-8BEED30D5FE4}" destId="{0E2EAC15-E11A-4627-A631-5DA654EF0F4E}" srcOrd="8" destOrd="0" parTransId="{9AB2599C-328E-4F81-98B7-3BA5D06486C7}" sibTransId="{ACAB42E2-43F0-48CE-B69E-F29C3BB35E00}"/>
    <dgm:cxn modelId="{8BF37672-41EE-48E5-875B-2A294B09A3B3}" srcId="{D5A45316-A730-4708-9DE3-8BEED30D5FE4}" destId="{3663D9FA-5EAD-47D0-AD45-2D63C8F5B682}" srcOrd="1" destOrd="0" parTransId="{D4041C77-EDAE-4CA6-A2CE-A35B03E103DE}" sibTransId="{4A2B2B7F-3AEE-4279-A362-AD4CD90A6493}"/>
    <dgm:cxn modelId="{9542B5C0-7A86-448C-8337-44BD8DDE091F}" srcId="{D5A45316-A730-4708-9DE3-8BEED30D5FE4}" destId="{D905483D-7596-4EE0-A2E8-07B14A9D7B99}" srcOrd="2" destOrd="0" parTransId="{DC9B5C11-6F08-4241-8F94-5F336C728D3D}" sibTransId="{15B67B8D-3A44-45F2-911A-2DAD15052EF4}"/>
    <dgm:cxn modelId="{F3DA46B8-CED6-4BDA-8088-8C4EA3527985}" srcId="{D5A45316-A730-4708-9DE3-8BEED30D5FE4}" destId="{4BC31547-FA33-421D-BDD7-338D963D4E53}" srcOrd="0" destOrd="0" parTransId="{4D9FB718-3EAA-4B44-BDBD-DB1CA67BBBD3}" sibTransId="{8164017D-0F9E-4579-B300-EF086D3D0621}"/>
    <dgm:cxn modelId="{757B99BF-A991-4467-A2C4-9B3B2CF0D31E}" srcId="{D5A45316-A730-4708-9DE3-8BEED30D5FE4}" destId="{72B8DCE8-B89C-4AC3-A390-C2FB03A6533D}" srcOrd="7" destOrd="0" parTransId="{E8EB874C-EB50-4D91-BE83-D2CBDC620C56}" sibTransId="{CEBCEC65-1508-4C59-8F89-A91B11DA9D1A}"/>
    <dgm:cxn modelId="{EF79EE9D-9166-4D1A-A262-9E4101CFEA1C}" type="presOf" srcId="{3663D9FA-5EAD-47D0-AD45-2D63C8F5B682}" destId="{C4B2E5B4-DD77-4523-9477-A7AE5CB26BF1}" srcOrd="0" destOrd="0" presId="urn:microsoft.com/office/officeart/2005/8/layout/matrix3"/>
    <dgm:cxn modelId="{3700665E-DB76-4827-9976-FD41AC27BC6C}" type="presOf" srcId="{A3BD76FE-3343-4425-B52A-E80F3F79082D}" destId="{A46C8810-CC5F-4799-B574-95CCF6A6C4B6}" srcOrd="0" destOrd="0" presId="urn:microsoft.com/office/officeart/2005/8/layout/matrix3"/>
    <dgm:cxn modelId="{6268B7B0-A216-42A3-9335-380431EDA8F4}" type="presParOf" srcId="{34AC5233-7177-4352-AB11-B1BAFAE82063}" destId="{62EF24C1-B63A-4D27-B78D-8997A437964A}" srcOrd="0" destOrd="0" presId="urn:microsoft.com/office/officeart/2005/8/layout/matrix3"/>
    <dgm:cxn modelId="{391B47DD-AA89-4AD8-84E3-EE1452CC9FC9}" type="presParOf" srcId="{34AC5233-7177-4352-AB11-B1BAFAE82063}" destId="{A35C295C-323E-4EAC-9780-65187548F792}" srcOrd="1" destOrd="0" presId="urn:microsoft.com/office/officeart/2005/8/layout/matrix3"/>
    <dgm:cxn modelId="{EC7A4B3F-966E-440F-B2AA-E398A64EBA0E}" type="presParOf" srcId="{34AC5233-7177-4352-AB11-B1BAFAE82063}" destId="{C4B2E5B4-DD77-4523-9477-A7AE5CB26BF1}" srcOrd="2" destOrd="0" presId="urn:microsoft.com/office/officeart/2005/8/layout/matrix3"/>
    <dgm:cxn modelId="{0C6132BC-EC7E-4DCA-BC51-847EC52F704B}" type="presParOf" srcId="{34AC5233-7177-4352-AB11-B1BAFAE82063}" destId="{4CDCDFB9-D0DA-4B79-94E3-0AC33A8E8B35}" srcOrd="3" destOrd="0" presId="urn:microsoft.com/office/officeart/2005/8/layout/matrix3"/>
    <dgm:cxn modelId="{39F56398-9F9E-4FDC-996C-D5053EE46870}" type="presParOf" srcId="{34AC5233-7177-4352-AB11-B1BAFAE82063}" destId="{A46C8810-CC5F-4799-B574-95CCF6A6C4B6}" srcOrd="4" destOrd="0" presId="urn:microsoft.com/office/officeart/2005/8/layout/matrix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50E13F-E944-4037-87A0-C35398AF15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F4AF2AB-3E90-49A5-9783-066C5349BCA6}">
      <dgm:prSet custT="1"/>
      <dgm:spPr/>
      <dgm:t>
        <a:bodyPr/>
        <a:lstStyle/>
        <a:p>
          <a:pPr rtl="0"/>
          <a:r>
            <a:rPr lang="ru-RU" sz="2800" b="1" dirty="0" smtClean="0"/>
            <a:t>Федеральный закон «Об образовании в Российской Федерации»  (часть 4 статьи 52) . </a:t>
          </a:r>
          <a:endParaRPr lang="ru-RU" sz="2800" b="1" dirty="0"/>
        </a:p>
      </dgm:t>
    </dgm:pt>
    <dgm:pt modelId="{D68D2DC3-7C99-44BD-8B2B-22D147D083BF}" type="parTrans" cxnId="{1CF460F5-E646-40CE-ACAF-26EC715EF2A2}">
      <dgm:prSet/>
      <dgm:spPr/>
      <dgm:t>
        <a:bodyPr/>
        <a:lstStyle/>
        <a:p>
          <a:endParaRPr lang="ru-RU"/>
        </a:p>
      </dgm:t>
    </dgm:pt>
    <dgm:pt modelId="{787FE197-5FEE-470C-83CF-996B52FECC57}" type="sibTrans" cxnId="{1CF460F5-E646-40CE-ACAF-26EC715EF2A2}">
      <dgm:prSet/>
      <dgm:spPr/>
      <dgm:t>
        <a:bodyPr/>
        <a:lstStyle/>
        <a:p>
          <a:endParaRPr lang="ru-RU"/>
        </a:p>
      </dgm:t>
    </dgm:pt>
    <dgm:pt modelId="{F7FEBD8F-9555-4B5E-8359-C87D4A6EFFA0}" type="pres">
      <dgm:prSet presAssocID="{E450E13F-E944-4037-87A0-C35398AF1537}" presName="linear" presStyleCnt="0">
        <dgm:presLayoutVars>
          <dgm:animLvl val="lvl"/>
          <dgm:resizeHandles val="exact"/>
        </dgm:presLayoutVars>
      </dgm:prSet>
      <dgm:spPr/>
      <dgm:t>
        <a:bodyPr/>
        <a:lstStyle/>
        <a:p>
          <a:endParaRPr lang="ru-RU"/>
        </a:p>
      </dgm:t>
    </dgm:pt>
    <dgm:pt modelId="{A6D53CB9-0155-4F19-B144-3D19CE6E522F}" type="pres">
      <dgm:prSet presAssocID="{9F4AF2AB-3E90-49A5-9783-066C5349BCA6}" presName="parentText" presStyleLbl="node1" presStyleIdx="0" presStyleCnt="1" custScaleY="407445">
        <dgm:presLayoutVars>
          <dgm:chMax val="0"/>
          <dgm:bulletEnabled val="1"/>
        </dgm:presLayoutVars>
      </dgm:prSet>
      <dgm:spPr/>
      <dgm:t>
        <a:bodyPr/>
        <a:lstStyle/>
        <a:p>
          <a:endParaRPr lang="ru-RU"/>
        </a:p>
      </dgm:t>
    </dgm:pt>
  </dgm:ptLst>
  <dgm:cxnLst>
    <dgm:cxn modelId="{EFF644BE-F3B4-4D94-8961-C18F40BE2AF3}" type="presOf" srcId="{E450E13F-E944-4037-87A0-C35398AF1537}" destId="{F7FEBD8F-9555-4B5E-8359-C87D4A6EFFA0}" srcOrd="0" destOrd="0" presId="urn:microsoft.com/office/officeart/2005/8/layout/vList2"/>
    <dgm:cxn modelId="{1CF460F5-E646-40CE-ACAF-26EC715EF2A2}" srcId="{E450E13F-E944-4037-87A0-C35398AF1537}" destId="{9F4AF2AB-3E90-49A5-9783-066C5349BCA6}" srcOrd="0" destOrd="0" parTransId="{D68D2DC3-7C99-44BD-8B2B-22D147D083BF}" sibTransId="{787FE197-5FEE-470C-83CF-996B52FECC57}"/>
    <dgm:cxn modelId="{019B234F-497C-418D-B49A-1DB4CBA101DA}" type="presOf" srcId="{9F4AF2AB-3E90-49A5-9783-066C5349BCA6}" destId="{A6D53CB9-0155-4F19-B144-3D19CE6E522F}" srcOrd="0" destOrd="0" presId="urn:microsoft.com/office/officeart/2005/8/layout/vList2"/>
    <dgm:cxn modelId="{C3D7B976-F657-496E-8A74-50E40075CDC7}" type="presParOf" srcId="{F7FEBD8F-9555-4B5E-8359-C87D4A6EFFA0}" destId="{A6D53CB9-0155-4F19-B144-3D19CE6E522F}" srcOrd="0"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0B2371-1012-4F62-A1B1-2FF9873826B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ru-RU"/>
        </a:p>
      </dgm:t>
    </dgm:pt>
    <dgm:pt modelId="{B48E71D4-3315-4B70-BF1A-5EB11E82DFB2}">
      <dgm:prSet custT="1"/>
      <dgm:spPr/>
      <dgm:t>
        <a:bodyPr/>
        <a:lstStyle/>
        <a:p>
          <a:pPr algn="ctr" rtl="0"/>
          <a:r>
            <a:rPr lang="ru-RU" sz="2400" b="1" dirty="0" smtClean="0"/>
            <a:t> </a:t>
          </a:r>
          <a:r>
            <a:rPr lang="ru-RU" sz="2400" b="1" dirty="0" smtClean="0">
              <a:solidFill>
                <a:srgbClr val="FF0000"/>
              </a:solidFill>
            </a:rPr>
            <a:t>Понятия и определения, используемые при определении  продолжительности ежегодного основного удлиненного оплачиваемого отпуска:</a:t>
          </a:r>
        </a:p>
        <a:p>
          <a:pPr algn="l" rtl="0"/>
          <a:r>
            <a:rPr lang="ru-RU" sz="2400" b="1" dirty="0" smtClean="0"/>
            <a:t>-  определения  для типов образовательных организаций</a:t>
          </a:r>
        </a:p>
        <a:p>
          <a:pPr algn="l" rtl="0"/>
          <a:r>
            <a:rPr lang="ru-RU" sz="2400" b="1" dirty="0" smtClean="0"/>
            <a:t>- определения для  организаций, осуществляющих обучение</a:t>
          </a:r>
        </a:p>
        <a:p>
          <a:pPr algn="just" rtl="0"/>
          <a:r>
            <a:rPr lang="ru-RU" sz="2400" b="1" dirty="0" smtClean="0"/>
            <a:t>- определения, связанные с особенностями здоровья обучающихся,  влияющими на продолжительность отпуска работников</a:t>
          </a:r>
          <a:endParaRPr lang="ru-RU" sz="2400" b="1" dirty="0"/>
        </a:p>
      </dgm:t>
    </dgm:pt>
    <dgm:pt modelId="{EB8EEFF8-8048-441D-8FF7-4DE813D8FC57}" type="parTrans" cxnId="{90EEBD59-BCCB-4CEA-A814-78FAD9F2E098}">
      <dgm:prSet/>
      <dgm:spPr/>
      <dgm:t>
        <a:bodyPr/>
        <a:lstStyle/>
        <a:p>
          <a:endParaRPr lang="ru-RU"/>
        </a:p>
      </dgm:t>
    </dgm:pt>
    <dgm:pt modelId="{D70F89AD-88C5-4F35-BC98-E2991D3DA5B4}" type="sibTrans" cxnId="{90EEBD59-BCCB-4CEA-A814-78FAD9F2E098}">
      <dgm:prSet/>
      <dgm:spPr/>
      <dgm:t>
        <a:bodyPr/>
        <a:lstStyle/>
        <a:p>
          <a:endParaRPr lang="ru-RU"/>
        </a:p>
      </dgm:t>
    </dgm:pt>
    <dgm:pt modelId="{92E46FF8-61D9-4706-9173-174AFB8D3EF8}" type="pres">
      <dgm:prSet presAssocID="{2B0B2371-1012-4F62-A1B1-2FF9873826BD}" presName="compositeShape" presStyleCnt="0">
        <dgm:presLayoutVars>
          <dgm:dir/>
          <dgm:resizeHandles/>
        </dgm:presLayoutVars>
      </dgm:prSet>
      <dgm:spPr/>
      <dgm:t>
        <a:bodyPr/>
        <a:lstStyle/>
        <a:p>
          <a:endParaRPr lang="ru-RU"/>
        </a:p>
      </dgm:t>
    </dgm:pt>
    <dgm:pt modelId="{B7F28A54-BCB1-4515-B370-F3445048C5C9}" type="pres">
      <dgm:prSet presAssocID="{2B0B2371-1012-4F62-A1B1-2FF9873826BD}" presName="pyramid" presStyleLbl="node1" presStyleIdx="0" presStyleCnt="1"/>
      <dgm:spPr/>
    </dgm:pt>
    <dgm:pt modelId="{B11C41D2-3C9E-476F-8007-AB1DB2EB9D3F}" type="pres">
      <dgm:prSet presAssocID="{2B0B2371-1012-4F62-A1B1-2FF9873826BD}" presName="theList" presStyleCnt="0"/>
      <dgm:spPr/>
    </dgm:pt>
    <dgm:pt modelId="{AF5F32C7-3496-49DA-9FAE-C8247A35AE52}" type="pres">
      <dgm:prSet presAssocID="{B48E71D4-3315-4B70-BF1A-5EB11E82DFB2}" presName="aNode" presStyleLbl="fgAcc1" presStyleIdx="0" presStyleCnt="1" custScaleX="229488" custScaleY="111041" custLinFactNeighborX="-2137" custLinFactNeighborY="-5473">
        <dgm:presLayoutVars>
          <dgm:bulletEnabled val="1"/>
        </dgm:presLayoutVars>
      </dgm:prSet>
      <dgm:spPr/>
      <dgm:t>
        <a:bodyPr/>
        <a:lstStyle/>
        <a:p>
          <a:endParaRPr lang="ru-RU"/>
        </a:p>
      </dgm:t>
    </dgm:pt>
    <dgm:pt modelId="{7AB7F468-1BF8-483F-9C91-6DC97DBF1A88}" type="pres">
      <dgm:prSet presAssocID="{B48E71D4-3315-4B70-BF1A-5EB11E82DFB2}" presName="aSpace" presStyleCnt="0"/>
      <dgm:spPr/>
    </dgm:pt>
  </dgm:ptLst>
  <dgm:cxnLst>
    <dgm:cxn modelId="{8CC56324-2B90-4408-8A42-74F90970CFF5}" type="presOf" srcId="{2B0B2371-1012-4F62-A1B1-2FF9873826BD}" destId="{92E46FF8-61D9-4706-9173-174AFB8D3EF8}" srcOrd="0" destOrd="0" presId="urn:microsoft.com/office/officeart/2005/8/layout/pyramid2"/>
    <dgm:cxn modelId="{D955A57B-A2A1-4265-B0C3-023806B91138}" type="presOf" srcId="{B48E71D4-3315-4B70-BF1A-5EB11E82DFB2}" destId="{AF5F32C7-3496-49DA-9FAE-C8247A35AE52}" srcOrd="0" destOrd="0" presId="urn:microsoft.com/office/officeart/2005/8/layout/pyramid2"/>
    <dgm:cxn modelId="{90EEBD59-BCCB-4CEA-A814-78FAD9F2E098}" srcId="{2B0B2371-1012-4F62-A1B1-2FF9873826BD}" destId="{B48E71D4-3315-4B70-BF1A-5EB11E82DFB2}" srcOrd="0" destOrd="0" parTransId="{EB8EEFF8-8048-441D-8FF7-4DE813D8FC57}" sibTransId="{D70F89AD-88C5-4F35-BC98-E2991D3DA5B4}"/>
    <dgm:cxn modelId="{0D3F7023-1694-4DE5-AFDD-89D61CD335E0}" type="presParOf" srcId="{92E46FF8-61D9-4706-9173-174AFB8D3EF8}" destId="{B7F28A54-BCB1-4515-B370-F3445048C5C9}" srcOrd="0" destOrd="0" presId="urn:microsoft.com/office/officeart/2005/8/layout/pyramid2"/>
    <dgm:cxn modelId="{320AA73A-2907-41B5-A89D-530FF8C9E466}" type="presParOf" srcId="{92E46FF8-61D9-4706-9173-174AFB8D3EF8}" destId="{B11C41D2-3C9E-476F-8007-AB1DB2EB9D3F}" srcOrd="1" destOrd="0" presId="urn:microsoft.com/office/officeart/2005/8/layout/pyramid2"/>
    <dgm:cxn modelId="{FC5BD068-53ED-4C70-83E0-B6496123C592}" type="presParOf" srcId="{B11C41D2-3C9E-476F-8007-AB1DB2EB9D3F}" destId="{AF5F32C7-3496-49DA-9FAE-C8247A35AE52}" srcOrd="0" destOrd="0" presId="urn:microsoft.com/office/officeart/2005/8/layout/pyramid2"/>
    <dgm:cxn modelId="{BDCC1404-5312-440D-8915-871DA5415512}" type="presParOf" srcId="{B11C41D2-3C9E-476F-8007-AB1DB2EB9D3F}" destId="{7AB7F468-1BF8-483F-9C91-6DC97DBF1A88}" srcOrd="1" destOrd="0" presId="urn:microsoft.com/office/officeart/2005/8/layout/pyramid2"/>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D53CB9-0155-4F19-B144-3D19CE6E522F}">
      <dsp:nvSpPr>
        <dsp:cNvPr id="0" name=""/>
        <dsp:cNvSpPr/>
      </dsp:nvSpPr>
      <dsp:spPr>
        <a:xfrm>
          <a:off x="0" y="71416"/>
          <a:ext cx="7358062" cy="11430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dirty="0" smtClean="0"/>
            <a:t>Федеральный закон «Об образовании в Российской Федерации»</a:t>
          </a:r>
          <a:endParaRPr lang="ru-RU" sz="2800" b="1" kern="1200" dirty="0"/>
        </a:p>
      </dsp:txBody>
      <dsp:txXfrm>
        <a:off x="0" y="71416"/>
        <a:ext cx="7358062" cy="114302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F28A54-BCB1-4515-B370-F3445048C5C9}">
      <dsp:nvSpPr>
        <dsp:cNvPr id="0" name=""/>
        <dsp:cNvSpPr/>
      </dsp:nvSpPr>
      <dsp:spPr>
        <a:xfrm>
          <a:off x="-60736" y="0"/>
          <a:ext cx="5143522" cy="51435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5F32C7-3496-49DA-9FAE-C8247A35AE52}">
      <dsp:nvSpPr>
        <dsp:cNvPr id="0" name=""/>
        <dsp:cNvSpPr/>
      </dsp:nvSpPr>
      <dsp:spPr>
        <a:xfrm>
          <a:off x="614343" y="516032"/>
          <a:ext cx="7136652" cy="1016099"/>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100000"/>
            </a:lnSpc>
            <a:spcBef>
              <a:spcPct val="0"/>
            </a:spcBef>
            <a:spcAft>
              <a:spcPts val="0"/>
            </a:spcAft>
          </a:pPr>
          <a:r>
            <a:rPr lang="ru-RU" sz="2400" b="1" kern="1200" dirty="0" smtClean="0"/>
            <a:t>Статья 51</a:t>
          </a:r>
        </a:p>
        <a:p>
          <a:pPr lvl="0" algn="ctr" defTabSz="1066800" rtl="0">
            <a:lnSpc>
              <a:spcPct val="100000"/>
            </a:lnSpc>
            <a:spcBef>
              <a:spcPct val="0"/>
            </a:spcBef>
            <a:spcAft>
              <a:spcPts val="0"/>
            </a:spcAft>
          </a:pPr>
          <a:r>
            <a:rPr lang="ru-RU" sz="2400" b="1" kern="1200" dirty="0" smtClean="0"/>
            <a:t>Правовой статус руководителя образовательной организации: </a:t>
          </a:r>
          <a:endParaRPr lang="ru-RU" sz="2400" b="1" kern="1200" dirty="0"/>
        </a:p>
      </dsp:txBody>
      <dsp:txXfrm>
        <a:off x="614343" y="516032"/>
        <a:ext cx="7136652" cy="1016099"/>
      </dsp:txXfrm>
    </dsp:sp>
    <dsp:sp modelId="{2B6EBDAB-1FC1-4A5A-A77D-B2D6EE098615}">
      <dsp:nvSpPr>
        <dsp:cNvPr id="0" name=""/>
        <dsp:cNvSpPr/>
      </dsp:nvSpPr>
      <dsp:spPr>
        <a:xfrm>
          <a:off x="589352" y="1690857"/>
          <a:ext cx="7186634" cy="2777905"/>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kern="1200" dirty="0" smtClean="0"/>
            <a:t>Руководителям </a:t>
          </a:r>
          <a:r>
            <a:rPr lang="ru-RU" sz="2400" b="1" u="sng" kern="1200" dirty="0" smtClean="0"/>
            <a:t>образовательных организаций </a:t>
          </a:r>
          <a:r>
            <a:rPr lang="ru-RU" sz="2400" b="1" kern="1200" dirty="0" smtClean="0"/>
            <a:t>предоставляются в </a:t>
          </a:r>
          <a:r>
            <a:rPr lang="ru-RU" sz="2400" b="1" kern="1200" dirty="0" smtClean="0">
              <a:hlinkClick xmlns:r="http://schemas.openxmlformats.org/officeDocument/2006/relationships" r:id=""/>
            </a:rPr>
            <a:t>порядке</a:t>
          </a:r>
          <a:r>
            <a:rPr lang="ru-RU" sz="2400" b="1" kern="1200" dirty="0" smtClean="0"/>
            <a:t>, установленном Правительством Российской Федерации, права, социальные гарантии и меры социальной поддержки, предусмотренные для педагогических работников </a:t>
          </a:r>
          <a:r>
            <a:rPr lang="ru-RU" sz="2400" b="1" u="sng" kern="1200" dirty="0" smtClean="0">
              <a:solidFill>
                <a:srgbClr val="FF0000"/>
              </a:solidFill>
            </a:rPr>
            <a:t>пунктами 3</a:t>
          </a:r>
          <a:r>
            <a:rPr lang="ru-RU" sz="2400" b="1" kern="1200" dirty="0" smtClean="0"/>
            <a:t> </a:t>
          </a:r>
          <a:r>
            <a:rPr lang="ru-RU" sz="2400" b="1" kern="1200" dirty="0" smtClean="0">
              <a:solidFill>
                <a:srgbClr val="FF0000"/>
              </a:solidFill>
            </a:rPr>
            <a:t> </a:t>
          </a:r>
          <a:r>
            <a:rPr lang="ru-RU" sz="2400" b="1" kern="1200" dirty="0" smtClean="0"/>
            <a:t>и </a:t>
          </a:r>
          <a:r>
            <a:rPr lang="ru-RU" sz="2400" b="0" kern="1200" dirty="0" smtClean="0">
              <a:solidFill>
                <a:srgbClr val="C00000"/>
              </a:solidFill>
              <a:hlinkClick xmlns:r="http://schemas.openxmlformats.org/officeDocument/2006/relationships" r:id="" action="ppaction://hlinkfile"/>
            </a:rPr>
            <a:t>5 части 5</a:t>
          </a:r>
          <a:r>
            <a:rPr lang="ru-RU" sz="2400" b="0" kern="1200" dirty="0" smtClean="0">
              <a:solidFill>
                <a:srgbClr val="C00000"/>
              </a:solidFill>
            </a:rPr>
            <a:t> </a:t>
          </a:r>
          <a:r>
            <a:rPr lang="ru-RU" sz="2400" b="1" kern="1200" dirty="0" smtClean="0"/>
            <a:t>и </a:t>
          </a:r>
          <a:r>
            <a:rPr lang="ru-RU" sz="2400" b="0" kern="1200" dirty="0" smtClean="0">
              <a:hlinkClick xmlns:r="http://schemas.openxmlformats.org/officeDocument/2006/relationships" r:id="" action="ppaction://hlinkfile"/>
            </a:rPr>
            <a:t>частью 8 статьи 47</a:t>
          </a:r>
          <a:r>
            <a:rPr lang="ru-RU" sz="2400" b="0" kern="1200" dirty="0" smtClean="0"/>
            <a:t> </a:t>
          </a:r>
          <a:r>
            <a:rPr lang="ru-RU" sz="2400" b="1" kern="1200" dirty="0" smtClean="0"/>
            <a:t>настоящего Федерального закона (часть 7)</a:t>
          </a:r>
          <a:endParaRPr lang="ru-RU" sz="2400" b="1" kern="1200" dirty="0"/>
        </a:p>
      </dsp:txBody>
      <dsp:txXfrm>
        <a:off x="589352" y="1690857"/>
        <a:ext cx="7186634" cy="277790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D53CB9-0155-4F19-B144-3D19CE6E522F}">
      <dsp:nvSpPr>
        <dsp:cNvPr id="0" name=""/>
        <dsp:cNvSpPr/>
      </dsp:nvSpPr>
      <dsp:spPr>
        <a:xfrm>
          <a:off x="0" y="627"/>
          <a:ext cx="7358062" cy="12846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dirty="0" smtClean="0"/>
            <a:t>Федеральный закон «Об образовании в Российской Федерации»  </a:t>
          </a:r>
          <a:endParaRPr lang="ru-RU" sz="2800" b="1" kern="1200" dirty="0"/>
        </a:p>
      </dsp:txBody>
      <dsp:txXfrm>
        <a:off x="0" y="627"/>
        <a:ext cx="7358062" cy="128460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F28A54-BCB1-4515-B370-F3445048C5C9}">
      <dsp:nvSpPr>
        <dsp:cNvPr id="0" name=""/>
        <dsp:cNvSpPr/>
      </dsp:nvSpPr>
      <dsp:spPr>
        <a:xfrm>
          <a:off x="-157115" y="0"/>
          <a:ext cx="5143522" cy="51435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5F32C7-3496-49DA-9FAE-C8247A35AE52}">
      <dsp:nvSpPr>
        <dsp:cNvPr id="0" name=""/>
        <dsp:cNvSpPr/>
      </dsp:nvSpPr>
      <dsp:spPr>
        <a:xfrm>
          <a:off x="357152" y="357177"/>
          <a:ext cx="6895667" cy="89421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100000"/>
            </a:lnSpc>
            <a:spcBef>
              <a:spcPct val="0"/>
            </a:spcBef>
            <a:spcAft>
              <a:spcPts val="0"/>
            </a:spcAft>
          </a:pPr>
          <a:r>
            <a:rPr lang="ru-RU" sz="2400" b="1" kern="1200" dirty="0" smtClean="0"/>
            <a:t> Статья 52</a:t>
          </a:r>
        </a:p>
        <a:p>
          <a:pPr lvl="0" algn="ctr" defTabSz="1066800" rtl="0">
            <a:lnSpc>
              <a:spcPct val="100000"/>
            </a:lnSpc>
            <a:spcBef>
              <a:spcPct val="0"/>
            </a:spcBef>
            <a:spcAft>
              <a:spcPts val="0"/>
            </a:spcAft>
          </a:pPr>
          <a:r>
            <a:rPr lang="ru-RU" sz="2400" b="1" kern="1200" dirty="0" smtClean="0"/>
            <a:t>Иные работники образовательных организаций</a:t>
          </a:r>
          <a:endParaRPr lang="ru-RU" sz="2400" b="1" kern="1200" dirty="0"/>
        </a:p>
      </dsp:txBody>
      <dsp:txXfrm>
        <a:off x="357152" y="357177"/>
        <a:ext cx="6895667" cy="894212"/>
      </dsp:txXfrm>
    </dsp:sp>
    <dsp:sp modelId="{2B6EBDAB-1FC1-4A5A-A77D-B2D6EE098615}">
      <dsp:nvSpPr>
        <dsp:cNvPr id="0" name=""/>
        <dsp:cNvSpPr/>
      </dsp:nvSpPr>
      <dsp:spPr>
        <a:xfrm>
          <a:off x="71401" y="1714497"/>
          <a:ext cx="7572149" cy="3129248"/>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kern="1200" dirty="0" smtClean="0"/>
            <a:t>Заместителям руководителей </a:t>
          </a:r>
          <a:r>
            <a:rPr lang="ru-RU" sz="2400" b="1" u="sng" kern="1200" dirty="0" smtClean="0"/>
            <a:t>образовательных организаций</a:t>
          </a:r>
          <a:r>
            <a:rPr lang="ru-RU" sz="2400" b="1" kern="1200" dirty="0" smtClean="0"/>
            <a:t>, руководителям структурных подразделений и их заместителям предоставляются в </a:t>
          </a:r>
          <a:r>
            <a:rPr lang="ru-RU" sz="2400" b="1" kern="1200" dirty="0" smtClean="0">
              <a:hlinkClick xmlns:r="http://schemas.openxmlformats.org/officeDocument/2006/relationships" r:id=""/>
            </a:rPr>
            <a:t>порядке</a:t>
          </a:r>
          <a:r>
            <a:rPr lang="ru-RU" sz="2400" b="1" kern="1200" dirty="0" smtClean="0"/>
            <a:t>, установленном Правительством Российской Федерации, права, социальные гарантии и меры социальной поддержки, предусмотренные педагогическим работникам  </a:t>
          </a:r>
          <a:r>
            <a:rPr lang="ru-RU" sz="2400" b="1" u="sng" kern="1200" dirty="0" smtClean="0">
              <a:solidFill>
                <a:srgbClr val="FF0000"/>
              </a:solidFill>
            </a:rPr>
            <a:t>пунктами 3</a:t>
          </a:r>
          <a:r>
            <a:rPr lang="ru-RU" sz="2400" b="1" kern="1200" dirty="0" smtClean="0">
              <a:solidFill>
                <a:srgbClr val="FF0000"/>
              </a:solidFill>
            </a:rPr>
            <a:t> </a:t>
          </a:r>
          <a:r>
            <a:rPr lang="ru-RU" sz="2400" b="1" kern="1200" dirty="0" smtClean="0"/>
            <a:t> и </a:t>
          </a:r>
          <a:r>
            <a:rPr lang="ru-RU" sz="2400" b="1" kern="1200" dirty="0" smtClean="0">
              <a:hlinkClick xmlns:r="http://schemas.openxmlformats.org/officeDocument/2006/relationships" r:id="" action="ppaction://hlinkfile"/>
            </a:rPr>
            <a:t>5 части 5</a:t>
          </a:r>
          <a:r>
            <a:rPr lang="ru-RU" sz="2400" b="1" kern="1200" dirty="0" smtClean="0"/>
            <a:t> и </a:t>
          </a:r>
          <a:r>
            <a:rPr lang="ru-RU" sz="2400" b="1" kern="1200" dirty="0" smtClean="0">
              <a:hlinkClick xmlns:r="http://schemas.openxmlformats.org/officeDocument/2006/relationships" r:id="" action="ppaction://hlinkfile"/>
            </a:rPr>
            <a:t>частью 8 статьи 47</a:t>
          </a:r>
          <a:r>
            <a:rPr lang="ru-RU" sz="2400" b="1" kern="1200" dirty="0" smtClean="0"/>
            <a:t> настоящего Федерального закона (часть 4) </a:t>
          </a:r>
          <a:endParaRPr lang="ru-RU" sz="2400" b="1" kern="1200" dirty="0"/>
        </a:p>
      </dsp:txBody>
      <dsp:txXfrm>
        <a:off x="71401" y="1714497"/>
        <a:ext cx="7572149" cy="312924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FAA784-8981-45C2-9752-E9F2159BAE5E}">
      <dsp:nvSpPr>
        <dsp:cNvPr id="0" name=""/>
        <dsp:cNvSpPr/>
      </dsp:nvSpPr>
      <dsp:spPr>
        <a:xfrm>
          <a:off x="0" y="14580"/>
          <a:ext cx="7200800" cy="1113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solidFill>
                <a:schemeClr val="tx1"/>
              </a:solidFill>
            </a:rPr>
            <a:t>Основной удлиненный оплачиваемый отпуск </a:t>
          </a:r>
          <a:endParaRPr lang="ru-RU" sz="2800" kern="1200" dirty="0">
            <a:solidFill>
              <a:schemeClr val="tx1"/>
            </a:solidFill>
          </a:endParaRPr>
        </a:p>
      </dsp:txBody>
      <dsp:txXfrm>
        <a:off x="0" y="14580"/>
        <a:ext cx="7200800" cy="111384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EF24C1-B63A-4D27-B78D-8997A437964A}">
      <dsp:nvSpPr>
        <dsp:cNvPr id="0" name=""/>
        <dsp:cNvSpPr/>
      </dsp:nvSpPr>
      <dsp:spPr>
        <a:xfrm>
          <a:off x="1571260" y="-35717"/>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5C295C-323E-4EAC-9780-65187548F792}">
      <dsp:nvSpPr>
        <dsp:cNvPr id="0" name=""/>
        <dsp:cNvSpPr/>
      </dsp:nvSpPr>
      <dsp:spPr>
        <a:xfrm>
          <a:off x="0" y="0"/>
          <a:ext cx="3336740"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ru-RU" sz="2400" b="1" kern="1200" dirty="0" smtClean="0"/>
            <a:t>Трудовой кодекс(ст.334)</a:t>
          </a:r>
          <a:br>
            <a:rPr lang="ru-RU" sz="2400" b="1" kern="1200" dirty="0" smtClean="0"/>
          </a:br>
          <a:endParaRPr lang="ru-RU" sz="2400" b="1" kern="1200" dirty="0" smtClean="0"/>
        </a:p>
        <a:p>
          <a:pPr lvl="0" algn="ctr" defTabSz="1155700">
            <a:lnSpc>
              <a:spcPct val="90000"/>
            </a:lnSpc>
            <a:spcBef>
              <a:spcPct val="0"/>
            </a:spcBef>
            <a:spcAft>
              <a:spcPct val="35000"/>
            </a:spcAft>
          </a:pPr>
          <a:endParaRPr lang="ru-RU" sz="800" kern="1200" dirty="0"/>
        </a:p>
      </dsp:txBody>
      <dsp:txXfrm>
        <a:off x="0" y="0"/>
        <a:ext cx="3336740" cy="1765125"/>
      </dsp:txXfrm>
    </dsp:sp>
    <dsp:sp modelId="{C4B2E5B4-DD77-4523-9477-A7AE5CB26BF1}">
      <dsp:nvSpPr>
        <dsp:cNvPr id="0" name=""/>
        <dsp:cNvSpPr/>
      </dsp:nvSpPr>
      <dsp:spPr>
        <a:xfrm>
          <a:off x="3457222" y="0"/>
          <a:ext cx="4564102"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kern="1200" dirty="0" smtClean="0">
              <a:latin typeface="Calibri" pitchFamily="34" charset="0"/>
              <a:cs typeface="Times New Roman" pitchFamily="18" charset="0"/>
            </a:rPr>
            <a:t>Федеральный закон «Об образовании в Российской Федерации» (пункт 3 части 5 статьи 47, часть 7 статьи 51 и часть 4 статьи 52)  </a:t>
          </a:r>
        </a:p>
        <a:p>
          <a:pPr lvl="0" algn="ctr" defTabSz="577850">
            <a:lnSpc>
              <a:spcPct val="90000"/>
            </a:lnSpc>
            <a:spcBef>
              <a:spcPct val="0"/>
            </a:spcBef>
            <a:spcAft>
              <a:spcPct val="35000"/>
            </a:spcAft>
          </a:pPr>
          <a:endParaRPr lang="ru-RU" sz="1200" b="1" kern="1200" dirty="0"/>
        </a:p>
      </dsp:txBody>
      <dsp:txXfrm>
        <a:off x="3457222" y="0"/>
        <a:ext cx="4564102" cy="1765125"/>
      </dsp:txXfrm>
    </dsp:sp>
    <dsp:sp modelId="{4CDCDFB9-D0DA-4B79-94E3-0AC33A8E8B35}">
      <dsp:nvSpPr>
        <dsp:cNvPr id="0" name=""/>
        <dsp:cNvSpPr/>
      </dsp:nvSpPr>
      <dsp:spPr>
        <a:xfrm>
          <a:off x="0" y="1863182"/>
          <a:ext cx="3500420" cy="26627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ru-RU" sz="2000" b="1" kern="1200" dirty="0" smtClean="0">
              <a:latin typeface="Calibri" pitchFamily="34" charset="0"/>
              <a:cs typeface="Times New Roman" pitchFamily="18" charset="0"/>
            </a:rPr>
            <a:t>Постановление Правительства РФ от 14 мая 2015 г. № 466 «О ежегодных основных удлиненных оплачиваемых отпусках»</a:t>
          </a:r>
        </a:p>
        <a:p>
          <a:pPr lvl="0" algn="ctr" defTabSz="533400" rtl="0">
            <a:lnSpc>
              <a:spcPct val="90000"/>
            </a:lnSpc>
            <a:spcBef>
              <a:spcPct val="0"/>
            </a:spcBef>
            <a:spcAft>
              <a:spcPct val="35000"/>
            </a:spcAft>
          </a:pPr>
          <a:endParaRPr lang="ru-RU" sz="1100" b="1" kern="1200" dirty="0">
            <a:latin typeface="Calibri" pitchFamily="34" charset="0"/>
            <a:cs typeface="Times New Roman" pitchFamily="18" charset="0"/>
          </a:endParaRPr>
        </a:p>
      </dsp:txBody>
      <dsp:txXfrm>
        <a:off x="0" y="1863182"/>
        <a:ext cx="3500420" cy="2662780"/>
      </dsp:txXfrm>
    </dsp:sp>
    <dsp:sp modelId="{A46C8810-CC5F-4799-B574-95CCF6A6C4B6}">
      <dsp:nvSpPr>
        <dsp:cNvPr id="0" name=""/>
        <dsp:cNvSpPr/>
      </dsp:nvSpPr>
      <dsp:spPr>
        <a:xfrm>
          <a:off x="3606947" y="1793751"/>
          <a:ext cx="4622652" cy="276792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1" kern="1200" dirty="0" smtClean="0">
              <a:latin typeface="+mn-lt"/>
              <a:cs typeface="Courier New" pitchFamily="49" charset="0"/>
            </a:rPr>
            <a:t>Номенклатура должностей  педагогических </a:t>
          </a:r>
          <a:r>
            <a:rPr lang="ru-RU" sz="2000" b="1" kern="1200" dirty="0" smtClean="0"/>
            <a:t>работников организаций, осуществляющих образовательную  деятельность, должностей руководителей образовательных организаций, (утверждена постановлением Правительства Российской Федерации от 8 августа 2013 г. № 678) </a:t>
          </a:r>
          <a:endParaRPr lang="ru-RU" sz="2000" b="1" kern="1200" dirty="0">
            <a:latin typeface="Calibri" pitchFamily="34" charset="0"/>
            <a:cs typeface="Times New Roman" pitchFamily="18" charset="0"/>
          </a:endParaRPr>
        </a:p>
      </dsp:txBody>
      <dsp:txXfrm>
        <a:off x="3606947" y="1793751"/>
        <a:ext cx="4622652" cy="276792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6D53CB9-0155-4F19-B144-3D19CE6E522F}">
      <dsp:nvSpPr>
        <dsp:cNvPr id="0" name=""/>
        <dsp:cNvSpPr/>
      </dsp:nvSpPr>
      <dsp:spPr>
        <a:xfrm>
          <a:off x="0" y="627"/>
          <a:ext cx="7358062" cy="128460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ru-RU" sz="2800" b="1" kern="1200" dirty="0" smtClean="0"/>
            <a:t>Федеральный закон «Об образовании в Российской Федерации»  (часть 4 статьи 52) . </a:t>
          </a:r>
          <a:endParaRPr lang="ru-RU" sz="2800" b="1" kern="1200" dirty="0"/>
        </a:p>
      </dsp:txBody>
      <dsp:txXfrm>
        <a:off x="0" y="627"/>
        <a:ext cx="7358062" cy="128460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F28A54-BCB1-4515-B370-F3445048C5C9}">
      <dsp:nvSpPr>
        <dsp:cNvPr id="0" name=""/>
        <dsp:cNvSpPr/>
      </dsp:nvSpPr>
      <dsp:spPr>
        <a:xfrm>
          <a:off x="-182189" y="0"/>
          <a:ext cx="5143522" cy="5143522"/>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5F32C7-3496-49DA-9FAE-C8247A35AE52}">
      <dsp:nvSpPr>
        <dsp:cNvPr id="0" name=""/>
        <dsp:cNvSpPr/>
      </dsp:nvSpPr>
      <dsp:spPr>
        <a:xfrm>
          <a:off x="153545" y="493760"/>
          <a:ext cx="7672447" cy="369457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ru-RU" sz="2400" b="1" kern="1200" dirty="0" smtClean="0"/>
            <a:t> </a:t>
          </a:r>
          <a:r>
            <a:rPr lang="ru-RU" sz="2400" b="1" kern="1200" dirty="0" smtClean="0">
              <a:solidFill>
                <a:srgbClr val="FF0000"/>
              </a:solidFill>
            </a:rPr>
            <a:t>Понятия и определения, используемые при определении  продолжительности ежегодного основного удлиненного оплачиваемого отпуска:</a:t>
          </a:r>
        </a:p>
        <a:p>
          <a:pPr lvl="0" algn="l" defTabSz="1066800" rtl="0">
            <a:lnSpc>
              <a:spcPct val="90000"/>
            </a:lnSpc>
            <a:spcBef>
              <a:spcPct val="0"/>
            </a:spcBef>
            <a:spcAft>
              <a:spcPct val="35000"/>
            </a:spcAft>
          </a:pPr>
          <a:r>
            <a:rPr lang="ru-RU" sz="2400" b="1" kern="1200" dirty="0" smtClean="0"/>
            <a:t>-  определения  для типов образовательных организаций</a:t>
          </a:r>
        </a:p>
        <a:p>
          <a:pPr lvl="0" algn="l" defTabSz="1066800" rtl="0">
            <a:lnSpc>
              <a:spcPct val="90000"/>
            </a:lnSpc>
            <a:spcBef>
              <a:spcPct val="0"/>
            </a:spcBef>
            <a:spcAft>
              <a:spcPct val="35000"/>
            </a:spcAft>
          </a:pPr>
          <a:r>
            <a:rPr lang="ru-RU" sz="2400" b="1" kern="1200" dirty="0" smtClean="0"/>
            <a:t>- определения для  организаций, осуществляющих обучение</a:t>
          </a:r>
        </a:p>
        <a:p>
          <a:pPr lvl="0" algn="just" defTabSz="1066800" rtl="0">
            <a:lnSpc>
              <a:spcPct val="90000"/>
            </a:lnSpc>
            <a:spcBef>
              <a:spcPct val="0"/>
            </a:spcBef>
            <a:spcAft>
              <a:spcPct val="35000"/>
            </a:spcAft>
          </a:pPr>
          <a:r>
            <a:rPr lang="ru-RU" sz="2400" b="1" kern="1200" dirty="0" smtClean="0"/>
            <a:t>- определения, связанные с особенностями здоровья обучающихся,  влияющими на продолжительность отпуска работников</a:t>
          </a:r>
          <a:endParaRPr lang="ru-RU" sz="2400" b="1" kern="1200" dirty="0"/>
        </a:p>
      </dsp:txBody>
      <dsp:txXfrm>
        <a:off x="153545" y="493760"/>
        <a:ext cx="7672447" cy="369457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0.0057</cdr:x>
      <cdr:y>0.00347</cdr:y>
    </cdr:from>
    <cdr:to>
      <cdr:x>0.29258</cdr:x>
      <cdr:y>0.18758</cdr:y>
    </cdr:to>
    <cdr:sp macro="" textlink="">
      <cdr:nvSpPr>
        <cdr:cNvPr id="3" name="Скругленный прямоугольник 2"/>
        <cdr:cNvSpPr/>
      </cdr:nvSpPr>
      <cdr:spPr>
        <a:xfrm xmlns:a="http://schemas.openxmlformats.org/drawingml/2006/main">
          <a:off x="47024" y="20807"/>
          <a:ext cx="2366694" cy="1103938"/>
        </a:xfrm>
        <a:prstGeom xmlns:a="http://schemas.openxmlformats.org/drawingml/2006/main" prst="roundRect">
          <a:avLst/>
        </a:prstGeom>
      </cdr:spPr>
      <cdr:style>
        <a:lnRef xmlns:a="http://schemas.openxmlformats.org/drawingml/2006/main" idx="1">
          <a:schemeClr val="accent4"/>
        </a:lnRef>
        <a:fillRef xmlns:a="http://schemas.openxmlformats.org/drawingml/2006/main" idx="2">
          <a:schemeClr val="accent4"/>
        </a:fillRef>
        <a:effectRef xmlns:a="http://schemas.openxmlformats.org/drawingml/2006/main" idx="1">
          <a:schemeClr val="accent4"/>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pPr algn="ctr"/>
          <a:r>
            <a:rPr lang="ru-RU" sz="2400" b="1" dirty="0" smtClean="0">
              <a:latin typeface="Times New Roman" pitchFamily="18" charset="0"/>
              <a:cs typeface="Times New Roman" pitchFamily="18" charset="0"/>
            </a:rPr>
            <a:t>Продолжительность рабочего времени</a:t>
          </a:r>
          <a:endParaRPr lang="ru-RU" sz="2400" b="1" dirty="0">
            <a:latin typeface="Times New Roman" pitchFamily="18" charset="0"/>
            <a:cs typeface="Times New Roman" pitchFamily="18" charset="0"/>
          </a:endParaRPr>
        </a:p>
      </cdr:txBody>
    </cdr:sp>
  </cdr:relSizeAnchor>
  <cdr:relSizeAnchor xmlns:cdr="http://schemas.openxmlformats.org/drawingml/2006/chartDrawing">
    <cdr:from>
      <cdr:x>0.31622</cdr:x>
      <cdr:y>0.00347</cdr:y>
    </cdr:from>
    <cdr:to>
      <cdr:x>0.62184</cdr:x>
      <cdr:y>0.19564</cdr:y>
    </cdr:to>
    <cdr:sp macro="" textlink="">
      <cdr:nvSpPr>
        <cdr:cNvPr id="4" name="Скругленный прямоугольник 3"/>
        <cdr:cNvSpPr/>
      </cdr:nvSpPr>
      <cdr:spPr>
        <a:xfrm xmlns:a="http://schemas.openxmlformats.org/drawingml/2006/main">
          <a:off x="3478305" y="20820"/>
          <a:ext cx="3361766" cy="1152262"/>
        </a:xfrm>
        <a:prstGeom xmlns:a="http://schemas.openxmlformats.org/drawingml/2006/main" prst="roundRect">
          <a:avLst/>
        </a:prstGeom>
      </cdr:spPr>
      <cdr:style>
        <a:lnRef xmlns:a="http://schemas.openxmlformats.org/drawingml/2006/main" idx="1">
          <a:schemeClr val="accent4"/>
        </a:lnRef>
        <a:fillRef xmlns:a="http://schemas.openxmlformats.org/drawingml/2006/main" idx="2">
          <a:schemeClr val="accent4"/>
        </a:fillRef>
        <a:effectRef xmlns:a="http://schemas.openxmlformats.org/drawingml/2006/main" idx="1">
          <a:schemeClr val="accent4"/>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pPr algn="ctr"/>
          <a:r>
            <a:rPr lang="ru-RU" sz="2000" b="1" dirty="0" smtClean="0">
              <a:latin typeface="Times New Roman" pitchFamily="18" charset="0"/>
              <a:cs typeface="Times New Roman" pitchFamily="18" charset="0"/>
            </a:rPr>
            <a:t>Норма часов педагогической работы за ставку заработной платы </a:t>
          </a:r>
          <a:endParaRPr lang="ru-RU" sz="2000" b="1" dirty="0">
            <a:latin typeface="Times New Roman" pitchFamily="18" charset="0"/>
            <a:cs typeface="Times New Roman" pitchFamily="18" charset="0"/>
          </a:endParaRPr>
        </a:p>
      </cdr:txBody>
    </cdr:sp>
  </cdr:relSizeAnchor>
  <cdr:relSizeAnchor xmlns:cdr="http://schemas.openxmlformats.org/drawingml/2006/chartDrawing">
    <cdr:from>
      <cdr:x>0.00978</cdr:x>
      <cdr:y>0.23222</cdr:y>
    </cdr:from>
    <cdr:to>
      <cdr:x>0.28688</cdr:x>
      <cdr:y>1</cdr:y>
    </cdr:to>
    <cdr:sp macro="" textlink="">
      <cdr:nvSpPr>
        <cdr:cNvPr id="5" name="Прямоугольник 4"/>
        <cdr:cNvSpPr/>
      </cdr:nvSpPr>
      <cdr:spPr>
        <a:xfrm xmlns:a="http://schemas.openxmlformats.org/drawingml/2006/main">
          <a:off x="80683" y="1532036"/>
          <a:ext cx="2286011" cy="5065316"/>
        </a:xfrm>
        <a:prstGeom xmlns:a="http://schemas.openxmlformats.org/drawingml/2006/main" prst="rect">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pPr algn="just">
            <a:buFont typeface="Wingdings" pitchFamily="2" charset="2"/>
            <a:buChar char="§"/>
          </a:pPr>
          <a:r>
            <a:rPr lang="ru-RU" sz="1400" dirty="0" smtClean="0">
              <a:latin typeface="Times New Roman" pitchFamily="18" charset="0"/>
              <a:cs typeface="Times New Roman" pitchFamily="18" charset="0"/>
            </a:rPr>
            <a:t>старшим воспитателям ДОУ; </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педагогам-психологам; </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методистам (старшим методистам) ОУ;</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социальным педагогам;</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педагогам-организаторам;</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мастерам производственного обучения;</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старшим вожатым; </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инструкторам по труду ОУ;</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преподавателям-организаторам ОБЖ; </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руководителям </a:t>
          </a:r>
          <a:r>
            <a:rPr lang="ru-RU" sz="1400" dirty="0" err="1" smtClean="0">
              <a:latin typeface="Times New Roman" pitchFamily="18" charset="0"/>
              <a:cs typeface="Times New Roman" pitchFamily="18" charset="0"/>
            </a:rPr>
            <a:t>физвоспитания</a:t>
          </a:r>
          <a:r>
            <a:rPr lang="ru-RU" sz="1400" dirty="0" smtClean="0">
              <a:latin typeface="Times New Roman" pitchFamily="18" charset="0"/>
              <a:cs typeface="Times New Roman" pitchFamily="18" charset="0"/>
            </a:rPr>
            <a:t>;</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 работникам из числа ППС вузов и ИПК</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инструкторам-методистам (ст.инструкторам-методистам) ОУ;</a:t>
          </a:r>
        </a:p>
        <a:p xmlns:a="http://schemas.openxmlformats.org/drawingml/2006/main">
          <a:pPr hangingPunct="0">
            <a:buFont typeface="Wingdings" pitchFamily="2" charset="2"/>
            <a:buChar char="§"/>
          </a:pP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тьюторам</a:t>
          </a:r>
          <a:endParaRPr lang="ru-RU" sz="1400" dirty="0" smtClean="0">
            <a:latin typeface="Times New Roman" pitchFamily="18" charset="0"/>
            <a:cs typeface="Times New Roman" pitchFamily="18" charset="0"/>
          </a:endParaRPr>
        </a:p>
        <a:p xmlns:a="http://schemas.openxmlformats.org/drawingml/2006/main">
          <a:pPr algn="just">
            <a:buFont typeface="Wingdings" pitchFamily="2" charset="2"/>
            <a:buChar char="§"/>
          </a:pPr>
          <a:endParaRPr lang="ru-RU" sz="1400" dirty="0">
            <a:latin typeface="Times New Roman" pitchFamily="18" charset="0"/>
            <a:cs typeface="Times New Roman" pitchFamily="18" charset="0"/>
          </a:endParaRPr>
        </a:p>
      </cdr:txBody>
    </cdr:sp>
  </cdr:relSizeAnchor>
  <cdr:relSizeAnchor xmlns:cdr="http://schemas.openxmlformats.org/drawingml/2006/chartDrawing">
    <cdr:from>
      <cdr:x>0.31948</cdr:x>
      <cdr:y>0.23152</cdr:y>
    </cdr:from>
    <cdr:to>
      <cdr:x>0.62184</cdr:x>
      <cdr:y>1</cdr:y>
    </cdr:to>
    <cdr:sp macro="" textlink="">
      <cdr:nvSpPr>
        <cdr:cNvPr id="6" name="Прямоугольник 5"/>
        <cdr:cNvSpPr/>
      </cdr:nvSpPr>
      <cdr:spPr>
        <a:xfrm xmlns:a="http://schemas.openxmlformats.org/drawingml/2006/main">
          <a:off x="2635637" y="1388216"/>
          <a:ext cx="2494401" cy="4607878"/>
        </a:xfrm>
        <a:prstGeom xmlns:a="http://schemas.openxmlformats.org/drawingml/2006/main" prst="rect">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pPr algn="just"/>
          <a:r>
            <a:rPr lang="ru-RU" sz="1400" dirty="0" smtClean="0"/>
            <a:t> </a:t>
          </a:r>
          <a:r>
            <a:rPr lang="ru-RU" sz="1200" dirty="0" smtClean="0">
              <a:latin typeface="Times New Roman" pitchFamily="18" charset="0"/>
              <a:cs typeface="Times New Roman" pitchFamily="18" charset="0"/>
            </a:rPr>
            <a:t>20 часов в неделю - учителям-дефектологам и учителям-логопедам;</a:t>
          </a:r>
        </a:p>
        <a:p xmlns:a="http://schemas.openxmlformats.org/drawingml/2006/main">
          <a:pPr algn="just"/>
          <a:r>
            <a:rPr lang="ru-RU" sz="1200" dirty="0" smtClean="0">
              <a:latin typeface="Times New Roman" pitchFamily="18" charset="0"/>
              <a:cs typeface="Times New Roman" pitchFamily="18" charset="0"/>
            </a:rPr>
            <a:t> 24 часа в неделю - музыкальным руководителям и концертмейстерам;</a:t>
          </a:r>
        </a:p>
        <a:p xmlns:a="http://schemas.openxmlformats.org/drawingml/2006/main">
          <a:pPr algn="just"/>
          <a:r>
            <a:rPr lang="ru-RU" sz="1200" dirty="0" smtClean="0">
              <a:latin typeface="Times New Roman" pitchFamily="18" charset="0"/>
              <a:cs typeface="Times New Roman" pitchFamily="18" charset="0"/>
            </a:rPr>
            <a:t> 25 часов в неделю – воспитателям ОУ, работающим непосредственно в группах с обучающимися (воспитанниками), имеющими ограниченные возможности здоровья;</a:t>
          </a:r>
        </a:p>
        <a:p xmlns:a="http://schemas.openxmlformats.org/drawingml/2006/main">
          <a:pPr algn="just"/>
          <a:r>
            <a:rPr lang="ru-RU" sz="1200" dirty="0" smtClean="0">
              <a:latin typeface="Times New Roman" pitchFamily="18" charset="0"/>
              <a:cs typeface="Times New Roman" pitchFamily="18" charset="0"/>
            </a:rPr>
            <a:t> 30 часов в неделю - инструкторам по физической культуре, воспитателям в школах-интернатах, детских домах, группах продленного дня;</a:t>
          </a:r>
        </a:p>
        <a:p xmlns:a="http://schemas.openxmlformats.org/drawingml/2006/main">
          <a:pPr algn="just"/>
          <a:r>
            <a:rPr lang="ru-RU" sz="1200" dirty="0" smtClean="0">
              <a:latin typeface="Times New Roman" pitchFamily="18" charset="0"/>
              <a:cs typeface="Times New Roman" pitchFamily="18" charset="0"/>
            </a:rPr>
            <a:t> 36 часов в неделю - воспитателям  ДОУ и дошкольных групп общеобразовательных учреждений и ОУ для детей дошкольного и младшего школьного возраста, учреждений дополнительного образования детей и учреждений СПО</a:t>
          </a:r>
        </a:p>
        <a:p xmlns:a="http://schemas.openxmlformats.org/drawingml/2006/main">
          <a:endParaRPr lang="ru-RU" sz="1100" b="0" i="0" dirty="0">
            <a:solidFill>
              <a:schemeClr val="dk1"/>
            </a:solidFill>
            <a:latin typeface="+mn-lt"/>
            <a:ea typeface="+mn-ea"/>
            <a:cs typeface="+mn-cs"/>
          </a:endParaRPr>
        </a:p>
      </cdr:txBody>
    </cdr:sp>
  </cdr:relSizeAnchor>
  <cdr:relSizeAnchor xmlns:cdr="http://schemas.openxmlformats.org/drawingml/2006/chartDrawing">
    <cdr:from>
      <cdr:x>0.63814</cdr:x>
      <cdr:y>0.23451</cdr:y>
    </cdr:from>
    <cdr:to>
      <cdr:x>0.98941</cdr:x>
      <cdr:y>1</cdr:y>
    </cdr:to>
    <cdr:sp macro="" textlink="">
      <cdr:nvSpPr>
        <cdr:cNvPr id="11" name="Прямоугольник 10"/>
        <cdr:cNvSpPr/>
      </cdr:nvSpPr>
      <cdr:spPr>
        <a:xfrm xmlns:a="http://schemas.openxmlformats.org/drawingml/2006/main">
          <a:off x="5264509" y="1406144"/>
          <a:ext cx="2897897" cy="4589950"/>
        </a:xfrm>
        <a:prstGeom xmlns:a="http://schemas.openxmlformats.org/drawingml/2006/main" prst="rect">
          <a:avLst/>
        </a:prstGeom>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pPr algn="just"/>
          <a:r>
            <a:rPr lang="ru-RU" sz="1400" b="0" i="0" dirty="0" smtClean="0">
              <a:solidFill>
                <a:schemeClr val="dk1"/>
              </a:solidFill>
              <a:latin typeface="Times New Roman" pitchFamily="18" charset="0"/>
              <a:cs typeface="Times New Roman" pitchFamily="18" charset="0"/>
            </a:rPr>
            <a:t>18 часов в неделю</a:t>
          </a:r>
          <a:r>
            <a:rPr lang="ru-RU" sz="1100" b="0" i="0" dirty="0" smtClean="0">
              <a:solidFill>
                <a:schemeClr val="dk1"/>
              </a:solidFill>
              <a:latin typeface="+mn-lt"/>
              <a:ea typeface="+mn-ea"/>
              <a:cs typeface="+mn-cs"/>
            </a:rPr>
            <a:t>  </a:t>
          </a:r>
          <a:r>
            <a:rPr lang="ru-RU" sz="1400" b="0" i="0" dirty="0" smtClean="0">
              <a:solidFill>
                <a:schemeClr val="dk1"/>
              </a:solidFill>
              <a:latin typeface="Times New Roman" pitchFamily="18" charset="0"/>
              <a:cs typeface="Times New Roman" pitchFamily="18" charset="0"/>
            </a:rPr>
            <a:t>- учи</a:t>
          </a:r>
          <a:r>
            <a:rPr lang="ru-RU" sz="1400" dirty="0" smtClean="0">
              <a:solidFill>
                <a:schemeClr val="dk1"/>
              </a:solidFill>
              <a:latin typeface="Times New Roman" pitchFamily="18" charset="0"/>
              <a:cs typeface="Times New Roman" pitchFamily="18" charset="0"/>
            </a:rPr>
            <a:t>телям,  </a:t>
          </a:r>
        </a:p>
        <a:p xmlns:a="http://schemas.openxmlformats.org/drawingml/2006/main">
          <a:pPr algn="just"/>
          <a:r>
            <a:rPr lang="ru-RU" sz="1400" dirty="0">
              <a:latin typeface="Times New Roman" pitchFamily="18" charset="0"/>
              <a:cs typeface="Times New Roman" pitchFamily="18" charset="0"/>
            </a:rPr>
            <a:t>п</a:t>
          </a:r>
          <a:r>
            <a:rPr lang="ru-RU" sz="1400" dirty="0" smtClean="0">
              <a:solidFill>
                <a:schemeClr val="dk1"/>
              </a:solidFill>
              <a:latin typeface="Times New Roman" pitchFamily="18" charset="0"/>
              <a:cs typeface="Times New Roman" pitchFamily="18" charset="0"/>
            </a:rPr>
            <a:t>реподавателям организаций</a:t>
          </a:r>
          <a:r>
            <a:rPr lang="ru-RU" sz="1400" dirty="0">
              <a:solidFill>
                <a:schemeClr val="dk1"/>
              </a:solidFill>
              <a:latin typeface="Times New Roman" pitchFamily="18" charset="0"/>
              <a:cs typeface="Times New Roman" pitchFamily="18" charset="0"/>
            </a:rPr>
            <a:t>, осуществляющих образовательную деятельность по дополнительным общеобразовательным программам в области искусств, физической культуры и спорта;</a:t>
          </a:r>
        </a:p>
        <a:p xmlns:a="http://schemas.openxmlformats.org/drawingml/2006/main">
          <a:pPr algn="just"/>
          <a:r>
            <a:rPr lang="ru-RU" sz="1400" dirty="0">
              <a:solidFill>
                <a:schemeClr val="dk1"/>
              </a:solidFill>
              <a:latin typeface="Times New Roman" pitchFamily="18" charset="0"/>
              <a:cs typeface="Times New Roman" pitchFamily="18" charset="0"/>
            </a:rPr>
            <a:t>педагогам дополнительного образования и старшим педагогам дополнительного </a:t>
          </a:r>
          <a:r>
            <a:rPr lang="ru-RU" sz="1400" dirty="0" smtClean="0">
              <a:solidFill>
                <a:schemeClr val="dk1"/>
              </a:solidFill>
              <a:latin typeface="Times New Roman" pitchFamily="18" charset="0"/>
              <a:cs typeface="Times New Roman" pitchFamily="18" charset="0"/>
            </a:rPr>
            <a:t>образования; тренерам-преподавателям </a:t>
          </a:r>
          <a:r>
            <a:rPr lang="ru-RU" sz="1400" dirty="0">
              <a:solidFill>
                <a:schemeClr val="dk1"/>
              </a:solidFill>
              <a:latin typeface="Times New Roman" pitchFamily="18" charset="0"/>
              <a:cs typeface="Times New Roman" pitchFamily="18" charset="0"/>
            </a:rPr>
            <a:t>и старшим тренерам-преподавателям организаций, осуществляющих образовательную деятельность по образовательным программам в области физической культуры и спорта</a:t>
          </a:r>
          <a:r>
            <a:rPr lang="ru-RU" sz="1400" dirty="0" smtClean="0">
              <a:solidFill>
                <a:schemeClr val="dk1"/>
              </a:solidFill>
              <a:latin typeface="Times New Roman" pitchFamily="18" charset="0"/>
              <a:cs typeface="Times New Roman" pitchFamily="18" charset="0"/>
            </a:rPr>
            <a:t>;</a:t>
          </a:r>
        </a:p>
        <a:p xmlns:a="http://schemas.openxmlformats.org/drawingml/2006/main">
          <a:pPr algn="just"/>
          <a:r>
            <a:rPr lang="ru-RU" sz="1400" dirty="0" smtClean="0">
              <a:latin typeface="Times New Roman" pitchFamily="18" charset="0"/>
              <a:cs typeface="Times New Roman" pitchFamily="18" charset="0"/>
            </a:rPr>
            <a:t>720 часов в год – </a:t>
          </a:r>
          <a:r>
            <a:rPr lang="ru-RU" sz="1400" dirty="0">
              <a:solidFill>
                <a:schemeClr val="dk1"/>
              </a:solidFill>
              <a:latin typeface="Times New Roman" pitchFamily="18" charset="0"/>
              <a:cs typeface="Times New Roman" pitchFamily="18" charset="0"/>
            </a:rPr>
            <a:t>преподавателям </a:t>
          </a:r>
          <a:r>
            <a:rPr lang="ru-RU" sz="1400" dirty="0" smtClean="0">
              <a:solidFill>
                <a:schemeClr val="dk1"/>
              </a:solidFill>
              <a:latin typeface="Times New Roman" pitchFamily="18" charset="0"/>
              <a:cs typeface="Times New Roman" pitchFamily="18" charset="0"/>
            </a:rPr>
            <a:t>организаций</a:t>
          </a:r>
          <a:r>
            <a:rPr lang="ru-RU" sz="1400" dirty="0">
              <a:solidFill>
                <a:schemeClr val="dk1"/>
              </a:solidFill>
              <a:latin typeface="Times New Roman" pitchFamily="18" charset="0"/>
              <a:cs typeface="Times New Roman" pitchFamily="18" charset="0"/>
            </a:rPr>
            <a:t>, осуществляющих образовательную деятельность по образовательным программам среднего профессионального образования</a:t>
          </a:r>
          <a:r>
            <a:rPr lang="ru-RU" sz="1400" dirty="0" smtClean="0">
              <a:latin typeface="Times New Roman" pitchFamily="18" charset="0"/>
              <a:cs typeface="Times New Roman" pitchFamily="18" charset="0"/>
            </a:rPr>
            <a:t> </a:t>
          </a:r>
          <a:endParaRPr lang="ru-RU" sz="1400" dirty="0">
            <a:solidFill>
              <a:schemeClr val="dk1"/>
            </a:solidFill>
            <a:latin typeface="Times New Roman" pitchFamily="18" charset="0"/>
            <a:cs typeface="Times New Roman" pitchFamily="18" charset="0"/>
          </a:endParaRPr>
        </a:p>
        <a:p xmlns:a="http://schemas.openxmlformats.org/drawingml/2006/main">
          <a:endParaRPr lang="ru-RU"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502935-6512-4EC8-8B25-AC67D118F876}" type="datetimeFigureOut">
              <a:rPr lang="ru-RU" smtClean="0"/>
              <a:pPr/>
              <a:t>26.02.2019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44754-6BD7-4414-A48D-447D5416AFA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garantf1://85100.100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consultantplus://offline/ref=A1C7E49E47ED8C8B8665AE00755C874CA87420867E98B9A7B49C2A841FBB3696C30DC782F5EF08C0h4z3I"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garantf1://85100.1000/"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consultantplus://offline/ref=A1C7E49E47ED8C8B8665AE00755C874CA87420867E98B9A7B49C2A841FBB3696C30DC782F5EF08C0h4z3I"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Пункт 3 части 5 статьи 47 Федерального закона № 273-ФЗ определяет право педагогических работников на </a:t>
            </a:r>
            <a:r>
              <a:rPr lang="ru-RU" b="1" smtClean="0"/>
              <a:t>ежегодный основной удлиненный оплачиваемый отпуск, </a:t>
            </a:r>
            <a:r>
              <a:rPr lang="ru-RU" b="1" u="sng" smtClean="0">
                <a:hlinkClick r:id="rId3"/>
              </a:rPr>
              <a:t>продолжительность</a:t>
            </a:r>
            <a:r>
              <a:rPr lang="ru-RU" smtClean="0"/>
              <a:t> </a:t>
            </a:r>
            <a:r>
              <a:rPr lang="ru-RU" b="1" smtClean="0"/>
              <a:t>которого определяется Правительством Российской Федерации.</a:t>
            </a:r>
          </a:p>
          <a:p>
            <a:r>
              <a:rPr lang="ru-RU" smtClean="0"/>
              <a:t>Пункт 5 части 5 статьи 47 Федерального закона № 273-ФЗ определяет право педагогических работников на досрочное назначение трудовой пенсии по старости в порядке, установленном законодательством Российской Федерации.</a:t>
            </a:r>
          </a:p>
          <a:p>
            <a:r>
              <a:rPr lang="ru-RU" smtClean="0"/>
              <a:t>Частью 8 статьи 47 Федерального закона № 273-ФЗ  установлено, что:  педагогические работники, проживающие и работающие в сельских населенных пунктах, рабочих поселках (поселках городского типа), имеют право на предоставление компенсации расходов на оплату жилых помещений, отопления и освещения. Размер, условия и </a:t>
            </a:r>
            <a:r>
              <a:rPr lang="ru-RU" smtClean="0">
                <a:hlinkClick r:id="rId4" tooltip="Постановление Правительства РФ от 26.10.2013 N 963 &quot;О предоставлении компенсации расходов на оплату жилых помещений, отопления и освещения педагогическим работникам, руководителям, заместителям руководителей, руководителям структурных подразделений и их з"/>
              </a:rPr>
              <a:t>порядок</a:t>
            </a:r>
            <a:r>
              <a:rPr lang="ru-RU" smtClean="0"/>
              <a:t> возмещения расходов, связанных с предоставлением указанных мер социальной поддержки педагогическим работникам федеральных государственных образовательных организаций, устанавливаются Правительством Российской Федерации и обеспечиваются за счет бюджетных ассигнований федерального бюджета, а педагогическим работникам образовательных организаций субъектов Российской Федерации, муниципальных образовательных организаций устанавливаются законодательством субъектов Российской Федерации и обеспечиваются за счет бюджетных ассигнований бюджетов субъектов Российской Федерации.</a:t>
            </a:r>
          </a:p>
          <a:p>
            <a:endParaRPr lang="ru-RU" smtClean="0"/>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32B56D-AAE4-4621-BB38-AE99507DA2AD}" type="slidenum">
              <a:rPr lang="ru-RU" smtClean="0"/>
              <a:pPr/>
              <a:t>4</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p:spPr>
      </p:sp>
      <p:sp>
        <p:nvSpPr>
          <p:cNvPr id="3789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 </a:t>
            </a:r>
          </a:p>
        </p:txBody>
      </p:sp>
      <p:sp>
        <p:nvSpPr>
          <p:cNvPr id="378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97A4C4-96F7-4E0A-9452-83798DAD8DDF}" type="slidenum">
              <a:rPr lang="ru-RU" smtClean="0"/>
              <a:pPr/>
              <a:t>24</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Образ слайда 1"/>
          <p:cNvSpPr>
            <a:spLocks noGrp="1" noRot="1" noChangeAspect="1" noTextEdit="1"/>
          </p:cNvSpPr>
          <p:nvPr>
            <p:ph type="sldImg"/>
          </p:nvPr>
        </p:nvSpPr>
        <p:spPr bwMode="auto">
          <a:noFill/>
          <a:ln>
            <a:solidFill>
              <a:srgbClr val="000000"/>
            </a:solidFill>
            <a:miter lim="800000"/>
            <a:headEnd/>
            <a:tailEnd/>
          </a:ln>
        </p:spPr>
      </p:sp>
      <p:sp>
        <p:nvSpPr>
          <p:cNvPr id="44035"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059E39-54F9-4948-8113-39C7290BC0BD}" type="slidenum">
              <a:rPr lang="ru-RU" smtClean="0"/>
              <a:pPr/>
              <a:t>33</a:t>
            </a:fld>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p:txBody>
          <a:bodyPr wrap="square" numCol="1" anchor="t" anchorCtr="0" compatLnSpc="1">
            <a:prstTxWarp prst="textNoShape">
              <a:avLst/>
            </a:prstTxWarp>
          </a:bodyPr>
          <a:lstStyle/>
          <a:p>
            <a:pPr>
              <a:defRPr/>
            </a:pPr>
            <a:r>
              <a:rPr lang="ru-RU" b="1" dirty="0" smtClean="0"/>
              <a:t>В случае отсутствия в ранее заключенном ТД информации о размерах и условиях выплат стимулирующего характера, требуется предупреждение работника об  изменениях в ТД о внесении соответствующих сведений  не менее чем за 2 месяца. По истечении 2 месячного срока по мере разработки показателей  заключается дополнительное соглашение к ТД с указанием наименований выплат, условий их получения, показателей и критериев оценки эффективности, периодичность и размер выплаты. Следует отметить, что наибольшее количество замечаний при принятии программы было высказано именно по конкретизации в  ТД выплат стимулирующего характера. В результате в Программе предусмотрено, что поощрение работников должно предусматриваться не только за индивидуальные результаты труда, но   также  и за достижение коллективных результатов труда. Условия получения вознаграждения должны быть понятны работодателю и работнику и не допускать двойного толкования, а также выплат, без учета результатов труда. Имеется тенденция к  увлечению  различными стимулирующими выплатами вместо увеличения основной части оплаты труда. На федеральном уровне предполагается исключить требование об обязательности формирования средств на стимулирование в объеме «</a:t>
            </a:r>
            <a:r>
              <a:rPr lang="ru-RU" b="1" u="dbl" dirty="0" smtClean="0"/>
              <a:t>не менее 30%».</a:t>
            </a:r>
          </a:p>
          <a:p>
            <a:pPr>
              <a:defRPr/>
            </a:pPr>
            <a:endParaRPr lang="ru-RU" b="1" u="dbl" dirty="0" smtClean="0"/>
          </a:p>
        </p:txBody>
      </p:sp>
      <p:sp>
        <p:nvSpPr>
          <p:cNvPr id="460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DB8321-FD6B-43D5-8522-2A35A4CC9720}" type="slidenum">
              <a:rPr lang="ru-RU" smtClean="0"/>
              <a:pPr/>
              <a:t>34</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1144754-6BD7-4414-A48D-447D5416AFAA}" type="slidenum">
              <a:rPr lang="ru-RU" smtClean="0"/>
              <a:pPr/>
              <a:t>36</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1144754-6BD7-4414-A48D-447D5416AFAA}" type="slidenum">
              <a:rPr lang="ru-RU" smtClean="0"/>
              <a:pPr/>
              <a:t>44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Пункт 3 части 5 статьи 47 Федерального закона № 273-ФЗ определяет право педагогических работников на </a:t>
            </a:r>
            <a:r>
              <a:rPr lang="ru-RU" b="1" smtClean="0"/>
              <a:t>ежегодный основной удлиненный оплачиваемый отпуск, </a:t>
            </a:r>
            <a:r>
              <a:rPr lang="ru-RU" b="1" u="sng" smtClean="0">
                <a:hlinkClick r:id="rId3"/>
              </a:rPr>
              <a:t>продолжительность</a:t>
            </a:r>
            <a:r>
              <a:rPr lang="ru-RU" smtClean="0"/>
              <a:t> </a:t>
            </a:r>
            <a:r>
              <a:rPr lang="ru-RU" b="1" smtClean="0"/>
              <a:t>которого определяется Правительством Российской Федерации.</a:t>
            </a:r>
          </a:p>
          <a:p>
            <a:r>
              <a:rPr lang="ru-RU" smtClean="0"/>
              <a:t>Пункт 5 части 5 статьи 47 Федерального закона № 273-ФЗ определяет право педагогических работников на досрочное назначение трудовой пенсии по старости в порядке, установленном законодательством Российской Федерации.</a:t>
            </a:r>
          </a:p>
          <a:p>
            <a:r>
              <a:rPr lang="ru-RU" smtClean="0"/>
              <a:t>Частью 8 статьи 47 Федерального закона № 273-ФЗ  установлено, что:  педагогические работники, проживающие и работающие в сельских населенных пунктах, рабочих поселках (поселках городского типа), имеют право на предоставление компенсации расходов на оплату жилых помещений, отопления и освещения. Размер, условия и </a:t>
            </a:r>
            <a:r>
              <a:rPr lang="ru-RU" smtClean="0">
                <a:hlinkClick r:id="rId4" tooltip="Постановление Правительства РФ от 26.10.2013 N 963 &quot;О предоставлении компенсации расходов на оплату жилых помещений, отопления и освещения педагогическим работникам, руководителям, заместителям руководителей, руководителям структурных подразделений и их з"/>
              </a:rPr>
              <a:t>порядок</a:t>
            </a:r>
            <a:r>
              <a:rPr lang="ru-RU" smtClean="0"/>
              <a:t> возмещения расходов, связанных с предоставлением указанных мер социальной поддержки педагогическим работникам федеральных государственных образовательных организаций, устанавливаются Правительством Российской Федерации и обеспечиваются за счет бюджетных ассигнований федерального бюджета, а педагогическим работникам образовательных организаций субъектов Российской Федерации, муниципальных образовательных организаций устанавливаются законодательством субъектов Российской Федерации и обеспечиваются за счет бюджетных ассигнований бюджетов субъектов Российской Федерации.</a:t>
            </a:r>
          </a:p>
          <a:p>
            <a:endParaRPr lang="ru-RU"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AE76BB-7C3B-4D78-8C19-04E2F9F04400}" type="slidenum">
              <a:rPr lang="ru-RU" smtClean="0"/>
              <a:pPr/>
              <a:t>5</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Реализация права на </a:t>
            </a:r>
            <a:r>
              <a:rPr lang="ru-RU" b="1" smtClean="0">
                <a:solidFill>
                  <a:srgbClr val="FF0000"/>
                </a:solidFill>
              </a:rPr>
              <a:t>ежегодный основной удлиненный оплачиваемый отпуск </a:t>
            </a:r>
            <a:r>
              <a:rPr lang="ru-RU" smtClean="0">
                <a:solidFill>
                  <a:srgbClr val="FF0000"/>
                </a:solidFill>
              </a:rPr>
              <a:t>осуществляется:</a:t>
            </a:r>
          </a:p>
          <a:p>
            <a:pPr>
              <a:buFontTx/>
              <a:buChar char="-"/>
            </a:pPr>
            <a:r>
              <a:rPr lang="ru-RU" b="1" smtClean="0">
                <a:solidFill>
                  <a:srgbClr val="FF0000"/>
                </a:solidFill>
              </a:rPr>
              <a:t> с учетом типов образовательных организаций;</a:t>
            </a:r>
          </a:p>
          <a:p>
            <a:pPr>
              <a:buFontTx/>
              <a:buChar char="-"/>
            </a:pPr>
            <a:r>
              <a:rPr lang="ru-RU" b="1" smtClean="0">
                <a:solidFill>
                  <a:srgbClr val="FF0000"/>
                </a:solidFill>
              </a:rPr>
              <a:t> с  учетом организаций, осуществляющих обучение;</a:t>
            </a:r>
          </a:p>
          <a:p>
            <a:r>
              <a:rPr lang="ru-RU" b="1" smtClean="0">
                <a:solidFill>
                  <a:srgbClr val="FF0000"/>
                </a:solidFill>
              </a:rPr>
              <a:t>-  с  учетом </a:t>
            </a:r>
            <a:r>
              <a:rPr lang="ru-RU" b="1" smtClean="0"/>
              <a:t>особенностей здоровья обучающихся,  влияющих на продолжительность отпуска работников</a:t>
            </a:r>
            <a:endParaRPr lang="ru-RU" smtClean="0"/>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801E85-4D14-4445-83E3-A411A3833CBA}" type="slidenum">
              <a:rPr lang="ru-RU" smtClean="0"/>
              <a:pPr/>
              <a:t>7</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1144754-6BD7-4414-A48D-447D5416AFAA}" type="slidenum">
              <a:rPr lang="ru-RU" smtClean="0"/>
              <a:pPr/>
              <a:t>8</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5DC1F49-D7D7-418F-9429-57AAC1722966}" type="slidenum">
              <a:rPr lang="ru-RU" smtClean="0"/>
              <a:pPr/>
              <a:t>15</a:t>
            </a:fld>
            <a:endParaRPr lang="ru-RU"/>
          </a:p>
        </p:txBody>
      </p:sp>
    </p:spTree>
    <p:extLst>
      <p:ext uri="{BB962C8B-B14F-4D97-AF65-F5344CB8AC3E}">
        <p14:creationId xmlns:p14="http://schemas.microsoft.com/office/powerpoint/2010/main" xmlns="" val="3186402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bwMode="auto">
          <a:noFill/>
          <a:ln>
            <a:solidFill>
              <a:srgbClr val="000000"/>
            </a:solidFill>
            <a:miter lim="800000"/>
            <a:headEnd/>
            <a:tailEnd/>
          </a:ln>
        </p:spPr>
      </p:sp>
      <p:sp>
        <p:nvSpPr>
          <p:cNvPr id="52227" name="Заметки 2"/>
          <p:cNvSpPr>
            <a:spLocks noGrp="1"/>
          </p:cNvSpPr>
          <p:nvPr>
            <p:ph type="body" idx="1"/>
          </p:nvPr>
        </p:nvSpPr>
        <p:spPr bwMode="auto">
          <a:noFill/>
        </p:spPr>
        <p:txBody>
          <a:bodyPr wrap="square" numCol="1" anchor="t" anchorCtr="0" compatLnSpc="1">
            <a:prstTxWarp prst="textNoShape">
              <a:avLst/>
            </a:prstTxWarp>
          </a:bodyPr>
          <a:lstStyle/>
          <a:p>
            <a:pPr>
              <a:buFont typeface="Wingdings" pitchFamily="2" charset="2"/>
              <a:buNone/>
            </a:pPr>
            <a:r>
              <a:rPr lang="ru-RU" smtClean="0"/>
              <a:t>      * Конкретный объем учебной нагрузки зависит от преподаваемого предмета, количества часов по учебному плану, обеспеченности кадрами. Выполнение дополнительной учебной нагрузки осуществляется на добровольной основе и с оплатой пропорционально установленному объему учебной нагрузки </a:t>
            </a:r>
          </a:p>
          <a:p>
            <a:pPr>
              <a:buFont typeface="Wingdings" pitchFamily="2" charset="2"/>
              <a:buNone/>
            </a:pPr>
            <a:r>
              <a:rPr lang="ru-RU" smtClean="0"/>
              <a:t>       **К должностным обязанностям в зависимости от должности помимо учебной нагрузки может относиться: участие в деятельности педагогических и иных советов, методических объединений; осуществление связи с родителями;  проведение родительских собраний; участие в разработке рабочих программ и др.)  (именуется «другая часть педагогической работы»)</a:t>
            </a:r>
            <a:r>
              <a:rPr lang="ru-RU" smtClean="0">
                <a:latin typeface="Times New Roman" pitchFamily="18" charset="0"/>
                <a:cs typeface="Times New Roman" pitchFamily="18" charset="0"/>
              </a:rPr>
              <a:t>      </a:t>
            </a:r>
          </a:p>
          <a:p>
            <a:r>
              <a:rPr lang="ru-RU" smtClean="0">
                <a:latin typeface="Times New Roman" pitchFamily="18" charset="0"/>
                <a:cs typeface="Times New Roman" pitchFamily="18" charset="0"/>
              </a:rPr>
              <a:t>        ***К затратам времени, необходимого для выполнения дополнительно оплачиваемых видов дополнительной работы относится работа, связанная с классным руководством, проверкой письменных работ, заведованием учебными кабинетами, мастерскими и др. дополнительно оплачиваемыми видами работ.  </a:t>
            </a:r>
          </a:p>
          <a:p>
            <a:r>
              <a:rPr lang="ru-RU" smtClean="0">
                <a:latin typeface="Times New Roman" pitchFamily="18" charset="0"/>
                <a:cs typeface="Times New Roman" pitchFamily="18" charset="0"/>
              </a:rPr>
              <a:t>        </a:t>
            </a:r>
            <a:r>
              <a:rPr lang="ru-RU" smtClean="0"/>
              <a:t>Установить конкретные рамки по времени в неделю для выполнения работ, как входящих в должностные обязанности учителя по КХ, так и выполняемые ими за дополнительную оплату невозможно и нецелесообразно,  поскольку такая работа выполняется не  ежедневно не еженедельно, и даже не ежемесячно. Конкретизация работ по времени приведет к неоправданному увеличению рабочего времени учителей</a:t>
            </a:r>
          </a:p>
        </p:txBody>
      </p:sp>
      <p:sp>
        <p:nvSpPr>
          <p:cNvPr id="522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8981BC-F8E8-4BDC-97C6-00A79E7AA6E5}" type="slidenum">
              <a:rPr lang="ru-RU" smtClean="0"/>
              <a:pPr/>
              <a:t>16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1144754-6BD7-4414-A48D-447D5416AFAA}" type="slidenum">
              <a:rPr lang="ru-RU" smtClean="0"/>
              <a:pPr/>
              <a:t>20</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bwMode="auto">
          <a:noFill/>
          <a:ln>
            <a:solidFill>
              <a:srgbClr val="000000"/>
            </a:solidFill>
            <a:miter lim="800000"/>
            <a:headEnd/>
            <a:tailEnd/>
          </a:ln>
        </p:spPr>
      </p:sp>
      <p:sp>
        <p:nvSpPr>
          <p:cNvPr id="41987"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 Приказ </a:t>
            </a:r>
            <a:r>
              <a:rPr lang="ru-RU" smtClean="0">
                <a:solidFill>
                  <a:srgbClr val="FF0000"/>
                </a:solidFill>
                <a:latin typeface="Times New Roman" pitchFamily="18" charset="0"/>
                <a:cs typeface="Times New Roman" pitchFamily="18" charset="0"/>
              </a:rPr>
              <a:t>зарегистрирован Минюстом России 25 февраля 2015 г., регистрационный	№ 36204, Опубликован на  </a:t>
            </a:r>
            <a:r>
              <a:rPr lang="ru-RU" smtClean="0"/>
              <a:t>Официальный интернет-портал правовой информации http://www.pravo.gov.ru, 27.02.2015, в "Российской газете", N 49, 11.03.2015 . Вступил</a:t>
            </a:r>
            <a:r>
              <a:rPr lang="ru-RU" smtClean="0">
                <a:solidFill>
                  <a:srgbClr val="FF0000"/>
                </a:solidFill>
                <a:latin typeface="Times New Roman" pitchFamily="18" charset="0"/>
                <a:cs typeface="Times New Roman" pitchFamily="18" charset="0"/>
              </a:rPr>
              <a:t> в силу – 10 марта 2015 г., т.е. после истечения 10 дней после дня его первого опубликования на  </a:t>
            </a:r>
            <a:r>
              <a:rPr lang="ru-RU" smtClean="0"/>
              <a:t>Официальном интернет-портале правовой информации </a:t>
            </a:r>
            <a:endParaRPr lang="ru-RU" smtClean="0">
              <a:solidFill>
                <a:srgbClr val="FF0000"/>
              </a:solidFill>
              <a:latin typeface="Times New Roman" pitchFamily="18" charset="0"/>
              <a:cs typeface="Times New Roman" pitchFamily="18" charset="0"/>
            </a:endParaRPr>
          </a:p>
          <a:p>
            <a:pPr>
              <a:buFont typeface="Wingdings" pitchFamily="2" charset="2"/>
              <a:buChar char="v"/>
            </a:pPr>
            <a:r>
              <a:rPr lang="ru-RU" smtClean="0">
                <a:solidFill>
                  <a:srgbClr val="FF0000"/>
                </a:solidFill>
                <a:latin typeface="Times New Roman" pitchFamily="18" charset="0"/>
                <a:cs typeface="Times New Roman" pitchFamily="18" charset="0"/>
              </a:rPr>
              <a:t>Приказ  принят в соответствии с п.</a:t>
            </a:r>
            <a:r>
              <a:rPr lang="ru-RU" smtClean="0">
                <a:latin typeface="Times New Roman" pitchFamily="18" charset="0"/>
                <a:cs typeface="Times New Roman" pitchFamily="18" charset="0"/>
              </a:rPr>
              <a:t> 5.2.71 Положения о Минобрнауки России </a:t>
            </a:r>
          </a:p>
          <a:p>
            <a:endParaRPr lang="ru-RU" smtClean="0"/>
          </a:p>
        </p:txBody>
      </p:sp>
      <p:sp>
        <p:nvSpPr>
          <p:cNvPr id="419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0E9039-7B51-4919-B9D8-CF43EB411CBA}" type="slidenum">
              <a:rPr lang="ru-RU" smtClean="0"/>
              <a:pPr/>
              <a:t>22</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bwMode="auto">
          <a:noFill/>
          <a:ln>
            <a:solidFill>
              <a:srgbClr val="000000"/>
            </a:solidFill>
            <a:miter lim="800000"/>
            <a:headEnd/>
            <a:tailEnd/>
          </a:ln>
        </p:spPr>
      </p:sp>
      <p:sp>
        <p:nvSpPr>
          <p:cNvPr id="43011" name="Заметки 2"/>
          <p:cNvSpPr>
            <a:spLocks noGrp="1"/>
          </p:cNvSpPr>
          <p:nvPr>
            <p:ph type="body" idx="1"/>
          </p:nvPr>
        </p:nvSpPr>
        <p:spPr bwMode="auto">
          <a:noFill/>
        </p:spPr>
        <p:txBody>
          <a:bodyPr wrap="square" numCol="1" anchor="t" anchorCtr="0" compatLnSpc="1">
            <a:prstTxWarp prst="textNoShape">
              <a:avLst/>
            </a:prstTxWarp>
          </a:bodyPr>
          <a:lstStyle/>
          <a:p>
            <a:r>
              <a:rPr lang="ru-RU" smtClean="0"/>
              <a:t> Приказ </a:t>
            </a:r>
            <a:r>
              <a:rPr lang="ru-RU" smtClean="0">
                <a:solidFill>
                  <a:srgbClr val="FF0000"/>
                </a:solidFill>
                <a:latin typeface="Times New Roman" pitchFamily="18" charset="0"/>
                <a:cs typeface="Times New Roman" pitchFamily="18" charset="0"/>
              </a:rPr>
              <a:t>зарегистрирован Минюстом России 25 февраля 2015 г., регистрационный	№ 36204, Опубликован на  </a:t>
            </a:r>
            <a:r>
              <a:rPr lang="ru-RU" smtClean="0"/>
              <a:t>Официальный интернет-портал правовой информации http://www.pravo.gov.ru, 27.02.2015, в "Российской газете", N 49, 11.03.2015 . Вступил</a:t>
            </a:r>
            <a:r>
              <a:rPr lang="ru-RU" smtClean="0">
                <a:solidFill>
                  <a:srgbClr val="FF0000"/>
                </a:solidFill>
                <a:latin typeface="Times New Roman" pitchFamily="18" charset="0"/>
                <a:cs typeface="Times New Roman" pitchFamily="18" charset="0"/>
              </a:rPr>
              <a:t> в силу – 10 марта 2015 г., т.е. после истечения 10 дней после дня его первого опубликования на  </a:t>
            </a:r>
            <a:r>
              <a:rPr lang="ru-RU" smtClean="0"/>
              <a:t>Официальном интернет-портале правовой информации </a:t>
            </a:r>
            <a:endParaRPr lang="ru-RU" smtClean="0">
              <a:solidFill>
                <a:srgbClr val="FF0000"/>
              </a:solidFill>
              <a:latin typeface="Times New Roman" pitchFamily="18" charset="0"/>
              <a:cs typeface="Times New Roman" pitchFamily="18" charset="0"/>
            </a:endParaRPr>
          </a:p>
          <a:p>
            <a:pPr>
              <a:buFont typeface="Wingdings" pitchFamily="2" charset="2"/>
              <a:buChar char="v"/>
            </a:pPr>
            <a:r>
              <a:rPr lang="ru-RU" smtClean="0">
                <a:solidFill>
                  <a:srgbClr val="FF0000"/>
                </a:solidFill>
                <a:latin typeface="Times New Roman" pitchFamily="18" charset="0"/>
                <a:cs typeface="Times New Roman" pitchFamily="18" charset="0"/>
              </a:rPr>
              <a:t>Приказ  принят в соответствии с п.</a:t>
            </a:r>
            <a:r>
              <a:rPr lang="ru-RU" smtClean="0">
                <a:latin typeface="Times New Roman" pitchFamily="18" charset="0"/>
                <a:cs typeface="Times New Roman" pitchFamily="18" charset="0"/>
              </a:rPr>
              <a:t> 5.2.71 Положения о Минобрнауки России </a:t>
            </a:r>
          </a:p>
          <a:p>
            <a:endParaRPr lang="ru-RU" smtClean="0"/>
          </a:p>
        </p:txBody>
      </p:sp>
      <p:sp>
        <p:nvSpPr>
          <p:cNvPr id="430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E2D2BF-A33E-47FD-B2C9-D1D48ED0888D}" type="slidenum">
              <a:rPr lang="ru-RU" smtClean="0"/>
              <a:pPr/>
              <a:t>23</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 name="Нижний колонтитул 1"/>
          <p:cNvSpPr>
            <a:spLocks noGrp="1"/>
          </p:cNvSpPr>
          <p:nvPr>
            <p:ph type="ftr" sz="quarter" idx="11"/>
          </p:nvPr>
        </p:nvSpPr>
        <p:spPr/>
        <p:txBody>
          <a:bodyPr/>
          <a:lstStyle/>
          <a:p>
            <a:endParaRPr lang="ru-RU" dirty="0"/>
          </a:p>
        </p:txBody>
      </p:sp>
      <p:sp>
        <p:nvSpPr>
          <p:cNvPr id="15" name="Номер слайда 14"/>
          <p:cNvSpPr>
            <a:spLocks noGrp="1"/>
          </p:cNvSpPr>
          <p:nvPr>
            <p:ph type="sldNum" sz="quarter" idx="12"/>
          </p:nvPr>
        </p:nvSpPr>
        <p:spPr>
          <a:xfrm>
            <a:off x="8229600" y="6473952"/>
            <a:ext cx="758952" cy="246888"/>
          </a:xfrm>
        </p:spPr>
        <p:txBody>
          <a:bodyPr/>
          <a:lstStyle/>
          <a:p>
            <a:fld id="{7B345DB2-559A-44DE-88BA-31593AEE8799}"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dirty="0"/>
          </a:p>
        </p:txBody>
      </p:sp>
      <p:sp>
        <p:nvSpPr>
          <p:cNvPr id="16" name="Номер слайда 15"/>
          <p:cNvSpPr>
            <a:spLocks noGrp="1"/>
          </p:cNvSpPr>
          <p:nvPr>
            <p:ph type="sldNum" sz="quarter" idx="12"/>
          </p:nvPr>
        </p:nvSpPr>
        <p:spPr>
          <a:xfrm>
            <a:off x="8229600" y="6473952"/>
            <a:ext cx="758952" cy="246888"/>
          </a:xfrm>
        </p:spPr>
        <p:txBody>
          <a:bodyPr/>
          <a:lstStyle/>
          <a:p>
            <a:fld id="{7B345DB2-559A-44DE-88BA-31593AEE8799}"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1" name="Нижний колонтитул 10"/>
          <p:cNvSpPr>
            <a:spLocks noGrp="1"/>
          </p:cNvSpPr>
          <p:nvPr>
            <p:ph type="ftr" sz="quarter" idx="11"/>
          </p:nvPr>
        </p:nvSpPr>
        <p:spPr/>
        <p:txBody>
          <a:bodyPr/>
          <a:lstStyle/>
          <a:p>
            <a:endParaRPr lang="ru-RU" dirty="0"/>
          </a:p>
        </p:txBody>
      </p:sp>
      <p:sp>
        <p:nvSpPr>
          <p:cNvPr id="16" name="Номер слайда 15"/>
          <p:cNvSpPr>
            <a:spLocks noGrp="1"/>
          </p:cNvSpPr>
          <p:nvPr>
            <p:ph type="sldNum" sz="quarter" idx="12"/>
          </p:nvPr>
        </p:nvSpPr>
        <p:spPr/>
        <p:txBody>
          <a:bodyPr/>
          <a:lstStyle/>
          <a:p>
            <a:fld id="{7B345DB2-559A-44DE-88BA-31593AEE8799}" type="slidenum">
              <a:rPr lang="ru-RU" smtClean="0"/>
              <a:pPr/>
              <a:t>‹#›</a:t>
            </a:fld>
            <a:endParaRPr lang="ru-RU" dirty="0"/>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10" name="Нижний колонтитул 9"/>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229600" y="6477000"/>
            <a:ext cx="762000" cy="246888"/>
          </a:xfrm>
        </p:spPr>
        <p:txBody>
          <a:bodyPr/>
          <a:lstStyle/>
          <a:p>
            <a:fld id="{7B345DB2-559A-44DE-88BA-31593AEE8799}" type="slidenum">
              <a:rPr lang="ru-RU" smtClean="0"/>
              <a:pPr/>
              <a:t>‹#›</a:t>
            </a:fld>
            <a:endParaRPr lang="ru-RU" dirty="0"/>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1" name="Нижний колонтитул 20"/>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4" name="Нижний колонтитул 23"/>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29" name="Нижний колонтитул 28"/>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B345DB2-559A-44DE-88BA-31593AEE8799}"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dirty="0" smtClean="0"/>
              <a:t>Вставка рисунка</a:t>
            </a:r>
            <a:endParaRPr kumimoji="0" lang="en-US" dirty="0"/>
          </a:p>
        </p:txBody>
      </p:sp>
      <p:sp>
        <p:nvSpPr>
          <p:cNvPr id="7" name="Дата 6"/>
          <p:cNvSpPr>
            <a:spLocks noGrp="1"/>
          </p:cNvSpPr>
          <p:nvPr>
            <p:ph type="dt" sz="half" idx="10"/>
          </p:nvPr>
        </p:nvSpPr>
        <p:spPr/>
        <p:txBody>
          <a:bodyPr/>
          <a:lstStyle/>
          <a:p>
            <a:fld id="{C74D5347-38E3-4C65-9542-247EB316ED70}" type="datetimeFigureOut">
              <a:rPr lang="ru-RU" smtClean="0"/>
              <a:pPr/>
              <a:t>26.02.2019</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31" name="Номер слайда 30"/>
          <p:cNvSpPr>
            <a:spLocks noGrp="1"/>
          </p:cNvSpPr>
          <p:nvPr>
            <p:ph type="sldNum" sz="quarter" idx="12"/>
          </p:nvPr>
        </p:nvSpPr>
        <p:spPr/>
        <p:txBody>
          <a:bodyPr/>
          <a:lstStyle/>
          <a:p>
            <a:fld id="{7B345DB2-559A-44DE-88BA-31593AEE8799}" type="slidenum">
              <a:rPr lang="ru-RU" smtClean="0"/>
              <a:pPr/>
              <a:t>‹#›</a:t>
            </a:fld>
            <a:endParaRPr lang="ru-RU" dirty="0"/>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4D5347-38E3-4C65-9542-247EB316ED70}" type="datetimeFigureOut">
              <a:rPr lang="ru-RU" smtClean="0"/>
              <a:pPr/>
              <a:t>26.02.2019</a:t>
            </a:fld>
            <a:endParaRPr lang="ru-RU"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dirty="0"/>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B345DB2-559A-44DE-88BA-31593AEE8799}" type="slidenum">
              <a:rPr lang="ru-RU" smtClean="0"/>
              <a:pPr/>
              <a:t>‹#›</a:t>
            </a:fld>
            <a:endParaRPr lang="ru-RU" dirty="0"/>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1jur.r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consultantplus://offline/ref=B67674D7A0206D0AF3F2D372983F0936786328737031BAB2FEF575399185CDCBAAB305A9078DCA6BGARCN"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consultantplus://offline/ref=A250CFFCDBA81A587D9AF124C88E5121D2B529F8B999946CD03FBDF8E4862AC3ACC332332888A50771l2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7FAC88DE8A9425B7CB905E30B2F6655E0A9BBB8B1BBDC3B788C9E8CAF9D8633CF51EDD6CA3977B7AH9oC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consultantplus://offline/ref=7FAC88DE8A9425B7CB905E30B2F6655E0A9BBB8B1BBDC3B788C9E8CAF9D8633CF51EDD6CA3977B7AH9oC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1.xml"/><Relationship Id="rId12"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0" Type="http://schemas.openxmlformats.org/officeDocument/2006/relationships/diagramLayout" Target="../diagrams/layout2.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13" Type="http://schemas.microsoft.com/office/2007/relationships/diagramDrawing" Target="../diagrams/drawing4.xml"/><Relationship Id="rId3" Type="http://schemas.openxmlformats.org/officeDocument/2006/relationships/image" Target="../media/image4.png"/><Relationship Id="rId7" Type="http://schemas.openxmlformats.org/officeDocument/2006/relationships/diagramColors" Target="../diagrams/colors3.xml"/><Relationship Id="rId12"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11" Type="http://schemas.openxmlformats.org/officeDocument/2006/relationships/diagramQuickStyle" Target="../diagrams/quickStyle4.xml"/><Relationship Id="rId5" Type="http://schemas.openxmlformats.org/officeDocument/2006/relationships/diagramLayout" Target="../diagrams/layout3.xml"/><Relationship Id="rId10" Type="http://schemas.openxmlformats.org/officeDocument/2006/relationships/diagramLayout" Target="../diagrams/layout4.xml"/><Relationship Id="rId4" Type="http://schemas.openxmlformats.org/officeDocument/2006/relationships/diagramData" Target="../diagrams/data3.xml"/><Relationship Id="rId9" Type="http://schemas.openxmlformats.org/officeDocument/2006/relationships/diagramData" Target="../diagrams/data4.xml"/><Relationship Id="rId14" Type="http://schemas.openxmlformats.org/officeDocument/2006/relationships/image" Target="../media/image3.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8" Type="http://schemas.microsoft.com/office/2007/relationships/diagramDrawing" Target="../diagrams/drawing7.xml"/><Relationship Id="rId13" Type="http://schemas.microsoft.com/office/2007/relationships/diagramDrawing" Target="../diagrams/drawing8.xml"/><Relationship Id="rId3" Type="http://schemas.openxmlformats.org/officeDocument/2006/relationships/image" Target="../media/image4.png"/><Relationship Id="rId7" Type="http://schemas.openxmlformats.org/officeDocument/2006/relationships/diagramColors" Target="../diagrams/colors7.xml"/><Relationship Id="rId12" Type="http://schemas.openxmlformats.org/officeDocument/2006/relationships/diagramColors" Target="../diagrams/colors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7.xml"/><Relationship Id="rId11" Type="http://schemas.openxmlformats.org/officeDocument/2006/relationships/diagramQuickStyle" Target="../diagrams/quickStyle8.xml"/><Relationship Id="rId5" Type="http://schemas.openxmlformats.org/officeDocument/2006/relationships/diagramLayout" Target="../diagrams/layout7.xml"/><Relationship Id="rId10" Type="http://schemas.openxmlformats.org/officeDocument/2006/relationships/diagramLayout" Target="../diagrams/layout8.xml"/><Relationship Id="rId4" Type="http://schemas.openxmlformats.org/officeDocument/2006/relationships/diagramData" Target="../diagrams/data7.xml"/><Relationship Id="rId9" Type="http://schemas.openxmlformats.org/officeDocument/2006/relationships/diagramData" Target="../diagrams/data8.xml"/><Relationship Id="rId1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Прямоугольник 10"/>
          <p:cNvSpPr/>
          <p:nvPr/>
        </p:nvSpPr>
        <p:spPr>
          <a:xfrm>
            <a:off x="1115616" y="260648"/>
            <a:ext cx="7632848" cy="5355312"/>
          </a:xfrm>
          <a:prstGeom prst="rect">
            <a:avLst/>
          </a:prstGeom>
        </p:spPr>
        <p:txBody>
          <a:bodyPr wrap="square">
            <a:spAutoFit/>
          </a:bodyPr>
          <a:lstStyle/>
          <a:p>
            <a:pPr algn="just"/>
            <a:r>
              <a:rPr lang="ru-RU" sz="3600" b="1" dirty="0" smtClean="0">
                <a:solidFill>
                  <a:srgbClr val="0070C0"/>
                </a:solidFill>
                <a:latin typeface="Times New Roman" pitchFamily="18" charset="0"/>
                <a:cs typeface="Times New Roman" pitchFamily="18" charset="0"/>
              </a:rPr>
              <a:t>Правовой статус </a:t>
            </a:r>
            <a:r>
              <a:rPr lang="ru-RU" sz="3600" b="1" dirty="0" smtClean="0">
                <a:latin typeface="Times New Roman" pitchFamily="18" charset="0"/>
                <a:cs typeface="Times New Roman" pitchFamily="18" charset="0"/>
              </a:rPr>
              <a:t>- это совокупность прав и свобод, </a:t>
            </a:r>
            <a:r>
              <a:rPr lang="ru-RU" sz="3600"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трудовых прав, социальных гарантий и компенсаций, ограничений, обязанностей и ответственности, которые установлены законодательством Российской Федерации и законодательством субъектов Российской Федерации. </a:t>
            </a:r>
          </a:p>
          <a:p>
            <a:r>
              <a:rPr lang="ru-RU" b="1" dirty="0" smtClean="0">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304800" y="620688"/>
            <a:ext cx="8686800" cy="6237311"/>
          </a:xfrm>
        </p:spPr>
        <p:txBody>
          <a:bodyPr>
            <a:normAutofit fontScale="62500" lnSpcReduction="20000"/>
          </a:bodyPr>
          <a:lstStyle/>
          <a:p>
            <a:pPr>
              <a:lnSpc>
                <a:spcPct val="80000"/>
              </a:lnSpc>
              <a:buNone/>
              <a:defRPr/>
            </a:pPr>
            <a:r>
              <a:rPr lang="ru-RU" sz="2000" dirty="0" smtClean="0">
                <a:latin typeface="Times New Roman" pitchFamily="18" charset="0"/>
              </a:rPr>
              <a:t>	</a:t>
            </a:r>
            <a:r>
              <a:rPr lang="ru-RU" sz="1800" b="1" dirty="0" smtClean="0">
                <a:solidFill>
                  <a:srgbClr val="FF0000"/>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Право на дополнительное профессиональное образование по профилю педагогической деятельности не реже чем один раз в три года</a:t>
            </a:r>
          </a:p>
          <a:p>
            <a:pPr>
              <a:lnSpc>
                <a:spcPct val="80000"/>
              </a:lnSpc>
              <a:buNone/>
              <a:defRPr/>
            </a:pPr>
            <a:r>
              <a:rPr lang="ru-RU" sz="2800" dirty="0" smtClean="0"/>
              <a:t> </a:t>
            </a:r>
          </a:p>
          <a:p>
            <a:pPr>
              <a:lnSpc>
                <a:spcPct val="80000"/>
              </a:lnSpc>
              <a:buNone/>
              <a:defRPr/>
            </a:pPr>
            <a:r>
              <a:rPr lang="ru-RU" sz="2900" dirty="0" smtClean="0"/>
              <a:t>Право работников на подготовку и дополнительное профессиональное образование (ДПО) установлено </a:t>
            </a:r>
            <a:r>
              <a:rPr lang="ru-RU" sz="2900" dirty="0" smtClean="0">
                <a:hlinkClick r:id="rId2" tooltip="Статья 197. Право работников на профессиональную подготовку, переподготовку и повышение квалификации"/>
              </a:rPr>
              <a:t>статьей 197</a:t>
            </a:r>
            <a:r>
              <a:rPr lang="ru-RU" sz="2900" dirty="0" smtClean="0"/>
              <a:t> Трудового кодекса Российской Федерации</a:t>
            </a:r>
          </a:p>
          <a:p>
            <a:pPr>
              <a:lnSpc>
                <a:spcPct val="80000"/>
              </a:lnSpc>
              <a:buNone/>
              <a:defRPr/>
            </a:pPr>
            <a:endParaRPr lang="ru-RU" sz="2900" dirty="0" smtClean="0"/>
          </a:p>
          <a:p>
            <a:pPr>
              <a:lnSpc>
                <a:spcPct val="80000"/>
              </a:lnSpc>
              <a:buNone/>
              <a:defRPr/>
            </a:pPr>
            <a:r>
              <a:rPr lang="ru-RU" sz="2900" dirty="0" smtClean="0"/>
              <a:t>ДПО осуществляется посредством реализации дополнительных профессиональных программ (ДПП): </a:t>
            </a:r>
            <a:r>
              <a:rPr lang="ru-RU" sz="2900" dirty="0" smtClean="0">
                <a:solidFill>
                  <a:srgbClr val="FF0000"/>
                </a:solidFill>
              </a:rPr>
              <a:t>программ повышения квалификации и программ профессиональной переподготовки </a:t>
            </a:r>
            <a:r>
              <a:rPr lang="ru-RU" sz="2900" dirty="0" smtClean="0"/>
              <a:t>(</a:t>
            </a:r>
            <a:r>
              <a:rPr lang="ru-RU" sz="2900" dirty="0" smtClean="0">
                <a:hlinkClick r:id="rId2" tooltip="2. Дополнительное профессиональное образование осуществляется посредством реализации дополнительных профессиональных программ (программ повышения квалификации и программ профессиональной переподготовки)..."/>
              </a:rPr>
              <a:t>часть 2 статьи 76 Федерального закона № 273-ФЗ</a:t>
            </a:r>
            <a:r>
              <a:rPr lang="ru-RU" sz="2900" dirty="0" smtClean="0"/>
              <a:t>)</a:t>
            </a:r>
          </a:p>
          <a:p>
            <a:pPr>
              <a:lnSpc>
                <a:spcPct val="80000"/>
              </a:lnSpc>
              <a:buNone/>
              <a:defRPr/>
            </a:pPr>
            <a:endParaRPr lang="ru-RU" sz="2900" dirty="0" smtClean="0"/>
          </a:p>
          <a:p>
            <a:pPr>
              <a:lnSpc>
                <a:spcPct val="80000"/>
              </a:lnSpc>
              <a:buNone/>
              <a:defRPr/>
            </a:pPr>
            <a:r>
              <a:rPr lang="ru-RU" sz="2900" dirty="0" smtClean="0"/>
              <a:t>К освоению ДПП допускаются лица, имеющие среднее профессиональное и (или) высшее образование, а также лица, получающие среднее профессиональное и (или) высшее образование</a:t>
            </a:r>
            <a:br>
              <a:rPr lang="ru-RU" sz="2900" dirty="0" smtClean="0"/>
            </a:br>
            <a:r>
              <a:rPr lang="ru-RU" sz="2900" dirty="0" smtClean="0"/>
              <a:t/>
            </a:r>
            <a:br>
              <a:rPr lang="ru-RU" sz="2900" dirty="0" smtClean="0"/>
            </a:br>
            <a:r>
              <a:rPr lang="ru-RU" sz="2900" dirty="0" smtClean="0"/>
              <a:t> К созданию условий для ДПО работников относится урегулирование не только организационных, но и финансовых вопросов, непосредственно связанных с ДПО работников, в том числе:</a:t>
            </a:r>
            <a:br>
              <a:rPr lang="ru-RU" sz="2900" dirty="0" smtClean="0"/>
            </a:br>
            <a:r>
              <a:rPr lang="ru-RU" sz="2900" dirty="0" smtClean="0"/>
              <a:t/>
            </a:r>
            <a:br>
              <a:rPr lang="ru-RU" sz="2900" dirty="0" smtClean="0"/>
            </a:br>
            <a:r>
              <a:rPr lang="ru-RU" sz="2900" dirty="0" smtClean="0"/>
              <a:t>- предоставление гарантий и компенсаций, установленных трудовым законодательством и иными нормативными правовыми актами, содержащими нормы трудового права, </a:t>
            </a:r>
            <a:r>
              <a:rPr lang="ru-RU" sz="2900" dirty="0" smtClean="0">
                <a:solidFill>
                  <a:srgbClr val="FF0000"/>
                </a:solidFill>
              </a:rPr>
              <a:t>коллективным договором, соглашениями, локальными нормативными актами, трудовым договором</a:t>
            </a:r>
            <a:r>
              <a:rPr lang="ru-RU" sz="2900" dirty="0" smtClean="0"/>
              <a:t/>
            </a:r>
            <a:br>
              <a:rPr lang="ru-RU" sz="2900" dirty="0" smtClean="0"/>
            </a:br>
            <a:endParaRPr lang="ru-RU" sz="2900" dirty="0" smtClean="0"/>
          </a:p>
          <a:p>
            <a:pPr>
              <a:lnSpc>
                <a:spcPct val="80000"/>
              </a:lnSpc>
              <a:buNone/>
              <a:defRPr/>
            </a:pPr>
            <a:r>
              <a:rPr lang="ru-RU" sz="2900" dirty="0" smtClean="0"/>
              <a:t>       -направление работника на обучение  за счет бюджетных или внебюджетных источников</a:t>
            </a:r>
          </a:p>
          <a:p>
            <a:pPr>
              <a:lnSpc>
                <a:spcPct val="80000"/>
              </a:lnSpc>
              <a:buNone/>
              <a:defRPr/>
            </a:pPr>
            <a:r>
              <a:rPr lang="ru-RU" sz="2900" dirty="0" smtClean="0"/>
              <a:t>       </a:t>
            </a:r>
          </a:p>
          <a:p>
            <a:pPr>
              <a:lnSpc>
                <a:spcPct val="80000"/>
              </a:lnSpc>
              <a:buNone/>
              <a:defRPr/>
            </a:pPr>
            <a:r>
              <a:rPr lang="ru-RU" sz="2900" dirty="0" smtClean="0"/>
              <a:t>        -право работников, в том числе педагогических работников, работников из числа учебно-вспомогательного персонала, на ДПО реализуется </a:t>
            </a:r>
            <a:r>
              <a:rPr lang="ru-RU" sz="2900" dirty="0" smtClean="0">
                <a:solidFill>
                  <a:srgbClr val="FF0000"/>
                </a:solidFill>
              </a:rPr>
              <a:t>путем заключения договора между работником и работодателем</a:t>
            </a:r>
            <a:r>
              <a:rPr lang="ru-RU" sz="2900" dirty="0" smtClean="0"/>
              <a:t> (</a:t>
            </a:r>
            <a:r>
              <a:rPr lang="ru-RU" sz="2900" dirty="0" smtClean="0">
                <a:hlinkClick r:id="rId2" tooltip="Статья 197. Право работников на профессиональную подготовку, переподготовку и повышение квалификации"/>
              </a:rPr>
              <a:t>часть 2 статьи 197 ТК РФ</a:t>
            </a:r>
            <a:r>
              <a:rPr lang="ru-RU" sz="2900" dirty="0" smtClean="0"/>
              <a:t>).</a:t>
            </a:r>
          </a:p>
          <a:p>
            <a:pPr>
              <a:lnSpc>
                <a:spcPct val="80000"/>
              </a:lnSpc>
              <a:buNone/>
              <a:defRPr/>
            </a:pPr>
            <a:r>
              <a:rPr lang="ru-RU" sz="2900" dirty="0" smtClean="0"/>
              <a:t/>
            </a:r>
            <a:br>
              <a:rPr lang="ru-RU" sz="2900" dirty="0" smtClean="0"/>
            </a:br>
            <a:r>
              <a:rPr lang="ru-RU" sz="2000" dirty="0" smtClean="0"/>
              <a:t/>
            </a:r>
            <a:br>
              <a:rPr lang="ru-RU" sz="2000" dirty="0" smtClean="0"/>
            </a:br>
            <a:r>
              <a:rPr lang="ru-RU" sz="2800" dirty="0" smtClean="0"/>
              <a:t/>
            </a:r>
            <a:br>
              <a:rPr lang="ru-RU" sz="2800" dirty="0" smtClean="0"/>
            </a:br>
            <a:endParaRPr lang="ru-RU" sz="2800" b="1" dirty="0" smtClean="0">
              <a:solidFill>
                <a:schemeClr val="tx1"/>
              </a:solidFill>
              <a:latin typeface="Times New Roman" pitchFamily="18" charset="0"/>
            </a:endParaRPr>
          </a:p>
        </p:txBody>
      </p:sp>
      <p:pic>
        <p:nvPicPr>
          <p:cNvPr id="3" name="Рисунок 2" descr="эмблема.png"/>
          <p:cNvPicPr>
            <a:picLocks noChangeAspect="1"/>
          </p:cNvPicPr>
          <p:nvPr/>
        </p:nvPicPr>
        <p:blipFill>
          <a:blip r:embed="rId3" cstate="print"/>
          <a:stretch>
            <a:fillRect/>
          </a:stretch>
        </p:blipFill>
        <p:spPr>
          <a:xfrm>
            <a:off x="-10852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304800" y="0"/>
            <a:ext cx="8686800" cy="7029400"/>
          </a:xfrm>
        </p:spPr>
        <p:txBody>
          <a:bodyPr>
            <a:normAutofit fontScale="77500" lnSpcReduction="20000"/>
          </a:bodyPr>
          <a:lstStyle/>
          <a:p>
            <a:pPr>
              <a:lnSpc>
                <a:spcPct val="80000"/>
              </a:lnSpc>
              <a:buNone/>
              <a:defRPr/>
            </a:pPr>
            <a:r>
              <a:rPr lang="ru-RU" sz="2000" dirty="0" smtClean="0">
                <a:latin typeface="Times New Roman" pitchFamily="18" charset="0"/>
              </a:rPr>
              <a:t>	</a:t>
            </a:r>
            <a:r>
              <a:rPr lang="ru-RU" sz="1800" b="1" dirty="0" smtClean="0">
                <a:solidFill>
                  <a:srgbClr val="FF0000"/>
                </a:solidFill>
                <a:latin typeface="Times New Roman" pitchFamily="18" charset="0"/>
                <a:cs typeface="Times New Roman" pitchFamily="18" charset="0"/>
              </a:rPr>
              <a:t> </a:t>
            </a:r>
            <a:r>
              <a:rPr lang="ru-RU" sz="2800" b="1" dirty="0" smtClean="0">
                <a:solidFill>
                  <a:schemeClr val="tx1"/>
                </a:solidFill>
                <a:latin typeface="Times New Roman" pitchFamily="18" charset="0"/>
                <a:cs typeface="Times New Roman" pitchFamily="18" charset="0"/>
              </a:rPr>
              <a:t>Право на дополнительное профессиональное образование по профилю педагогической деятельности не реже чем один раз в три года</a:t>
            </a:r>
          </a:p>
          <a:p>
            <a:pPr>
              <a:lnSpc>
                <a:spcPct val="80000"/>
              </a:lnSpc>
              <a:buNone/>
              <a:defRPr/>
            </a:pPr>
            <a:r>
              <a:rPr lang="ru-RU" sz="2800" dirty="0" smtClean="0"/>
              <a:t> </a:t>
            </a:r>
          </a:p>
          <a:p>
            <a:pPr>
              <a:buNone/>
            </a:pPr>
            <a:r>
              <a:rPr lang="ru-RU" sz="2900" dirty="0" smtClean="0"/>
              <a:t>Возмещение расходов, связанных со служебными командировками, регулируется </a:t>
            </a:r>
            <a:r>
              <a:rPr lang="ru-RU" sz="2900" dirty="0" smtClean="0">
                <a:hlinkClick r:id="rId2" tooltip="Статья 168. Возмещение расходов, связанных со служебной командировкой"/>
              </a:rPr>
              <a:t>статьей 168</a:t>
            </a:r>
            <a:r>
              <a:rPr lang="ru-RU" sz="2900" dirty="0" smtClean="0"/>
              <a:t> ТК РФ, в соответствии с которой в случае направления работника в служебную командировку работодатель обязан возмещать ему:</a:t>
            </a:r>
          </a:p>
          <a:p>
            <a:pPr>
              <a:buNone/>
            </a:pPr>
            <a:r>
              <a:rPr lang="ru-RU" sz="2900" dirty="0" smtClean="0">
                <a:solidFill>
                  <a:srgbClr val="FF0000"/>
                </a:solidFill>
              </a:rPr>
              <a:t>расходы по проезду;</a:t>
            </a:r>
          </a:p>
          <a:p>
            <a:pPr>
              <a:buNone/>
            </a:pPr>
            <a:r>
              <a:rPr lang="ru-RU" sz="2900" dirty="0" smtClean="0">
                <a:solidFill>
                  <a:srgbClr val="FF0000"/>
                </a:solidFill>
              </a:rPr>
              <a:t>расходы по найму жилого помещения;</a:t>
            </a:r>
          </a:p>
          <a:p>
            <a:pPr>
              <a:buNone/>
            </a:pPr>
            <a:r>
              <a:rPr lang="ru-RU" sz="2900" dirty="0" smtClean="0">
                <a:solidFill>
                  <a:srgbClr val="FF0000"/>
                </a:solidFill>
              </a:rPr>
              <a:t>дополнительные расходы, связанные с проживанием вне места постоянного</a:t>
            </a:r>
          </a:p>
          <a:p>
            <a:pPr>
              <a:buNone/>
            </a:pPr>
            <a:r>
              <a:rPr lang="ru-RU" sz="2900" dirty="0" smtClean="0">
                <a:solidFill>
                  <a:srgbClr val="FF0000"/>
                </a:solidFill>
              </a:rPr>
              <a:t>жительства (суточные);</a:t>
            </a:r>
          </a:p>
          <a:p>
            <a:pPr>
              <a:buNone/>
            </a:pPr>
            <a:r>
              <a:rPr lang="ru-RU" sz="2900" dirty="0" smtClean="0">
                <a:solidFill>
                  <a:srgbClr val="FF0000"/>
                </a:solidFill>
              </a:rPr>
              <a:t>иные расходы, произведенные работником с разрешения или с ведома работодателя.</a:t>
            </a:r>
          </a:p>
          <a:p>
            <a:pPr>
              <a:buNone/>
            </a:pPr>
            <a:r>
              <a:rPr lang="ru-RU" sz="2900" dirty="0" smtClean="0"/>
              <a:t>Работодатель не вправе обязывать работников осуществлять ДПО </a:t>
            </a:r>
            <a:r>
              <a:rPr lang="ru-RU" sz="2900" dirty="0" smtClean="0">
                <a:solidFill>
                  <a:srgbClr val="FF0000"/>
                </a:solidFill>
              </a:rPr>
              <a:t>за счет их собственных средств</a:t>
            </a:r>
            <a:r>
              <a:rPr lang="ru-RU" sz="2900" dirty="0" smtClean="0"/>
              <a:t>, в том числе такие условия не могут быть включены в соответствующие договоры.</a:t>
            </a:r>
          </a:p>
          <a:p>
            <a:pPr>
              <a:buNone/>
            </a:pPr>
            <a:r>
              <a:rPr lang="ru-RU" sz="2900" dirty="0" smtClean="0">
                <a:solidFill>
                  <a:srgbClr val="FF0000"/>
                </a:solidFill>
              </a:rPr>
              <a:t>Неполучение работником  ДПО не может служить основанием для отказа в установлении педагогическим работникам квалификационной категории либо для признания их не соответствующими занимаемой должности. </a:t>
            </a:r>
            <a:br>
              <a:rPr lang="ru-RU" sz="2900" dirty="0" smtClean="0">
                <a:solidFill>
                  <a:srgbClr val="FF0000"/>
                </a:solidFill>
              </a:rPr>
            </a:br>
            <a:r>
              <a:rPr lang="ru-RU" sz="2800" dirty="0" smtClean="0"/>
              <a:t/>
            </a:r>
            <a:br>
              <a:rPr lang="ru-RU" sz="2800" dirty="0" smtClean="0"/>
            </a:br>
            <a:endParaRPr lang="ru-RU" sz="2800" b="1" dirty="0" smtClean="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381000" y="935010"/>
            <a:ext cx="8458200" cy="45719"/>
          </a:xfrm>
          <a:noFill/>
          <a:ln>
            <a:noFill/>
          </a:ln>
          <a:effectLst/>
        </p:spPr>
        <p:txBody>
          <a:bodyPr>
            <a:normAutofit fontScale="90000"/>
          </a:bodyPr>
          <a:lstStyle/>
          <a:p>
            <a:r>
              <a:rPr lang="ru-RU" b="1" i="1" dirty="0" smtClean="0">
                <a:solidFill>
                  <a:schemeClr val="tx1"/>
                </a:solidFill>
                <a:latin typeface="Times New Roman" pitchFamily="18" charset="0"/>
                <a:cs typeface="Times New Roman" pitchFamily="18" charset="0"/>
              </a:rPr>
              <a:t/>
            </a:r>
            <a:br>
              <a:rPr lang="ru-RU" b="1" i="1" dirty="0" smtClean="0">
                <a:solidFill>
                  <a:schemeClr val="tx1"/>
                </a:solidFill>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381000" y="1052736"/>
            <a:ext cx="8458200" cy="5400600"/>
          </a:xfrm>
        </p:spPr>
        <p:txBody>
          <a:bodyPr>
            <a:normAutofit lnSpcReduction="10000"/>
          </a:bodyPr>
          <a:lstStyle/>
          <a:p>
            <a:r>
              <a:rPr lang="ru-RU" sz="3200" dirty="0" smtClean="0">
                <a:solidFill>
                  <a:srgbClr val="FF0000"/>
                </a:solidFill>
                <a:latin typeface="Arial" charset="0"/>
                <a:cs typeface="Arial" charset="0"/>
              </a:rPr>
              <a:t>Рабочее время </a:t>
            </a:r>
            <a:r>
              <a:rPr lang="ru-RU" sz="3200" dirty="0" smtClean="0">
                <a:latin typeface="Arial" charset="0"/>
                <a:cs typeface="Arial" charset="0"/>
              </a:rPr>
              <a:t>- </a:t>
            </a:r>
            <a:r>
              <a:rPr lang="ru-RU" sz="3200" b="1" dirty="0" err="1" smtClean="0">
                <a:latin typeface="Arial" charset="0"/>
                <a:cs typeface="Arial" charset="0"/>
              </a:rPr>
              <a:t>время</a:t>
            </a:r>
            <a:r>
              <a:rPr lang="ru-RU" sz="3200" b="1" dirty="0" smtClean="0">
                <a:latin typeface="Arial" charset="0"/>
                <a:cs typeface="Arial" charset="0"/>
              </a:rPr>
              <a:t>, в течение которого работник в соответствии с правилами внутреннего трудового распорядка и условиями трудового договора должен исполнять трудовые обязанности, а также иные периоды времени, которые в соответствии с настоящим Кодексом, другими федеральными законами и иными нормативными правовыми актами Российской Федерации относятся к рабочему времени</a:t>
            </a:r>
            <a:r>
              <a:rPr lang="ru-RU" sz="3200" dirty="0" smtClean="0">
                <a:solidFill>
                  <a:srgbClr val="FF0000"/>
                </a:solidFill>
                <a:latin typeface="Arial" charset="0"/>
                <a:cs typeface="Arial" charset="0"/>
              </a:rPr>
              <a:t> </a:t>
            </a:r>
            <a:r>
              <a:rPr lang="ru-RU" sz="3200" dirty="0" smtClean="0">
                <a:latin typeface="Arial" charset="0"/>
                <a:cs typeface="Arial" charset="0"/>
              </a:rPr>
              <a:t>(ч. 1 ст. 91 ТК РФ).</a:t>
            </a:r>
            <a:endParaRPr lang="ru-RU" dirty="0"/>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flipV="1">
            <a:off x="381000" y="935010"/>
            <a:ext cx="8458200" cy="45719"/>
          </a:xfrm>
          <a:noFill/>
          <a:ln>
            <a:noFill/>
          </a:ln>
          <a:effectLst/>
        </p:spPr>
        <p:txBody>
          <a:bodyPr>
            <a:normAutofit fontScale="90000"/>
          </a:bodyPr>
          <a:lstStyle/>
          <a:p>
            <a:r>
              <a:rPr lang="ru-RU" b="1" i="1" dirty="0" smtClean="0">
                <a:solidFill>
                  <a:schemeClr val="tx1"/>
                </a:solidFill>
                <a:latin typeface="Times New Roman" pitchFamily="18" charset="0"/>
                <a:cs typeface="Times New Roman" pitchFamily="18" charset="0"/>
              </a:rPr>
              <a:t/>
            </a:r>
            <a:br>
              <a:rPr lang="ru-RU" b="1" i="1" dirty="0" smtClean="0">
                <a:solidFill>
                  <a:schemeClr val="tx1"/>
                </a:solidFill>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a:xfrm>
            <a:off x="381000" y="1052736"/>
            <a:ext cx="8458200" cy="5400600"/>
          </a:xfrm>
        </p:spPr>
        <p:txBody>
          <a:bodyPr>
            <a:normAutofit fontScale="70000" lnSpcReduction="20000"/>
          </a:bodyPr>
          <a:lstStyle/>
          <a:p>
            <a:r>
              <a:rPr lang="ru-RU" sz="3200" b="1" dirty="0" smtClean="0">
                <a:solidFill>
                  <a:schemeClr val="tx1"/>
                </a:solidFill>
                <a:latin typeface="Times New Roman" pitchFamily="18" charset="0"/>
                <a:cs typeface="Times New Roman" pitchFamily="18" charset="0"/>
              </a:rPr>
              <a:t>Статья 333 ТК РФ.  </a:t>
            </a:r>
            <a:r>
              <a:rPr lang="ru-RU" sz="3200" b="1" dirty="0" smtClean="0"/>
              <a:t>Продолжительность рабочего времени педагогических работников</a:t>
            </a:r>
            <a:r>
              <a:rPr lang="ru-RU" sz="3200" b="1" dirty="0" smtClean="0">
                <a:solidFill>
                  <a:schemeClr val="tx1"/>
                </a:solidFill>
                <a:latin typeface="Times New Roman" pitchFamily="18" charset="0"/>
                <a:cs typeface="Times New Roman" pitchFamily="18" charset="0"/>
              </a:rPr>
              <a:t> </a:t>
            </a:r>
          </a:p>
          <a:p>
            <a:endParaRPr lang="ru-RU" sz="3200" b="1" dirty="0" smtClean="0">
              <a:solidFill>
                <a:srgbClr val="FF0000"/>
              </a:solidFill>
            </a:endParaRPr>
          </a:p>
          <a:p>
            <a:endParaRPr lang="ru-RU" sz="3200" b="1" dirty="0" smtClean="0">
              <a:solidFill>
                <a:srgbClr val="FF0000"/>
              </a:solidFill>
            </a:endParaRPr>
          </a:p>
          <a:p>
            <a:r>
              <a:rPr lang="ru-RU" sz="3200" b="1" dirty="0" smtClean="0">
                <a:solidFill>
                  <a:schemeClr val="tx1"/>
                </a:solidFill>
              </a:rPr>
              <a:t>-Для педагогических работников устанавливается сокращенная продолжительность рабочего времени не более 36 часов в неделю.  </a:t>
            </a:r>
          </a:p>
          <a:p>
            <a:r>
              <a:rPr lang="ru-RU" sz="3200" b="1" dirty="0" smtClean="0">
                <a:solidFill>
                  <a:schemeClr val="tx1"/>
                </a:solidFill>
              </a:rPr>
              <a:t>-В зависимости от должности и (или) специальности педагогических работников с учетом особенностей их труда продолжительность рабочего времени (нормы часов педагогической работы за ставку заработной платы), порядок определения учебной нагрузки, оговариваемой в трудовом договоре, и основания ее изменения, случаи установления верхнего предела учебной нагрузки педагогических работников определяются уполномоченным Правительством Российской Федерации федеральным органом исполнительной власти.</a:t>
            </a:r>
            <a:r>
              <a:rPr lang="ru-RU" sz="3100" b="1" dirty="0" smtClean="0">
                <a:solidFill>
                  <a:schemeClr val="tx1"/>
                </a:solidFill>
              </a:rPr>
              <a:t/>
            </a:r>
            <a:br>
              <a:rPr lang="ru-RU" sz="3100" b="1" dirty="0" smtClean="0">
                <a:solidFill>
                  <a:schemeClr val="tx1"/>
                </a:solidFill>
              </a:rPr>
            </a:br>
            <a:endParaRPr lang="ru-RU" sz="3100" b="1" dirty="0" smtClean="0">
              <a:solidFill>
                <a:schemeClr val="tx1"/>
              </a:solidFill>
            </a:endParaRPr>
          </a:p>
          <a:p>
            <a:endParaRPr lang="ru-RU" dirty="0"/>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81000" y="1844824"/>
            <a:ext cx="8458200" cy="4752528"/>
          </a:xfrm>
        </p:spPr>
        <p:txBody>
          <a:bodyPr>
            <a:normAutofit fontScale="55000" lnSpcReduction="20000"/>
          </a:bodyPr>
          <a:lstStyle/>
          <a:p>
            <a:pPr>
              <a:buFont typeface="Wingdings" pitchFamily="2" charset="2"/>
              <a:buChar char="Ø"/>
            </a:pPr>
            <a:endParaRPr lang="ru-RU" sz="2600" b="1" dirty="0" smtClean="0">
              <a:solidFill>
                <a:srgbClr val="0070C0"/>
              </a:solidFill>
              <a:latin typeface="Times New Roman" pitchFamily="18" charset="0"/>
              <a:cs typeface="Times New Roman" pitchFamily="18" charset="0"/>
            </a:endParaRPr>
          </a:p>
          <a:p>
            <a:pPr>
              <a:buFont typeface="Wingdings" pitchFamily="2" charset="2"/>
              <a:buChar char="Ø"/>
            </a:pPr>
            <a:r>
              <a:rPr lang="ru-RU" sz="2500" b="1" dirty="0" smtClean="0">
                <a:solidFill>
                  <a:schemeClr val="tx1"/>
                </a:solidFill>
                <a:latin typeface="Times New Roman" pitchFamily="18" charset="0"/>
                <a:cs typeface="Times New Roman" pitchFamily="18" charset="0"/>
              </a:rPr>
              <a:t>Трудовой кодекс Российской Федерации;</a:t>
            </a:r>
          </a:p>
          <a:p>
            <a:pPr algn="just">
              <a:buFont typeface="Wingdings" pitchFamily="2" charset="2"/>
              <a:buChar char="Ø"/>
            </a:pPr>
            <a:endParaRPr lang="ru-RU" sz="2500" b="1" dirty="0" smtClean="0">
              <a:solidFill>
                <a:schemeClr val="tx1"/>
              </a:solidFill>
              <a:latin typeface="Times New Roman" pitchFamily="18" charset="0"/>
              <a:cs typeface="Times New Roman" pitchFamily="18" charset="0"/>
            </a:endParaRPr>
          </a:p>
          <a:p>
            <a:pPr algn="just">
              <a:buFont typeface="Wingdings" pitchFamily="2" charset="2"/>
              <a:buChar char="Ø"/>
            </a:pPr>
            <a:r>
              <a:rPr lang="ru-RU" sz="2500" b="1" dirty="0" smtClean="0">
                <a:solidFill>
                  <a:schemeClr val="tx1"/>
                </a:solidFill>
                <a:latin typeface="Times New Roman" pitchFamily="18" charset="0"/>
                <a:cs typeface="Times New Roman" pitchFamily="18" charset="0"/>
              </a:rPr>
              <a:t>Федеральный закон от 29.12.2012 г. № 273-ФЗ «Об образовании в Российской Федерации»;</a:t>
            </a:r>
          </a:p>
          <a:p>
            <a:pPr algn="just">
              <a:buFont typeface="Wingdings" pitchFamily="2" charset="2"/>
              <a:buChar char="Ø"/>
            </a:pPr>
            <a:endParaRPr lang="ru-RU" sz="2500" b="1" dirty="0" smtClean="0">
              <a:solidFill>
                <a:schemeClr val="tx1"/>
              </a:solidFill>
              <a:latin typeface="Times New Roman" pitchFamily="18" charset="0"/>
              <a:cs typeface="Times New Roman" pitchFamily="18" charset="0"/>
            </a:endParaRPr>
          </a:p>
          <a:p>
            <a:pPr algn="just">
              <a:buFont typeface="Wingdings" pitchFamily="2" charset="2"/>
              <a:buChar char="Ø"/>
            </a:pPr>
            <a:r>
              <a:rPr lang="ru-RU" sz="2500" b="1" dirty="0" smtClean="0">
                <a:solidFill>
                  <a:schemeClr val="tx1"/>
                </a:solidFill>
                <a:latin typeface="Times New Roman" pitchFamily="18" charset="0"/>
                <a:cs typeface="Times New Roman" pitchFamily="18" charset="0"/>
              </a:rPr>
              <a:t>Приказ Минобрнауки России от 22.12.2014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a:p>
            <a:pPr algn="just">
              <a:buFont typeface="Wingdings" pitchFamily="2" charset="2"/>
              <a:buChar char="Ø"/>
            </a:pPr>
            <a:endParaRPr lang="ru-RU" sz="2500" b="1" dirty="0" smtClean="0">
              <a:solidFill>
                <a:schemeClr val="tx1"/>
              </a:solidFill>
              <a:latin typeface="Times New Roman" pitchFamily="18" charset="0"/>
              <a:cs typeface="Times New Roman" pitchFamily="18" charset="0"/>
            </a:endParaRPr>
          </a:p>
          <a:p>
            <a:pPr algn="just">
              <a:buFont typeface="Wingdings" pitchFamily="2" charset="2"/>
              <a:buChar char="Ø"/>
            </a:pPr>
            <a:r>
              <a:rPr lang="ru-RU" sz="2500" b="1" dirty="0" smtClean="0">
                <a:solidFill>
                  <a:schemeClr val="tx1"/>
                </a:solidFill>
                <a:latin typeface="Times New Roman" pitchFamily="18" charset="0"/>
                <a:cs typeface="Times New Roman" pitchFamily="18" charset="0"/>
              </a:rPr>
              <a:t>Приказ Минобрнауки России </a:t>
            </a:r>
            <a:r>
              <a:rPr lang="ru-RU" sz="2500" b="1" dirty="0" smtClean="0">
                <a:solidFill>
                  <a:schemeClr val="tx1"/>
                </a:solidFill>
                <a:latin typeface="+mj-lt"/>
              </a:rPr>
              <a:t>от 11 мая 2016 г. № 536 «Об утверждении Особенностей режима рабочего времени и времени отдыха педагогических и иных работников организаций, осуществляющих образовательную деятельность»</a:t>
            </a:r>
            <a:endParaRPr lang="ru-RU" sz="2500" b="1" dirty="0" smtClean="0">
              <a:solidFill>
                <a:schemeClr val="tx1"/>
              </a:solidFill>
              <a:latin typeface="+mj-lt"/>
              <a:cs typeface="Times New Roman" pitchFamily="18" charset="0"/>
            </a:endParaRPr>
          </a:p>
          <a:p>
            <a:pPr>
              <a:buFont typeface="Wingdings" pitchFamily="2" charset="2"/>
              <a:buChar char="Ø"/>
            </a:pPr>
            <a:endParaRPr lang="ru-RU" sz="2500" b="1" dirty="0" smtClean="0">
              <a:solidFill>
                <a:schemeClr val="tx1"/>
              </a:solidFill>
              <a:latin typeface="Times New Roman" pitchFamily="18" charset="0"/>
              <a:cs typeface="Times New Roman" pitchFamily="18" charset="0"/>
            </a:endParaRPr>
          </a:p>
          <a:p>
            <a:pPr>
              <a:buFont typeface="Wingdings" pitchFamily="2" charset="2"/>
              <a:buChar char="Ø"/>
            </a:pPr>
            <a:r>
              <a:rPr lang="ru-RU" sz="2500" b="1" dirty="0" smtClean="0">
                <a:solidFill>
                  <a:schemeClr val="tx1"/>
                </a:solidFill>
                <a:latin typeface="Times New Roman" pitchFamily="18" charset="0"/>
                <a:cs typeface="Times New Roman" pitchFamily="18" charset="0"/>
              </a:rPr>
              <a:t>Постановление Министерства труда и социального развития Российской Федерации от 30.06.2003 г. № 41 «Об особенностях работы по совместительству педагогических, медицинских, фармацевтических работников и работников культуры».</a:t>
            </a:r>
          </a:p>
          <a:p>
            <a:r>
              <a:rPr lang="ru-RU" sz="2500" b="1" dirty="0" smtClean="0">
                <a:solidFill>
                  <a:schemeClr val="tx1"/>
                </a:solidFill>
                <a:latin typeface="Times New Roman" pitchFamily="18" charset="0"/>
                <a:cs typeface="Times New Roman" pitchFamily="18" charset="0"/>
              </a:rPr>
              <a:t> </a:t>
            </a:r>
          </a:p>
          <a:p>
            <a:r>
              <a:rPr lang="ru-RU" sz="2500" b="1" dirty="0" smtClean="0">
                <a:solidFill>
                  <a:schemeClr val="tx1"/>
                </a:solidFill>
                <a:latin typeface="Times New Roman" pitchFamily="18" charset="0"/>
                <a:cs typeface="Times New Roman" pitchFamily="18" charset="0"/>
              </a:rPr>
              <a:t> -ПИСЬМО ДЕПАРТАМЕНТА ГОСУДАРСТВЕННОЙ ПОЛИТИКИ</a:t>
            </a:r>
          </a:p>
          <a:p>
            <a:r>
              <a:rPr lang="ru-RU" sz="2500" b="1" dirty="0" smtClean="0">
                <a:solidFill>
                  <a:schemeClr val="tx1"/>
                </a:solidFill>
                <a:latin typeface="Times New Roman" pitchFamily="18" charset="0"/>
                <a:cs typeface="Times New Roman" pitchFamily="18" charset="0"/>
              </a:rPr>
              <a:t>В СФЕРЕ ОБЩЕГО ОБРАЗОВАНИЯ МИНИСТЕРСТВА ОБРАЗОВАНИЯ И НАУКИ РОССИЙСКОЙ ФЕДЕРАЦИИ</a:t>
            </a:r>
          </a:p>
          <a:p>
            <a:r>
              <a:rPr lang="ru-RU" sz="2500" b="1" dirty="0" smtClean="0">
                <a:solidFill>
                  <a:schemeClr val="tx1"/>
                </a:solidFill>
                <a:latin typeface="Times New Roman" pitchFamily="18" charset="0"/>
                <a:cs typeface="Times New Roman" pitchFamily="18" charset="0"/>
              </a:rPr>
              <a:t>от 15 октября 2015 г. № 08-ПГ-МОН-37849</a:t>
            </a:r>
          </a:p>
          <a:p>
            <a:pPr>
              <a:buFont typeface="Wingdings" pitchFamily="2" charset="2"/>
              <a:buChar char="Ø"/>
            </a:pPr>
            <a:endParaRPr lang="ru-RU" sz="2600" b="1" dirty="0" smtClean="0">
              <a:solidFill>
                <a:schemeClr val="tx1"/>
              </a:solidFill>
              <a:latin typeface="Times New Roman" pitchFamily="18" charset="0"/>
              <a:cs typeface="Times New Roman" pitchFamily="18" charset="0"/>
            </a:endParaRPr>
          </a:p>
          <a:p>
            <a:endParaRPr lang="ru-RU" dirty="0">
              <a:solidFill>
                <a:schemeClr val="tx1"/>
              </a:solidFill>
            </a:endParaRPr>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Прямоугольник 8"/>
          <p:cNvSpPr/>
          <p:nvPr/>
        </p:nvSpPr>
        <p:spPr>
          <a:xfrm>
            <a:off x="179512" y="908720"/>
            <a:ext cx="8136904" cy="954107"/>
          </a:xfrm>
          <a:prstGeom prst="rect">
            <a:avLst/>
          </a:prstGeom>
        </p:spPr>
        <p:txBody>
          <a:bodyPr wrap="square">
            <a:spAutoFit/>
          </a:bodyPr>
          <a:lstStyle/>
          <a:p>
            <a:r>
              <a:rPr lang="ru-RU" b="1" dirty="0" smtClean="0">
                <a:solidFill>
                  <a:srgbClr val="0070C0"/>
                </a:solidFill>
                <a:latin typeface="Times New Roman" pitchFamily="18" charset="0"/>
                <a:cs typeface="Times New Roman" pitchFamily="18" charset="0"/>
              </a:rPr>
              <a:t>                              </a:t>
            </a:r>
            <a:r>
              <a:rPr lang="ru-RU" sz="2800" b="1" dirty="0" smtClean="0">
                <a:solidFill>
                  <a:srgbClr val="FF0000"/>
                </a:solidFill>
                <a:latin typeface="Times New Roman" pitchFamily="18" charset="0"/>
                <a:cs typeface="Times New Roman" pitchFamily="18" charset="0"/>
              </a:rPr>
              <a:t>Рабочее время педагогических    </a:t>
            </a:r>
          </a:p>
          <a:p>
            <a:r>
              <a:rPr lang="ru-RU" sz="2800" b="1" dirty="0">
                <a:solidFill>
                  <a:srgbClr val="FF0000"/>
                </a:solidFill>
                <a:latin typeface="Times New Roman" pitchFamily="18" charset="0"/>
                <a:cs typeface="Times New Roman" pitchFamily="18" charset="0"/>
              </a:rPr>
              <a:t> </a:t>
            </a:r>
            <a:r>
              <a:rPr lang="ru-RU" sz="2800" b="1" dirty="0" smtClean="0">
                <a:solidFill>
                  <a:srgbClr val="FF0000"/>
                </a:solidFill>
                <a:latin typeface="Times New Roman" pitchFamily="18" charset="0"/>
                <a:cs typeface="Times New Roman" pitchFamily="18" charset="0"/>
              </a:rPr>
              <a:t>                                   работников</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Диаграмма 15"/>
          <p:cNvGraphicFramePr/>
          <p:nvPr>
            <p:extLst>
              <p:ext uri="{D42A27DB-BD31-4B8C-83A1-F6EECF244321}">
                <p14:modId xmlns:p14="http://schemas.microsoft.com/office/powerpoint/2010/main" xmlns="" val="2932372275"/>
              </p:ext>
            </p:extLst>
          </p:nvPr>
        </p:nvGraphicFramePr>
        <p:xfrm>
          <a:off x="467544" y="0"/>
          <a:ext cx="8249771" cy="6597352"/>
        </p:xfrm>
        <a:graphic>
          <a:graphicData uri="http://schemas.openxmlformats.org/drawingml/2006/chart">
            <c:chart xmlns:c="http://schemas.openxmlformats.org/drawingml/2006/chart" xmlns:r="http://schemas.openxmlformats.org/officeDocument/2006/relationships" r:id="rId3"/>
          </a:graphicData>
        </a:graphic>
      </p:graphicFrame>
      <p:sp>
        <p:nvSpPr>
          <p:cNvPr id="3" name="Скругленный прямоугольник 2"/>
          <p:cNvSpPr/>
          <p:nvPr/>
        </p:nvSpPr>
        <p:spPr>
          <a:xfrm>
            <a:off x="6299947" y="805929"/>
            <a:ext cx="3428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Скругленный прямоугольник 3"/>
          <p:cNvSpPr/>
          <p:nvPr/>
        </p:nvSpPr>
        <p:spPr>
          <a:xfrm>
            <a:off x="5775512" y="1"/>
            <a:ext cx="2823883" cy="134076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sz="2000" b="1" dirty="0" smtClean="0">
                <a:latin typeface="Times New Roman" pitchFamily="18" charset="0"/>
                <a:cs typeface="Times New Roman" pitchFamily="18" charset="0"/>
              </a:rPr>
              <a:t>Норма часов учебной (преподавательской  работы)</a:t>
            </a:r>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36758275"/>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1508"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21509"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21510" name="TextBox 5"/>
          <p:cNvSpPr txBox="1">
            <a:spLocks noChangeArrowheads="1"/>
          </p:cNvSpPr>
          <p:nvPr/>
        </p:nvSpPr>
        <p:spPr bwMode="auto">
          <a:xfrm flipH="1">
            <a:off x="928688" y="214313"/>
            <a:ext cx="7358062" cy="954087"/>
          </a:xfrm>
          <a:prstGeom prst="rect">
            <a:avLst/>
          </a:prstGeom>
          <a:noFill/>
          <a:ln w="9525">
            <a:noFill/>
            <a:miter lim="800000"/>
            <a:headEnd/>
            <a:tailEnd/>
          </a:ln>
        </p:spPr>
        <p:txBody>
          <a:bodyPr>
            <a:spAutoFit/>
          </a:bodyPr>
          <a:lstStyle/>
          <a:p>
            <a:r>
              <a:rPr lang="ru-RU" sz="2800" b="1">
                <a:solidFill>
                  <a:srgbClr val="FF0000"/>
                </a:solidFill>
                <a:latin typeface="Times New Roman" pitchFamily="18" charset="0"/>
                <a:cs typeface="Times New Roman" pitchFamily="18" charset="0"/>
              </a:rPr>
              <a:t>Рабочее время учителей согласно приказу № 1601, состоит из двух частей</a:t>
            </a:r>
          </a:p>
        </p:txBody>
      </p:sp>
      <p:sp>
        <p:nvSpPr>
          <p:cNvPr id="21511" name="Прямоугольник 6"/>
          <p:cNvSpPr>
            <a:spLocks noChangeArrowheads="1"/>
          </p:cNvSpPr>
          <p:nvPr/>
        </p:nvSpPr>
        <p:spPr bwMode="auto">
          <a:xfrm>
            <a:off x="785813" y="1214438"/>
            <a:ext cx="7715250" cy="5262562"/>
          </a:xfrm>
          <a:prstGeom prst="rect">
            <a:avLst/>
          </a:prstGeom>
          <a:noFill/>
          <a:ln w="9525">
            <a:noFill/>
            <a:miter lim="800000"/>
            <a:headEnd/>
            <a:tailEnd/>
          </a:ln>
        </p:spPr>
        <p:txBody>
          <a:bodyPr>
            <a:spAutoFit/>
          </a:bodyPr>
          <a:lstStyle/>
          <a:p>
            <a:pPr>
              <a:buFont typeface="Wingdings" pitchFamily="2" charset="2"/>
              <a:buChar char="Ø"/>
            </a:pPr>
            <a:r>
              <a:rPr lang="ru-RU" sz="2400" b="1" u="sng" dirty="0">
                <a:latin typeface="Times New Roman" pitchFamily="18" charset="0"/>
                <a:cs typeface="Times New Roman" pitchFamily="18" charset="0"/>
              </a:rPr>
              <a:t>Нормируемая часть рабочего времени, включающая:  </a:t>
            </a:r>
          </a:p>
          <a:p>
            <a:pPr>
              <a:buFont typeface="Wingdings" pitchFamily="2" charset="2"/>
              <a:buChar char="ü"/>
            </a:pPr>
            <a:r>
              <a:rPr lang="ru-RU" sz="2400" dirty="0">
                <a:latin typeface="Times New Roman" pitchFamily="18" charset="0"/>
                <a:cs typeface="Times New Roman" pitchFamily="18" charset="0"/>
              </a:rPr>
              <a:t>время для выполнения учебной нагрузки , определяемое  с учетом фактического объема учебной нагрузки </a:t>
            </a:r>
            <a:r>
              <a:rPr lang="ru-RU" sz="2400" dirty="0" smtClean="0">
                <a:latin typeface="Times New Roman" pitchFamily="18" charset="0"/>
                <a:cs typeface="Times New Roman" pitchFamily="18" charset="0"/>
              </a:rPr>
              <a:t>учителя</a:t>
            </a:r>
            <a:endParaRPr lang="ru-RU" sz="2400" dirty="0">
              <a:latin typeface="Times New Roman" pitchFamily="18" charset="0"/>
              <a:cs typeface="Times New Roman" pitchFamily="18" charset="0"/>
            </a:endParaRPr>
          </a:p>
          <a:p>
            <a:pPr>
              <a:buFont typeface="Wingdings" pitchFamily="2" charset="2"/>
              <a:buChar char="Ø"/>
            </a:pPr>
            <a:r>
              <a:rPr lang="ru-RU" sz="2400" b="1" u="sng" dirty="0">
                <a:latin typeface="Times New Roman" pitchFamily="18" charset="0"/>
                <a:cs typeface="Times New Roman" pitchFamily="18" charset="0"/>
              </a:rPr>
              <a:t>Другая часть рабочего времени, не конкретизированная  (в часах, минутах), включающая:</a:t>
            </a:r>
          </a:p>
          <a:p>
            <a:pPr>
              <a:buFont typeface="Wingdings" pitchFamily="2" charset="2"/>
              <a:buChar char="ü"/>
            </a:pPr>
            <a:r>
              <a:rPr lang="ru-RU" sz="2400" dirty="0">
                <a:latin typeface="Times New Roman" pitchFamily="18" charset="0"/>
                <a:cs typeface="Times New Roman" pitchFamily="18" charset="0"/>
              </a:rPr>
              <a:t>затраты времени на выполнение других </a:t>
            </a:r>
            <a:r>
              <a:rPr lang="ru-RU" sz="2400" u="sng" dirty="0">
                <a:latin typeface="Times New Roman" pitchFamily="18" charset="0"/>
                <a:cs typeface="Times New Roman" pitchFamily="18" charset="0"/>
              </a:rPr>
              <a:t>должностных обязанностей</a:t>
            </a:r>
            <a:r>
              <a:rPr lang="ru-RU" sz="2400" dirty="0">
                <a:latin typeface="Times New Roman" pitchFamily="18" charset="0"/>
                <a:cs typeface="Times New Roman" pitchFamily="18" charset="0"/>
              </a:rPr>
              <a:t>, предусмотренных </a:t>
            </a:r>
            <a:r>
              <a:rPr lang="ru-RU" sz="2400" dirty="0" smtClean="0">
                <a:latin typeface="Times New Roman" pitchFamily="18" charset="0"/>
                <a:cs typeface="Times New Roman" pitchFamily="18" charset="0"/>
              </a:rPr>
              <a:t>КХ</a:t>
            </a:r>
            <a:endParaRPr lang="ru-RU" sz="2400" dirty="0">
              <a:latin typeface="Times New Roman" pitchFamily="18" charset="0"/>
              <a:cs typeface="Times New Roman" pitchFamily="18" charset="0"/>
            </a:endParaRPr>
          </a:p>
          <a:p>
            <a:pPr>
              <a:buFont typeface="Wingdings" pitchFamily="2" charset="2"/>
              <a:buChar char="ü"/>
            </a:pPr>
            <a:endParaRPr lang="ru-RU" sz="2400" dirty="0">
              <a:latin typeface="Times New Roman" pitchFamily="18" charset="0"/>
              <a:cs typeface="Times New Roman" pitchFamily="18" charset="0"/>
            </a:endParaRPr>
          </a:p>
          <a:p>
            <a:pPr>
              <a:buFont typeface="Wingdings" pitchFamily="2" charset="2"/>
              <a:buChar char="ü"/>
            </a:pPr>
            <a:r>
              <a:rPr lang="ru-RU" sz="2400" dirty="0">
                <a:latin typeface="Times New Roman" pitchFamily="18" charset="0"/>
                <a:cs typeface="Times New Roman" pitchFamily="18" charset="0"/>
              </a:rPr>
              <a:t>затраты времени для выполнения дополнительно оплачиваемых работ, которые  также не конкретизированы (в часах, </a:t>
            </a:r>
            <a:r>
              <a:rPr lang="ru-RU" sz="2400" dirty="0" smtClean="0">
                <a:latin typeface="Times New Roman" pitchFamily="18" charset="0"/>
                <a:cs typeface="Times New Roman" pitchFamily="18" charset="0"/>
              </a:rPr>
              <a:t>минутах)</a:t>
            </a:r>
            <a:endParaRPr lang="ru-RU" sz="2400"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137160" y="521063"/>
            <a:ext cx="8046720" cy="12206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Рабочее время педагогических работников (письмо Департамента государственной политики в сфере общего образования </a:t>
            </a:r>
          </a:p>
          <a:p>
            <a:pPr algn="ctr"/>
            <a:r>
              <a:rPr lang="ru-RU" sz="2000" b="1" dirty="0" smtClean="0">
                <a:solidFill>
                  <a:schemeClr val="tx1"/>
                </a:solidFill>
                <a:latin typeface="Times New Roman" panose="02020603050405020304" pitchFamily="18" charset="0"/>
                <a:cs typeface="Times New Roman" panose="02020603050405020304" pitchFamily="18" charset="0"/>
              </a:rPr>
              <a:t>от 15 октября 2015 г. №08-ПГ-МОН-37849  </a:t>
            </a:r>
            <a:r>
              <a:rPr lang="ru-RU" sz="2000" b="1" dirty="0" smtClean="0">
                <a:solidFill>
                  <a:srgbClr val="002060"/>
                </a:solidFill>
                <a:latin typeface="Times New Roman" pitchFamily="18" charset="0"/>
                <a:cs typeface="Times New Roman"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727947" y="2447365"/>
            <a:ext cx="184731" cy="369332"/>
          </a:xfrm>
          <a:prstGeom prst="rect">
            <a:avLst/>
          </a:prstGeom>
          <a:noFill/>
        </p:spPr>
        <p:txBody>
          <a:bodyPr wrap="none" rtlCol="0">
            <a:spAutoFit/>
          </a:bodyPr>
          <a:lstStyle/>
          <a:p>
            <a:endParaRPr lang="ru-RU" dirty="0"/>
          </a:p>
        </p:txBody>
      </p:sp>
      <p:sp>
        <p:nvSpPr>
          <p:cNvPr id="13" name="TextBox 12"/>
          <p:cNvSpPr txBox="1"/>
          <p:nvPr/>
        </p:nvSpPr>
        <p:spPr>
          <a:xfrm>
            <a:off x="137160" y="2079812"/>
            <a:ext cx="8892540" cy="5016758"/>
          </a:xfrm>
          <a:prstGeom prst="rect">
            <a:avLst/>
          </a:prstGeom>
          <a:noFill/>
        </p:spPr>
        <p:txBody>
          <a:bodyPr wrap="square" rtlCol="0">
            <a:spAutoFit/>
          </a:bodyPr>
          <a:lstStyle/>
          <a:p>
            <a:pPr algn="just"/>
            <a:r>
              <a:rPr lang="ru-RU" sz="2000" dirty="0" smtClean="0">
                <a:latin typeface="Times New Roman" panose="02020603050405020304" pitchFamily="18" charset="0"/>
                <a:cs typeface="Times New Roman" panose="02020603050405020304" pitchFamily="18" charset="0"/>
              </a:rPr>
              <a:t>1) Согласно</a:t>
            </a:r>
            <a:r>
              <a:rPr lang="ru-RU" sz="2000" dirty="0" smtClean="0"/>
              <a:t> </a:t>
            </a:r>
            <a:r>
              <a:rPr lang="ru-RU" sz="2000" dirty="0">
                <a:latin typeface="Times New Roman" panose="02020603050405020304" pitchFamily="18" charset="0"/>
                <a:cs typeface="Times New Roman" panose="02020603050405020304" pitchFamily="18" charset="0"/>
                <a:hlinkClick r:id="rId2"/>
              </a:rPr>
              <a:t>Номенклатуре должностей педагогических работников организаций, осуществляющих образовательную деятельность, должностей руководителей образовательных организаций, утвержденной постановлением Правительства Российской Федерации от 8 августа 2013 г. N 678, в сфере образования используются 40 наименований должностей педагогических работников</a:t>
            </a:r>
            <a:r>
              <a:rPr lang="ru-RU" sz="2000" dirty="0" smtClean="0">
                <a:latin typeface="Times New Roman" panose="02020603050405020304" pitchFamily="18" charset="0"/>
                <a:cs typeface="Times New Roman" panose="02020603050405020304" pitchFamily="18" charset="0"/>
                <a:hlinkClick r:id="rId2"/>
              </a:rPr>
              <a:t>;</a:t>
            </a:r>
          </a:p>
          <a:p>
            <a:pPr algn="just"/>
            <a:r>
              <a:rPr lang="ru-RU" sz="2000" dirty="0" smtClean="0">
                <a:latin typeface="Times New Roman" panose="02020603050405020304" pitchFamily="18" charset="0"/>
                <a:cs typeface="Times New Roman" panose="02020603050405020304" pitchFamily="18" charset="0"/>
              </a:rPr>
              <a:t>2) Труд </a:t>
            </a:r>
            <a:r>
              <a:rPr lang="ru-RU" sz="2000" dirty="0">
                <a:latin typeface="Times New Roman" panose="02020603050405020304" pitchFamily="18" charset="0"/>
                <a:cs typeface="Times New Roman" panose="02020603050405020304" pitchFamily="18" charset="0"/>
              </a:rPr>
              <a:t>педагогических работников как на должностях с различными наименованиями, так и по одноименным должностям может существенно отличаться по сложности и условиям выполнения работы в различных образовательных организациях, с различным контингентом обучающихся и </a:t>
            </a:r>
            <a:r>
              <a:rPr lang="ru-RU" sz="2000" dirty="0" smtClean="0">
                <a:latin typeface="Times New Roman" panose="02020603050405020304" pitchFamily="18" charset="0"/>
                <a:cs typeface="Times New Roman" panose="02020603050405020304" pitchFamily="18" charset="0"/>
              </a:rPr>
              <a:t>воспитанников;</a:t>
            </a:r>
          </a:p>
          <a:p>
            <a:pPr algn="just"/>
            <a:r>
              <a:rPr lang="ru-RU" sz="2000" dirty="0" smtClean="0">
                <a:latin typeface="Times New Roman" panose="02020603050405020304" pitchFamily="18" charset="0"/>
                <a:cs typeface="Times New Roman" panose="02020603050405020304" pitchFamily="18" charset="0"/>
              </a:rPr>
              <a:t>3) </a:t>
            </a:r>
            <a:r>
              <a:rPr lang="ru-RU" sz="2000" dirty="0">
                <a:solidFill>
                  <a:srgbClr val="FF0000"/>
                </a:solidFill>
                <a:latin typeface="Times New Roman" panose="02020603050405020304" pitchFamily="18" charset="0"/>
                <a:cs typeface="Times New Roman" panose="02020603050405020304" pitchFamily="18" charset="0"/>
              </a:rPr>
              <a:t>П</a:t>
            </a:r>
            <a:r>
              <a:rPr lang="ru-RU" sz="2000" dirty="0" smtClean="0">
                <a:solidFill>
                  <a:srgbClr val="FF0000"/>
                </a:solidFill>
                <a:latin typeface="Times New Roman" panose="02020603050405020304" pitchFamily="18" charset="0"/>
                <a:cs typeface="Times New Roman" panose="02020603050405020304" pitchFamily="18" charset="0"/>
              </a:rPr>
              <a:t>онятие «продолжительность </a:t>
            </a:r>
            <a:r>
              <a:rPr lang="ru-RU" sz="2000" dirty="0">
                <a:solidFill>
                  <a:srgbClr val="FF0000"/>
                </a:solidFill>
                <a:latin typeface="Times New Roman" panose="02020603050405020304" pitchFamily="18" charset="0"/>
                <a:cs typeface="Times New Roman" panose="02020603050405020304" pitchFamily="18" charset="0"/>
              </a:rPr>
              <a:t>рабочего времени не более 36 </a:t>
            </a:r>
            <a:r>
              <a:rPr lang="ru-RU" sz="2000" dirty="0" smtClean="0">
                <a:solidFill>
                  <a:srgbClr val="FF0000"/>
                </a:solidFill>
                <a:latin typeface="Times New Roman" panose="02020603050405020304" pitchFamily="18" charset="0"/>
                <a:cs typeface="Times New Roman" panose="02020603050405020304" pitchFamily="18" charset="0"/>
              </a:rPr>
              <a:t>часов» </a:t>
            </a:r>
            <a:r>
              <a:rPr lang="ru-RU" sz="2000" dirty="0">
                <a:solidFill>
                  <a:srgbClr val="FF0000"/>
                </a:solidFill>
                <a:latin typeface="Times New Roman" panose="02020603050405020304" pitchFamily="18" charset="0"/>
                <a:cs typeface="Times New Roman" panose="02020603050405020304" pitchFamily="18" charset="0"/>
              </a:rPr>
              <a:t>не является единой для всех педагогических работников продолжительностью рабочего времени</a:t>
            </a:r>
            <a:r>
              <a:rPr lang="ru-RU" sz="2000" dirty="0">
                <a:latin typeface="Times New Roman" panose="02020603050405020304" pitchFamily="18" charset="0"/>
                <a:cs typeface="Times New Roman" panose="02020603050405020304" pitchFamily="18" charset="0"/>
              </a:rPr>
              <a:t>.</a:t>
            </a: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hlinkClick r:id="rId2"/>
            </a:endParaRPr>
          </a:p>
        </p:txBody>
      </p:sp>
    </p:spTree>
    <p:extLst>
      <p:ext uri="{BB962C8B-B14F-4D97-AF65-F5344CB8AC3E}">
        <p14:creationId xmlns:p14="http://schemas.microsoft.com/office/powerpoint/2010/main" xmlns="" val="4459651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137160" y="521063"/>
            <a:ext cx="8046720" cy="12206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solidFill>
                  <a:schemeClr val="tx1"/>
                </a:solidFill>
                <a:latin typeface="Times New Roman" panose="02020603050405020304" pitchFamily="18" charset="0"/>
                <a:cs typeface="Times New Roman" panose="02020603050405020304" pitchFamily="18" charset="0"/>
              </a:rPr>
              <a:t>Рабочее время педагогических работников (письмо Департамента государственной политики в сфере общего образования </a:t>
            </a:r>
          </a:p>
          <a:p>
            <a:pPr algn="ctr"/>
            <a:r>
              <a:rPr lang="ru-RU" sz="2000" b="1" dirty="0" smtClean="0">
                <a:solidFill>
                  <a:schemeClr val="tx1"/>
                </a:solidFill>
                <a:latin typeface="Times New Roman" panose="02020603050405020304" pitchFamily="18" charset="0"/>
                <a:cs typeface="Times New Roman" panose="02020603050405020304" pitchFamily="18" charset="0"/>
              </a:rPr>
              <a:t>от 15 октября 2015 г. №08-ПГ-МОН-37849  </a:t>
            </a:r>
            <a:r>
              <a:rPr lang="ru-RU" sz="2000" b="1" dirty="0" smtClean="0">
                <a:solidFill>
                  <a:srgbClr val="002060"/>
                </a:solidFill>
                <a:latin typeface="Times New Roman" pitchFamily="18" charset="0"/>
                <a:cs typeface="Times New Roman" pitchFamily="18" charset="0"/>
              </a:rPr>
              <a:t>)</a:t>
            </a:r>
            <a:endParaRPr lang="ru-RU" sz="2000" b="1" dirty="0">
              <a:solidFill>
                <a:schemeClr val="tx1"/>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727947" y="2447365"/>
            <a:ext cx="184731" cy="369332"/>
          </a:xfrm>
          <a:prstGeom prst="rect">
            <a:avLst/>
          </a:prstGeom>
          <a:noFill/>
        </p:spPr>
        <p:txBody>
          <a:bodyPr wrap="none" rtlCol="0">
            <a:spAutoFit/>
          </a:bodyPr>
          <a:lstStyle/>
          <a:p>
            <a:endParaRPr lang="ru-RU" dirty="0"/>
          </a:p>
        </p:txBody>
      </p:sp>
      <p:sp>
        <p:nvSpPr>
          <p:cNvPr id="13" name="TextBox 12"/>
          <p:cNvSpPr txBox="1"/>
          <p:nvPr/>
        </p:nvSpPr>
        <p:spPr>
          <a:xfrm>
            <a:off x="137160" y="2079811"/>
            <a:ext cx="8892540" cy="2308324"/>
          </a:xfrm>
          <a:prstGeom prst="rect">
            <a:avLst/>
          </a:prstGeom>
          <a:noFill/>
        </p:spPr>
        <p:txBody>
          <a:bodyPr wrap="square" rtlCol="0">
            <a:spAutoFit/>
          </a:bodyPr>
          <a:lstStyle/>
          <a:p>
            <a:pPr algn="just"/>
            <a:r>
              <a:rPr lang="ru-RU" sz="2400" dirty="0" smtClean="0">
                <a:latin typeface="Times New Roman" panose="02020603050405020304" pitchFamily="18" charset="0"/>
                <a:cs typeface="Times New Roman" panose="02020603050405020304" pitchFamily="18" charset="0"/>
              </a:rPr>
              <a:t>4) Установление </a:t>
            </a:r>
            <a:r>
              <a:rPr lang="ru-RU" sz="2400" dirty="0">
                <a:latin typeface="Times New Roman" panose="02020603050405020304" pitchFamily="18" charset="0"/>
                <a:cs typeface="Times New Roman" panose="02020603050405020304" pitchFamily="18" charset="0"/>
              </a:rPr>
              <a:t>учителю или педагогу дополнительного образования продолжительности рабочего времени 36 часов в неделю, то есть сверх фактического объема учебной нагрузки (педагогической работы), являющегося нормируемой частью их рабочего времени, </a:t>
            </a:r>
            <a:r>
              <a:rPr lang="ru-RU" sz="2400" dirty="0">
                <a:solidFill>
                  <a:srgbClr val="FF0000"/>
                </a:solidFill>
                <a:latin typeface="Times New Roman" panose="02020603050405020304" pitchFamily="18" charset="0"/>
                <a:cs typeface="Times New Roman" panose="02020603050405020304" pitchFamily="18" charset="0"/>
              </a:rPr>
              <a:t>является </a:t>
            </a:r>
            <a:r>
              <a:rPr lang="ru-RU" sz="2400" dirty="0" smtClean="0">
                <a:solidFill>
                  <a:srgbClr val="FF0000"/>
                </a:solidFill>
                <a:latin typeface="Times New Roman" panose="02020603050405020304" pitchFamily="18" charset="0"/>
                <a:cs typeface="Times New Roman" panose="02020603050405020304" pitchFamily="18" charset="0"/>
              </a:rPr>
              <a:t>неправомерным</a:t>
            </a:r>
            <a:r>
              <a:rPr lang="ru-RU" sz="2400" dirty="0" smtClean="0">
                <a:latin typeface="Times New Roman" panose="02020603050405020304" pitchFamily="18" charset="0"/>
                <a:cs typeface="Times New Roman" panose="02020603050405020304" pitchFamily="18" charset="0"/>
              </a:rPr>
              <a:t>.</a:t>
            </a:r>
          </a:p>
          <a:p>
            <a:pPr algn="just"/>
            <a:endParaRPr lang="ru-RU" sz="2400" dirty="0" smtClean="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9512" y="4293096"/>
            <a:ext cx="8964488" cy="1938992"/>
          </a:xfrm>
          <a:prstGeom prst="rect">
            <a:avLst/>
          </a:prstGeom>
        </p:spPr>
        <p:txBody>
          <a:bodyPr wrap="square">
            <a:spAutoFit/>
          </a:bodyPr>
          <a:lstStyle/>
          <a:p>
            <a:r>
              <a:rPr lang="ru-RU" sz="2400" dirty="0" smtClean="0">
                <a:solidFill>
                  <a:srgbClr val="FF0000"/>
                </a:solidFill>
                <a:latin typeface="Times New Roman" pitchFamily="18" charset="0"/>
                <a:cs typeface="Times New Roman" pitchFamily="18" charset="0"/>
              </a:rPr>
              <a:t>Локальные нормативные акты по вопросам определения учебной нагрузки педагогических работников, осуществляющих учебную (преподавательскую) работу, а также ее изменения принимаются с учетом мнения выборного органа первичной профсоюзной организации.</a:t>
            </a:r>
            <a:endParaRPr lang="ru-RU" sz="2400" dirty="0"/>
          </a:p>
        </p:txBody>
      </p:sp>
    </p:spTree>
    <p:extLst>
      <p:ext uri="{BB962C8B-B14F-4D97-AF65-F5344CB8AC3E}">
        <p14:creationId xmlns:p14="http://schemas.microsoft.com/office/powerpoint/2010/main" xmlns="" val="2817748439"/>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Скругленный прямоугольник 9"/>
          <p:cNvSpPr/>
          <p:nvPr/>
        </p:nvSpPr>
        <p:spPr>
          <a:xfrm>
            <a:off x="137160" y="521063"/>
            <a:ext cx="8046720" cy="122065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chemeClr val="tx1"/>
                </a:solidFill>
                <a:latin typeface="Times New Roman" pitchFamily="18" charset="0"/>
                <a:cs typeface="Times New Roman" pitchFamily="18" charset="0"/>
              </a:rPr>
              <a:t>ПОРЯДОК ОПРЕДЕЛЕНИЯ УЧЕБНОЙ НАГРУЗКИ ПЕДАГОГИЧЕСКИХ РАБОТНИКОВ, ОГОВАРИВАЕМОЙ В ТРУДОВОМ ДОГОВОРЕ </a:t>
            </a:r>
          </a:p>
          <a:p>
            <a:pPr algn="ctr"/>
            <a:r>
              <a:rPr lang="ru-RU" sz="2000" dirty="0" smtClean="0">
                <a:solidFill>
                  <a:schemeClr val="tx1"/>
                </a:solidFill>
                <a:latin typeface="Times New Roman" pitchFamily="18" charset="0"/>
                <a:cs typeface="Times New Roman" pitchFamily="18" charset="0"/>
              </a:rPr>
              <a:t>(</a:t>
            </a:r>
            <a:r>
              <a:rPr lang="ru-RU" sz="2000" b="1" dirty="0" smtClean="0">
                <a:solidFill>
                  <a:schemeClr val="tx1"/>
                </a:solidFill>
                <a:latin typeface="Times New Roman" pitchFamily="18" charset="0"/>
                <a:cs typeface="Times New Roman" pitchFamily="18" charset="0"/>
              </a:rPr>
              <a:t>Приказ </a:t>
            </a:r>
            <a:r>
              <a:rPr lang="ru-RU" sz="2000" b="1" dirty="0" err="1" smtClean="0">
                <a:solidFill>
                  <a:schemeClr val="tx1"/>
                </a:solidFill>
                <a:latin typeface="Times New Roman" pitchFamily="18" charset="0"/>
                <a:cs typeface="Times New Roman" pitchFamily="18" charset="0"/>
              </a:rPr>
              <a:t>Минобрнауки</a:t>
            </a:r>
            <a:r>
              <a:rPr lang="ru-RU" sz="2000" b="1" dirty="0" smtClean="0">
                <a:solidFill>
                  <a:schemeClr val="tx1"/>
                </a:solidFill>
                <a:latin typeface="Times New Roman" pitchFamily="18" charset="0"/>
                <a:cs typeface="Times New Roman" pitchFamily="18" charset="0"/>
              </a:rPr>
              <a:t> России от 22.12.2014 г. № 1601):</a:t>
            </a:r>
          </a:p>
        </p:txBody>
      </p:sp>
      <p:sp>
        <p:nvSpPr>
          <p:cNvPr id="6" name="TextBox 5"/>
          <p:cNvSpPr txBox="1"/>
          <p:nvPr/>
        </p:nvSpPr>
        <p:spPr>
          <a:xfrm>
            <a:off x="1727947" y="2447365"/>
            <a:ext cx="184731" cy="369332"/>
          </a:xfrm>
          <a:prstGeom prst="rect">
            <a:avLst/>
          </a:prstGeom>
          <a:noFill/>
        </p:spPr>
        <p:txBody>
          <a:bodyPr wrap="none" rtlCol="0">
            <a:spAutoFit/>
          </a:bodyPr>
          <a:lstStyle/>
          <a:p>
            <a:endParaRPr lang="ru-RU" dirty="0"/>
          </a:p>
        </p:txBody>
      </p:sp>
      <p:sp>
        <p:nvSpPr>
          <p:cNvPr id="13" name="TextBox 12"/>
          <p:cNvSpPr txBox="1"/>
          <p:nvPr/>
        </p:nvSpPr>
        <p:spPr>
          <a:xfrm>
            <a:off x="0" y="2131571"/>
            <a:ext cx="8870111" cy="4401205"/>
          </a:xfrm>
          <a:prstGeom prst="rect">
            <a:avLst/>
          </a:prstGeom>
          <a:noFill/>
        </p:spPr>
        <p:txBody>
          <a:bodyPr wrap="square" rtlCol="0">
            <a:spAutoFit/>
          </a:bodyPr>
          <a:lstStyle/>
          <a:p>
            <a:pPr algn="just">
              <a:buFont typeface="Wingdings" pitchFamily="2" charset="2"/>
              <a:buChar char="q"/>
            </a:pPr>
            <a:r>
              <a:rPr lang="ru-RU" sz="2000" dirty="0" smtClean="0">
                <a:latin typeface="Times New Roman" pitchFamily="18" charset="0"/>
                <a:cs typeface="Times New Roman" pitchFamily="18" charset="0"/>
              </a:rPr>
              <a:t>Объем учебной нагрузки педагогических работников, выполняющих учебную (преподавательскую) работу, определяется ежегодно на начало учебного года;</a:t>
            </a:r>
          </a:p>
          <a:p>
            <a:pPr algn="just">
              <a:buFont typeface="Wingdings" pitchFamily="2" charset="2"/>
              <a:buChar char="q"/>
            </a:pPr>
            <a:r>
              <a:rPr lang="ru-RU" sz="2000" dirty="0" smtClean="0">
                <a:latin typeface="Times New Roman" pitchFamily="18" charset="0"/>
                <a:cs typeface="Times New Roman" pitchFamily="18" charset="0"/>
              </a:rPr>
              <a:t>Объем учебной нагрузки, установленный педагогическому работнику, оговаривается в трудовом договоре;</a:t>
            </a:r>
          </a:p>
          <a:p>
            <a:pPr algn="just">
              <a:buFont typeface="Wingdings" pitchFamily="2" charset="2"/>
              <a:buChar char="q"/>
            </a:pPr>
            <a:r>
              <a:rPr lang="ru-RU" sz="2000" dirty="0" smtClean="0">
                <a:latin typeface="Times New Roman" pitchFamily="18" charset="0"/>
                <a:cs typeface="Times New Roman" pitchFamily="18" charset="0"/>
              </a:rPr>
              <a:t> Объем учебной нагрузки педагогических работников, установленный на начало учебного года, не может быть изменен в текущем учебном году по инициативе работодателя за исключением изменения объема учебной нагрузки педагогических работников (учитель, педагог дополнительного образования, тренер-преподаватель,  преподаватель СПО),</a:t>
            </a:r>
            <a:r>
              <a:rPr lang="ru-RU" sz="2000" dirty="0" smtClean="0">
                <a:latin typeface="Times New Roman" pitchFamily="18" charset="0"/>
                <a:cs typeface="Times New Roman" pitchFamily="18" charset="0"/>
                <a:hlinkClick r:id="rId2"/>
              </a:rPr>
              <a:t> в сторону ее снижения, связанного с уменьшением количества часов по учебным планам, учебным графикам, сокращением количества обучающихся, занимающихся, групп, сокращением количества классов (классов-комплектов).</a:t>
            </a:r>
          </a:p>
          <a:p>
            <a:pPr algn="just">
              <a:buFont typeface="Wingdings" pitchFamily="2" charset="2"/>
              <a:buChar char="q"/>
            </a:pPr>
            <a:endParaRPr lang="ru-RU"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817748439"/>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Прямоугольник 10"/>
          <p:cNvSpPr/>
          <p:nvPr/>
        </p:nvSpPr>
        <p:spPr>
          <a:xfrm>
            <a:off x="1115616" y="260648"/>
            <a:ext cx="7632848" cy="6555641"/>
          </a:xfrm>
          <a:prstGeom prst="rect">
            <a:avLst/>
          </a:prstGeom>
        </p:spPr>
        <p:txBody>
          <a:bodyPr wrap="square">
            <a:spAutoFit/>
          </a:bodyPr>
          <a:lstStyle/>
          <a:p>
            <a:pPr algn="just"/>
            <a:r>
              <a:rPr lang="ru-RU" sz="2800" b="1" dirty="0" smtClean="0">
                <a:solidFill>
                  <a:srgbClr val="002060"/>
                </a:solidFill>
                <a:latin typeface="Times New Roman" pitchFamily="18" charset="0"/>
                <a:cs typeface="Times New Roman" pitchFamily="18" charset="0"/>
              </a:rPr>
              <a:t>Основные трудовые права и социальные гарантии педагогических работников </a:t>
            </a:r>
            <a:r>
              <a:rPr lang="ru-RU" b="1" dirty="0" smtClean="0"/>
              <a:t>(статья 47 Федерального закона от 29.12.2012  № 273 -ФЗ «Об образовании в Российской Федерации»)</a:t>
            </a:r>
            <a:r>
              <a:rPr lang="ru-RU" b="1" dirty="0" smtClean="0">
                <a:solidFill>
                  <a:srgbClr val="002060"/>
                </a:solidFill>
                <a:latin typeface="Times New Roman" pitchFamily="18" charset="0"/>
                <a:cs typeface="Times New Roman" pitchFamily="18" charset="0"/>
              </a:rPr>
              <a:t>:</a:t>
            </a:r>
          </a:p>
          <a:p>
            <a:r>
              <a:rPr lang="ru-RU" sz="2400" b="1" dirty="0" smtClean="0">
                <a:solidFill>
                  <a:srgbClr val="FF0000"/>
                </a:solidFill>
                <a:latin typeface="Times New Roman" pitchFamily="18" charset="0"/>
                <a:cs typeface="Times New Roman" pitchFamily="18" charset="0"/>
              </a:rPr>
              <a:t>-право на досрочное назначение страховой  пенсии по старости в связи с педагогической деятельностью;</a:t>
            </a:r>
          </a:p>
          <a:p>
            <a:r>
              <a:rPr lang="ru-RU" sz="2400" b="1" dirty="0" smtClean="0">
                <a:solidFill>
                  <a:srgbClr val="FF0000"/>
                </a:solidFill>
                <a:latin typeface="Times New Roman" pitchFamily="18" charset="0"/>
                <a:cs typeface="Times New Roman" pitchFamily="18" charset="0"/>
              </a:rPr>
              <a:t>-право на предоставление компенсации расходов на оплату жилых помещений, отопления и освещения проживающим и работающим на селе и в рабочих поселках, конкретизируемое в субъекте РФ</a:t>
            </a:r>
            <a:r>
              <a:rPr lang="ru-RU" sz="2400" b="1" dirty="0" smtClean="0">
                <a:latin typeface="Times New Roman" pitchFamily="18" charset="0"/>
                <a:cs typeface="Times New Roman" pitchFamily="18" charset="0"/>
              </a:rPr>
              <a:t>(</a:t>
            </a:r>
            <a:r>
              <a:rPr lang="ru-RU" sz="2400" dirty="0" smtClean="0"/>
              <a:t>Законы Челябинской области от 18.12.2014 № 88-ЗО и 89-ЗО)</a:t>
            </a:r>
            <a:r>
              <a:rPr lang="ru-RU" sz="2400" b="1" dirty="0" smtClean="0">
                <a:solidFill>
                  <a:srgbClr val="FF0000"/>
                </a:solidFill>
                <a:latin typeface="Times New Roman" pitchFamily="18" charset="0"/>
                <a:cs typeface="Times New Roman" pitchFamily="18" charset="0"/>
              </a:rPr>
              <a:t>;</a:t>
            </a:r>
          </a:p>
          <a:p>
            <a:r>
              <a:rPr lang="ru-RU" sz="2400" b="1" dirty="0" smtClean="0">
                <a:solidFill>
                  <a:srgbClr val="FF0000"/>
                </a:solidFill>
                <a:latin typeface="Times New Roman" pitchFamily="18" charset="0"/>
                <a:cs typeface="Times New Roman" pitchFamily="18" charset="0"/>
              </a:rPr>
              <a:t>-ежегодный основной удлиненный оплачиваемый отпуск в зависимости от должности, условий работы</a:t>
            </a:r>
            <a:r>
              <a:rPr lang="ru-RU" sz="2400" dirty="0" smtClean="0">
                <a:latin typeface="Times New Roman" pitchFamily="18" charset="0"/>
                <a:cs typeface="Times New Roman" pitchFamily="18" charset="0"/>
              </a:rPr>
              <a:t>(</a:t>
            </a:r>
            <a:r>
              <a:rPr lang="ru-RU" sz="2400" dirty="0" smtClean="0"/>
              <a:t>Постановление Правительства РФ от 14 мая 2015 г. № 466 «О ежегодных основных удлиненных оплачиваемых отпусках»)</a:t>
            </a:r>
            <a:r>
              <a:rPr lang="ru-RU" sz="2400" b="1" dirty="0" smtClean="0">
                <a:solidFill>
                  <a:srgbClr val="FF0000"/>
                </a:solidFill>
                <a:latin typeface="Times New Roman" pitchFamily="18" charset="0"/>
                <a:cs typeface="Times New Roman" pitchFamily="18" charset="0"/>
              </a:rPr>
              <a:t>;</a:t>
            </a:r>
          </a:p>
          <a:p>
            <a:endParaRPr lang="ru-RU" sz="2000" b="1" dirty="0" smtClean="0">
              <a:solidFill>
                <a:srgbClr val="FF000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27947" y="2447365"/>
            <a:ext cx="184731" cy="369332"/>
          </a:xfrm>
          <a:prstGeom prst="rect">
            <a:avLst/>
          </a:prstGeom>
          <a:noFill/>
        </p:spPr>
        <p:txBody>
          <a:bodyPr wrap="none" rtlCol="0">
            <a:spAutoFit/>
          </a:bodyPr>
          <a:lstStyle/>
          <a:p>
            <a:endParaRPr lang="ru-RU" dirty="0"/>
          </a:p>
        </p:txBody>
      </p:sp>
      <p:sp>
        <p:nvSpPr>
          <p:cNvPr id="13" name="TextBox 12"/>
          <p:cNvSpPr txBox="1"/>
          <p:nvPr/>
        </p:nvSpPr>
        <p:spPr>
          <a:xfrm>
            <a:off x="0" y="897149"/>
            <a:ext cx="8870111" cy="1538883"/>
          </a:xfrm>
          <a:prstGeom prst="rect">
            <a:avLst/>
          </a:prstGeom>
          <a:noFill/>
        </p:spPr>
        <p:txBody>
          <a:bodyPr wrap="square" rtlCol="0">
            <a:spAutoFit/>
          </a:bodyPr>
          <a:lstStyle/>
          <a:p>
            <a:pPr algn="just"/>
            <a:endParaRPr lang="ru-RU" sz="2200" dirty="0" smtClean="0">
              <a:latin typeface="Times New Roman" pitchFamily="18" charset="0"/>
              <a:cs typeface="Times New Roman" pitchFamily="18" charset="0"/>
            </a:endParaRPr>
          </a:p>
          <a:p>
            <a:pPr algn="just">
              <a:buFont typeface="Wingdings" pitchFamily="2" charset="2"/>
              <a:buChar char="q"/>
            </a:pPr>
            <a:endParaRPr lang="ru-RU" sz="2400" dirty="0" smtClean="0">
              <a:latin typeface="Times New Roman" pitchFamily="18" charset="0"/>
              <a:cs typeface="Times New Roman" pitchFamily="18" charset="0"/>
            </a:endParaRPr>
          </a:p>
          <a:p>
            <a:pPr algn="just">
              <a:buFont typeface="Wingdings" pitchFamily="2" charset="2"/>
              <a:buChar char="q"/>
            </a:pPr>
            <a:endParaRPr lang="ru-RU" sz="2400" dirty="0" smtClean="0">
              <a:latin typeface="Times New Roman" pitchFamily="18" charset="0"/>
              <a:cs typeface="Times New Roman" pitchFamily="18" charset="0"/>
              <a:hlinkClick r:id="rId3"/>
            </a:endParaRPr>
          </a:p>
          <a:p>
            <a:pPr algn="just">
              <a:buFont typeface="Wingdings" pitchFamily="2" charset="2"/>
              <a:buChar char="q"/>
            </a:pPr>
            <a:endParaRPr lang="ru-RU" sz="2400" dirty="0" smtClean="0">
              <a:latin typeface="Times New Roman" pitchFamily="18" charset="0"/>
              <a:cs typeface="Times New Roman" pitchFamily="18" charset="0"/>
            </a:endParaRPr>
          </a:p>
        </p:txBody>
      </p:sp>
      <p:sp>
        <p:nvSpPr>
          <p:cNvPr id="4" name="Прямоугольник 3"/>
          <p:cNvSpPr/>
          <p:nvPr/>
        </p:nvSpPr>
        <p:spPr>
          <a:xfrm>
            <a:off x="97047" y="3105835"/>
            <a:ext cx="6760953" cy="369332"/>
          </a:xfrm>
          <a:prstGeom prst="rect">
            <a:avLst/>
          </a:prstGeom>
        </p:spPr>
        <p:txBody>
          <a:bodyPr wrap="square">
            <a:spAutoFit/>
          </a:bodyPr>
          <a:lstStyle/>
          <a:p>
            <a:r>
              <a:rPr lang="ru-RU" dirty="0" smtClean="0"/>
              <a:t>,</a:t>
            </a:r>
          </a:p>
        </p:txBody>
      </p:sp>
      <p:sp>
        <p:nvSpPr>
          <p:cNvPr id="5" name="Скругленный прямоугольник 4"/>
          <p:cNvSpPr/>
          <p:nvPr/>
        </p:nvSpPr>
        <p:spPr>
          <a:xfrm>
            <a:off x="0" y="116633"/>
            <a:ext cx="9144000" cy="15841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2400" dirty="0" smtClean="0">
                <a:solidFill>
                  <a:schemeClr val="tx1"/>
                </a:solidFill>
                <a:latin typeface="Times New Roman" pitchFamily="18" charset="0"/>
                <a:cs typeface="Times New Roman" pitchFamily="18" charset="0"/>
              </a:rPr>
              <a:t>Другая часть педагогической работы, определяемая с учетом должностных обязанностей (</a:t>
            </a:r>
            <a:r>
              <a:rPr lang="ru-RU" sz="2000" b="1" dirty="0" smtClean="0">
                <a:solidFill>
                  <a:schemeClr val="tx1"/>
                </a:solidFill>
                <a:latin typeface="Times New Roman" pitchFamily="18" charset="0"/>
                <a:cs typeface="Times New Roman" pitchFamily="18" charset="0"/>
              </a:rPr>
              <a:t>Приказ </a:t>
            </a:r>
            <a:r>
              <a:rPr lang="ru-RU" sz="2000" b="1" dirty="0" err="1" smtClean="0">
                <a:solidFill>
                  <a:schemeClr val="tx1"/>
                </a:solidFill>
                <a:latin typeface="Times New Roman" pitchFamily="18" charset="0"/>
                <a:cs typeface="Times New Roman" pitchFamily="18" charset="0"/>
              </a:rPr>
              <a:t>Минобрнауки</a:t>
            </a:r>
            <a:r>
              <a:rPr lang="ru-RU" sz="2000" b="1" dirty="0" smtClean="0">
                <a:solidFill>
                  <a:schemeClr val="tx1"/>
                </a:solidFill>
                <a:latin typeface="Times New Roman" pitchFamily="18" charset="0"/>
                <a:cs typeface="Times New Roman" pitchFamily="18" charset="0"/>
              </a:rPr>
              <a:t> России от 11.05.2016 г. № 536 «Об утверждении  Особенностей режима рабочего времени и времени отдыха педагогических и иных  работников организаций, осуществляющих образовательную деятельность»)</a:t>
            </a:r>
          </a:p>
        </p:txBody>
      </p:sp>
      <p:sp>
        <p:nvSpPr>
          <p:cNvPr id="7" name="Прямоугольник 6"/>
          <p:cNvSpPr/>
          <p:nvPr/>
        </p:nvSpPr>
        <p:spPr>
          <a:xfrm>
            <a:off x="155276" y="1772817"/>
            <a:ext cx="8798943" cy="1015663"/>
          </a:xfrm>
          <a:prstGeom prst="rect">
            <a:avLst/>
          </a:prstGeom>
        </p:spPr>
        <p:txBody>
          <a:bodyPr wrap="square">
            <a:spAutoFit/>
          </a:bodyPr>
          <a:lstStyle/>
          <a:p>
            <a:pPr algn="just"/>
            <a:r>
              <a:rPr lang="ru-RU" sz="2000" dirty="0" smtClean="0">
                <a:latin typeface="Times New Roman" pitchFamily="18" charset="0"/>
                <a:cs typeface="Times New Roman" pitchFamily="18" charset="0"/>
              </a:rPr>
              <a:t>Другая часть педагогической работы регулируется следующим образом:</a:t>
            </a:r>
          </a:p>
          <a:p>
            <a:pPr algn="just"/>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p:txBody>
      </p:sp>
      <p:sp>
        <p:nvSpPr>
          <p:cNvPr id="8" name="Прямоугольник 7"/>
          <p:cNvSpPr/>
          <p:nvPr/>
        </p:nvSpPr>
        <p:spPr>
          <a:xfrm>
            <a:off x="179512" y="2132856"/>
            <a:ext cx="8964488" cy="4985980"/>
          </a:xfrm>
          <a:prstGeom prst="rect">
            <a:avLst/>
          </a:prstGeom>
        </p:spPr>
        <p:txBody>
          <a:bodyPr wrap="square">
            <a:spAutoFit/>
          </a:bodyPr>
          <a:lstStyle/>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самостоятельно</a:t>
            </a:r>
            <a:r>
              <a:rPr lang="ru-RU" sz="2000" dirty="0" smtClean="0">
                <a:latin typeface="Times New Roman" pitchFamily="18" charset="0"/>
                <a:cs typeface="Times New Roman" pitchFamily="18" charset="0"/>
              </a:rPr>
              <a:t> - подготовка к осуществлению образовательной деятельности и выполнению обязанностей по обучению, воспитанию обучающихся и (или) организации образовательной деятельности, </a:t>
            </a:r>
            <a:r>
              <a:rPr lang="ru-RU" sz="2000" dirty="0" smtClean="0">
                <a:solidFill>
                  <a:srgbClr val="FF0000"/>
                </a:solidFill>
                <a:latin typeface="Times New Roman" pitchFamily="18" charset="0"/>
                <a:cs typeface="Times New Roman" pitchFamily="18" charset="0"/>
              </a:rPr>
              <a:t>участие в разработке </a:t>
            </a:r>
            <a:r>
              <a:rPr lang="ru-RU" sz="2000" dirty="0" smtClean="0">
                <a:latin typeface="Times New Roman" pitchFamily="18" charset="0"/>
                <a:cs typeface="Times New Roman" pitchFamily="18" charset="0"/>
              </a:rPr>
              <a:t>рабочих программ предметов, курсов, дисциплин (модулей), изучение индивидуальных способностей, интересов и склонностей обучающихся;</a:t>
            </a:r>
          </a:p>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в порядке, устанавливаемом правилами внутреннего трудового распорядка</a:t>
            </a:r>
            <a:r>
              <a:rPr lang="ru-RU" sz="2000" dirty="0" smtClean="0">
                <a:latin typeface="Times New Roman" pitchFamily="18" charset="0"/>
                <a:cs typeface="Times New Roman" pitchFamily="18" charset="0"/>
              </a:rPr>
              <a:t>, - ведение журнала и дневников обучающихся в электронной (либо в бумажной) форме; организация и проведение методической, диагностической и консультативной помощи родителям (законным представителям) обучающихся;</a:t>
            </a:r>
          </a:p>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планами и графиками организации</a:t>
            </a:r>
            <a:r>
              <a:rPr lang="ru-RU" sz="2000" dirty="0" smtClean="0">
                <a:latin typeface="Times New Roman" pitchFamily="18" charset="0"/>
                <a:cs typeface="Times New Roman" pitchFamily="18" charset="0"/>
              </a:rPr>
              <a:t>, утверждаемыми локальными актами организации - выполнение обязанностей, связанных с участием в работе педагогических советов, методических советов (объединений), работой по проведению родительских собраний;</a:t>
            </a:r>
          </a:p>
          <a:p>
            <a:pPr algn="just">
              <a:buFont typeface="Wingdings" pitchFamily="2" charset="2"/>
              <a:buChar char="Ø"/>
            </a:pPr>
            <a:endParaRPr lang="ru-RU"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817748439"/>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27947" y="2447365"/>
            <a:ext cx="184731" cy="369332"/>
          </a:xfrm>
          <a:prstGeom prst="rect">
            <a:avLst/>
          </a:prstGeom>
          <a:noFill/>
        </p:spPr>
        <p:txBody>
          <a:bodyPr wrap="none" rtlCol="0">
            <a:spAutoFit/>
          </a:bodyPr>
          <a:lstStyle/>
          <a:p>
            <a:endParaRPr lang="ru-RU" dirty="0"/>
          </a:p>
        </p:txBody>
      </p:sp>
      <p:sp>
        <p:nvSpPr>
          <p:cNvPr id="13" name="TextBox 12"/>
          <p:cNvSpPr txBox="1"/>
          <p:nvPr/>
        </p:nvSpPr>
        <p:spPr>
          <a:xfrm>
            <a:off x="0" y="897149"/>
            <a:ext cx="8870111" cy="1538883"/>
          </a:xfrm>
          <a:prstGeom prst="rect">
            <a:avLst/>
          </a:prstGeom>
          <a:noFill/>
        </p:spPr>
        <p:txBody>
          <a:bodyPr wrap="square" rtlCol="0">
            <a:spAutoFit/>
          </a:bodyPr>
          <a:lstStyle/>
          <a:p>
            <a:pPr algn="just"/>
            <a:endParaRPr lang="ru-RU" sz="2200" dirty="0" smtClean="0">
              <a:latin typeface="Times New Roman" pitchFamily="18" charset="0"/>
              <a:cs typeface="Times New Roman" pitchFamily="18" charset="0"/>
            </a:endParaRPr>
          </a:p>
          <a:p>
            <a:pPr algn="just">
              <a:buFont typeface="Wingdings" pitchFamily="2" charset="2"/>
              <a:buChar char="q"/>
            </a:pPr>
            <a:endParaRPr lang="ru-RU" sz="2400" dirty="0" smtClean="0">
              <a:latin typeface="Times New Roman" pitchFamily="18" charset="0"/>
              <a:cs typeface="Times New Roman" pitchFamily="18" charset="0"/>
            </a:endParaRPr>
          </a:p>
          <a:p>
            <a:pPr algn="just">
              <a:buFont typeface="Wingdings" pitchFamily="2" charset="2"/>
              <a:buChar char="q"/>
            </a:pPr>
            <a:endParaRPr lang="ru-RU" sz="2400" dirty="0" smtClean="0">
              <a:latin typeface="Times New Roman" pitchFamily="18" charset="0"/>
              <a:cs typeface="Times New Roman" pitchFamily="18" charset="0"/>
              <a:hlinkClick r:id="rId2"/>
            </a:endParaRPr>
          </a:p>
          <a:p>
            <a:pPr algn="just">
              <a:buFont typeface="Wingdings" pitchFamily="2" charset="2"/>
              <a:buChar char="q"/>
            </a:pPr>
            <a:endParaRPr lang="ru-RU" sz="2400" dirty="0" smtClean="0">
              <a:latin typeface="Times New Roman" pitchFamily="18" charset="0"/>
              <a:cs typeface="Times New Roman" pitchFamily="18" charset="0"/>
            </a:endParaRPr>
          </a:p>
        </p:txBody>
      </p:sp>
      <p:sp>
        <p:nvSpPr>
          <p:cNvPr id="4" name="Прямоугольник 3"/>
          <p:cNvSpPr/>
          <p:nvPr/>
        </p:nvSpPr>
        <p:spPr>
          <a:xfrm>
            <a:off x="97047" y="3105835"/>
            <a:ext cx="6760953" cy="369332"/>
          </a:xfrm>
          <a:prstGeom prst="rect">
            <a:avLst/>
          </a:prstGeom>
        </p:spPr>
        <p:txBody>
          <a:bodyPr wrap="square">
            <a:spAutoFit/>
          </a:bodyPr>
          <a:lstStyle/>
          <a:p>
            <a:r>
              <a:rPr lang="ru-RU" dirty="0" smtClean="0"/>
              <a:t>,</a:t>
            </a:r>
          </a:p>
        </p:txBody>
      </p:sp>
      <p:sp>
        <p:nvSpPr>
          <p:cNvPr id="7" name="Прямоугольник 6"/>
          <p:cNvSpPr/>
          <p:nvPr/>
        </p:nvSpPr>
        <p:spPr>
          <a:xfrm>
            <a:off x="155276" y="0"/>
            <a:ext cx="8798943" cy="7602081"/>
          </a:xfrm>
          <a:prstGeom prst="rect">
            <a:avLst/>
          </a:prstGeom>
        </p:spPr>
        <p:txBody>
          <a:bodyPr wrap="square">
            <a:spAutoFit/>
          </a:bodyPr>
          <a:lstStyle/>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графиками, планами, расписаниями, утверждаемыми локальными нормативными актами организации, коллективным договором</a:t>
            </a:r>
            <a:r>
              <a:rPr lang="ru-RU" sz="2000" dirty="0" smtClean="0">
                <a:solidFill>
                  <a:srgbClr val="FF0000"/>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 - выполнение дополнительной индивидуальной и (или) групповой работы с обучающимися, участие в оздоровительных, воспитательных и других мероприятиях, проводимых в целях реализации образовательных программ в организации, включая участие в концертной деятельности, конкурсах, состязаниях, спортивных соревнованиях, тренировочных сборах, экскурсиях, других формах учебной деятельности (с указанием в локальном нормативном акте, коллективном договоре порядка и условий выполнения работ);</a:t>
            </a:r>
          </a:p>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трудовым договором (дополнительным соглашением к трудовому договору) </a:t>
            </a:r>
            <a:r>
              <a:rPr lang="ru-RU" sz="2000" dirty="0" smtClean="0">
                <a:latin typeface="Times New Roman" pitchFamily="18" charset="0"/>
                <a:cs typeface="Times New Roman" pitchFamily="18" charset="0"/>
              </a:rPr>
              <a:t>- выполнение с письменного согласия дополнительных видов работ, непосредственно связанных с образовательной деятельностью, на условиях дополнительной оплаты (классное руководство; проверка письменных работ; заведование учебными кабинетами, лабораториями, мастерскими, учебно-опытными участками; руководство методическими объединениями; другие дополнительные виды работ с указанием в трудовом договоре их содержания, срока выполнения и размера оплаты);</a:t>
            </a:r>
          </a:p>
          <a:p>
            <a:pPr algn="just">
              <a:buFont typeface="Wingdings" pitchFamily="2" charset="2"/>
              <a:buChar char="Ø"/>
            </a:pPr>
            <a:r>
              <a:rPr lang="ru-RU" sz="2000" b="1" dirty="0" smtClean="0">
                <a:solidFill>
                  <a:srgbClr val="FF0000"/>
                </a:solidFill>
                <a:latin typeface="Times New Roman" pitchFamily="18" charset="0"/>
                <a:cs typeface="Times New Roman" pitchFamily="18" charset="0"/>
              </a:rPr>
              <a:t>локальными нормативными актами организации </a:t>
            </a:r>
            <a:r>
              <a:rPr lang="ru-RU" sz="2000" dirty="0" smtClean="0">
                <a:latin typeface="Times New Roman" pitchFamily="18" charset="0"/>
                <a:cs typeface="Times New Roman" pitchFamily="18" charset="0"/>
              </a:rPr>
              <a:t>- периодические кратковременные дежурства в организации</a:t>
            </a:r>
          </a:p>
          <a:p>
            <a:pPr algn="just">
              <a:buFont typeface="Wingdings" pitchFamily="2" charset="2"/>
              <a:buChar char="Ø"/>
            </a:pPr>
            <a:endParaRPr lang="ru-RU" sz="1600"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buFont typeface="Wingdings" pitchFamily="2" charset="2"/>
              <a:buChar char="Ø"/>
            </a:pPr>
            <a:endParaRPr lang="ru-RU" dirty="0" smtClean="0">
              <a:latin typeface="Times New Roman" pitchFamily="18" charset="0"/>
              <a:cs typeface="Times New Roman" pitchFamily="18" charset="0"/>
            </a:endParaRPr>
          </a:p>
          <a:p>
            <a:pPr algn="just">
              <a:buFont typeface="Wingdings" pitchFamily="2" charset="2"/>
              <a:buChar char="Ø"/>
            </a:pPr>
            <a:endParaRPr lang="ru-RU" dirty="0" smtClean="0">
              <a:latin typeface="Times New Roman" pitchFamily="18" charset="0"/>
              <a:cs typeface="Times New Roman" pitchFamily="18" charset="0"/>
            </a:endParaRPr>
          </a:p>
          <a:p>
            <a:pPr algn="just">
              <a:buFont typeface="Wingdings" pitchFamily="2" charset="2"/>
              <a:buChar char="Ø"/>
            </a:pPr>
            <a:endParaRPr lang="ru-RU" dirty="0" smtClean="0">
              <a:latin typeface="Times New Roman" pitchFamily="18" charset="0"/>
              <a:cs typeface="Times New Roman" pitchFamily="18" charset="0"/>
            </a:endParaRPr>
          </a:p>
          <a:p>
            <a:pPr>
              <a:buFont typeface="Wingdings" pitchFamily="2" charset="2"/>
              <a:buChar char="Ø"/>
            </a:pPr>
            <a:endParaRPr lang="ru-RU" sz="20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2817748439"/>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244"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10245"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10246" name="TextBox 5"/>
          <p:cNvSpPr txBox="1">
            <a:spLocks noChangeArrowheads="1"/>
          </p:cNvSpPr>
          <p:nvPr/>
        </p:nvSpPr>
        <p:spPr bwMode="auto">
          <a:xfrm flipH="1">
            <a:off x="928688" y="214313"/>
            <a:ext cx="7358062" cy="830262"/>
          </a:xfrm>
          <a:prstGeom prst="rect">
            <a:avLst/>
          </a:prstGeom>
          <a:noFill/>
          <a:ln w="9525">
            <a:noFill/>
            <a:miter lim="800000"/>
            <a:headEnd/>
            <a:tailEnd/>
          </a:ln>
        </p:spPr>
        <p:txBody>
          <a:bodyPr>
            <a:spAutoFit/>
          </a:bodyPr>
          <a:lstStyle/>
          <a:p>
            <a:pPr algn="just"/>
            <a:r>
              <a:rPr lang="ru-RU" sz="2400" b="1">
                <a:solidFill>
                  <a:srgbClr val="FF0000"/>
                </a:solidFill>
                <a:latin typeface="Times New Roman" pitchFamily="18" charset="0"/>
                <a:cs typeface="Times New Roman" pitchFamily="18" charset="0"/>
              </a:rPr>
              <a:t>Примерное содержание ТД с учителем в части рабочего времени</a:t>
            </a:r>
          </a:p>
        </p:txBody>
      </p:sp>
      <p:sp>
        <p:nvSpPr>
          <p:cNvPr id="10247" name="Прямоугольник 6"/>
          <p:cNvSpPr>
            <a:spLocks noChangeArrowheads="1"/>
          </p:cNvSpPr>
          <p:nvPr/>
        </p:nvSpPr>
        <p:spPr bwMode="auto">
          <a:xfrm>
            <a:off x="785813" y="1143000"/>
            <a:ext cx="7715250" cy="4894263"/>
          </a:xfrm>
          <a:prstGeom prst="rect">
            <a:avLst/>
          </a:prstGeom>
          <a:noFill/>
          <a:ln w="9525">
            <a:noFill/>
            <a:miter lim="800000"/>
            <a:headEnd/>
            <a:tailEnd/>
          </a:ln>
        </p:spPr>
        <p:txBody>
          <a:bodyPr>
            <a:spAutoFit/>
          </a:bodyPr>
          <a:lstStyle/>
          <a:p>
            <a:pPr algn="just">
              <a:buFont typeface="Wingdings" pitchFamily="2" charset="2"/>
              <a:buChar char="v"/>
            </a:pPr>
            <a:r>
              <a:rPr lang="ru-RU" sz="2400">
                <a:solidFill>
                  <a:srgbClr val="FF0000"/>
                </a:solidFill>
              </a:rPr>
              <a:t> 1. Работник принимается на работу в должности учителя для преподавания</a:t>
            </a:r>
            <a:r>
              <a:rPr lang="ru-RU" sz="2400" i="1">
                <a:solidFill>
                  <a:srgbClr val="FF0000"/>
                </a:solidFill>
              </a:rPr>
              <a:t> </a:t>
            </a:r>
            <a:r>
              <a:rPr lang="ru-RU" sz="2400"/>
              <a:t>____________________________________________</a:t>
            </a:r>
            <a:r>
              <a:rPr lang="ru-RU" sz="2400" i="1"/>
              <a:t> (указать преподаваемый учебный предмет(ы), дисциплину(ы))</a:t>
            </a:r>
            <a:endParaRPr lang="ru-RU" sz="2400"/>
          </a:p>
          <a:p>
            <a:r>
              <a:rPr lang="ru-RU" sz="2400" i="1"/>
              <a:t>____________________________________________</a:t>
            </a:r>
            <a:endParaRPr lang="ru-RU" sz="2400"/>
          </a:p>
          <a:p>
            <a:r>
              <a:rPr lang="ru-RU" sz="2400" i="1"/>
              <a:t>(полное наименование образовательного учреждения, его обособленного  структурного подразделения с указанием местонахождения)</a:t>
            </a:r>
            <a:r>
              <a:rPr lang="ru-RU" sz="2400"/>
              <a:t>       </a:t>
            </a:r>
          </a:p>
          <a:p>
            <a:pPr>
              <a:buFont typeface="Wingdings" pitchFamily="2" charset="2"/>
              <a:buChar char="v"/>
            </a:pPr>
            <a:r>
              <a:rPr lang="ru-RU" sz="2400">
                <a:solidFill>
                  <a:srgbClr val="FF0000"/>
                </a:solidFill>
              </a:rPr>
              <a:t>   2.  Работнику устанавливается по занимаемой должности учебная нагрузка в объеме </a:t>
            </a:r>
            <a:r>
              <a:rPr lang="ru-RU" sz="2400"/>
              <a:t>______________ </a:t>
            </a:r>
            <a:r>
              <a:rPr lang="ru-RU" sz="2400" i="1"/>
              <a:t>(указать объем учебной нагрузки в часах по предмету (предметам))</a:t>
            </a:r>
            <a:r>
              <a:rPr lang="ru-RU" sz="2400"/>
              <a:t> в неделю</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268"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11269"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11270" name="TextBox 5"/>
          <p:cNvSpPr txBox="1">
            <a:spLocks noChangeArrowheads="1"/>
          </p:cNvSpPr>
          <p:nvPr/>
        </p:nvSpPr>
        <p:spPr bwMode="auto">
          <a:xfrm flipH="1">
            <a:off x="928688" y="214313"/>
            <a:ext cx="7358062" cy="830262"/>
          </a:xfrm>
          <a:prstGeom prst="rect">
            <a:avLst/>
          </a:prstGeom>
          <a:noFill/>
          <a:ln w="9525">
            <a:noFill/>
            <a:miter lim="800000"/>
            <a:headEnd/>
            <a:tailEnd/>
          </a:ln>
        </p:spPr>
        <p:txBody>
          <a:bodyPr>
            <a:spAutoFit/>
          </a:bodyPr>
          <a:lstStyle/>
          <a:p>
            <a:pPr algn="just"/>
            <a:r>
              <a:rPr lang="ru-RU" sz="2400" b="1">
                <a:solidFill>
                  <a:srgbClr val="FF0000"/>
                </a:solidFill>
                <a:latin typeface="Times New Roman" pitchFamily="18" charset="0"/>
                <a:cs typeface="Times New Roman" pitchFamily="18" charset="0"/>
              </a:rPr>
              <a:t>Примерное содержание ТД с учителем в части рабочего времени</a:t>
            </a:r>
          </a:p>
        </p:txBody>
      </p:sp>
      <p:sp>
        <p:nvSpPr>
          <p:cNvPr id="11271" name="Прямоугольник 6"/>
          <p:cNvSpPr>
            <a:spLocks noChangeArrowheads="1"/>
          </p:cNvSpPr>
          <p:nvPr/>
        </p:nvSpPr>
        <p:spPr bwMode="auto">
          <a:xfrm>
            <a:off x="785813" y="1143000"/>
            <a:ext cx="7715250" cy="4894263"/>
          </a:xfrm>
          <a:prstGeom prst="rect">
            <a:avLst/>
          </a:prstGeom>
          <a:noFill/>
          <a:ln w="9525">
            <a:noFill/>
            <a:miter lim="800000"/>
            <a:headEnd/>
            <a:tailEnd/>
          </a:ln>
        </p:spPr>
        <p:txBody>
          <a:bodyPr>
            <a:spAutoFit/>
          </a:bodyPr>
          <a:lstStyle/>
          <a:p>
            <a:pPr algn="just">
              <a:buFont typeface="Wingdings" pitchFamily="2" charset="2"/>
              <a:buChar char="v"/>
            </a:pPr>
            <a:r>
              <a:rPr lang="ru-RU" sz="2400" dirty="0">
                <a:solidFill>
                  <a:srgbClr val="FF0000"/>
                </a:solidFill>
              </a:rPr>
              <a:t>    Наряду с оговоренной в пунктах 1 и 2  ТД трудовой функцией Работник выполняет следующие виды дополнительной педагогической работы, непосредственно связанной с образовательным процессом, не входящей в круг его основных обязанностей:</a:t>
            </a:r>
            <a:endParaRPr lang="ru-RU" sz="2400" dirty="0"/>
          </a:p>
          <a:p>
            <a:r>
              <a:rPr lang="ru-RU" sz="2400" dirty="0"/>
              <a:t>    а) проверка письменных работ   </a:t>
            </a:r>
          </a:p>
          <a:p>
            <a:r>
              <a:rPr lang="ru-RU" sz="2400" dirty="0"/>
              <a:t>    б) классное руководство</a:t>
            </a:r>
          </a:p>
          <a:p>
            <a:r>
              <a:rPr lang="ru-RU" sz="2400" dirty="0"/>
              <a:t>    в) заведование учебным кабинетом </a:t>
            </a:r>
          </a:p>
          <a:p>
            <a:r>
              <a:rPr lang="ru-RU" sz="2400" dirty="0"/>
              <a:t>   г) ____________________________</a:t>
            </a:r>
          </a:p>
          <a:p>
            <a:r>
              <a:rPr lang="ru-RU" sz="2400" i="1" dirty="0"/>
              <a:t>( указать конкретные виды дополнительной работы из числа перечисленных и иных видов работы)</a:t>
            </a:r>
            <a:r>
              <a:rPr lang="ru-RU" sz="2400"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6149"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6151" name="Прямоугольник 6"/>
          <p:cNvSpPr>
            <a:spLocks noChangeArrowheads="1"/>
          </p:cNvSpPr>
          <p:nvPr/>
        </p:nvSpPr>
        <p:spPr bwMode="auto">
          <a:xfrm>
            <a:off x="785813" y="785813"/>
            <a:ext cx="7715250" cy="7848600"/>
          </a:xfrm>
          <a:prstGeom prst="rect">
            <a:avLst/>
          </a:prstGeom>
          <a:noFill/>
          <a:ln w="9525">
            <a:noFill/>
            <a:miter lim="800000"/>
            <a:headEnd/>
            <a:tailEnd/>
          </a:ln>
        </p:spPr>
        <p:txBody>
          <a:bodyPr>
            <a:spAutoFit/>
          </a:bodyPr>
          <a:lstStyle/>
          <a:p>
            <a:pPr algn="just">
              <a:buFont typeface="Wingdings" pitchFamily="2" charset="2"/>
              <a:buChar char="v"/>
            </a:pPr>
            <a:r>
              <a:rPr lang="ru-RU" sz="2400" b="1">
                <a:latin typeface="Times New Roman" pitchFamily="18" charset="0"/>
                <a:cs typeface="Times New Roman" pitchFamily="18" charset="0"/>
              </a:rPr>
              <a:t>    </a:t>
            </a: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a:p>
            <a:pPr algn="just">
              <a:buFont typeface="Wingdings" pitchFamily="2" charset="2"/>
              <a:buChar char="v"/>
            </a:pPr>
            <a:endParaRPr lang="ru-RU" sz="2400" b="1">
              <a:latin typeface="Times New Roman" pitchFamily="18" charset="0"/>
              <a:cs typeface="Times New Roman" pitchFamily="18" charset="0"/>
            </a:endParaRPr>
          </a:p>
        </p:txBody>
      </p:sp>
      <p:sp>
        <p:nvSpPr>
          <p:cNvPr id="11" name="Скругленный прямоугольник 10"/>
          <p:cNvSpPr/>
          <p:nvPr/>
        </p:nvSpPr>
        <p:spPr>
          <a:xfrm>
            <a:off x="642938" y="0"/>
            <a:ext cx="8215312" cy="3861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Wingdings" pitchFamily="2" charset="2"/>
              <a:buChar char="v"/>
              <a:defRPr/>
            </a:pPr>
            <a:endParaRPr lang="ru-RU" sz="2400" dirty="0">
              <a:latin typeface="Times New Roman" pitchFamily="18" charset="0"/>
              <a:cs typeface="Times New Roman" pitchFamily="18" charset="0"/>
            </a:endParaRPr>
          </a:p>
          <a:p>
            <a:pPr algn="just">
              <a:buFont typeface="Wingdings" pitchFamily="2" charset="2"/>
              <a:buChar char="v"/>
              <a:defRPr/>
            </a:pPr>
            <a:endParaRPr lang="ru-RU" sz="2400" dirty="0">
              <a:latin typeface="Times New Roman" pitchFamily="18" charset="0"/>
              <a:cs typeface="Times New Roman" pitchFamily="18" charset="0"/>
            </a:endParaRPr>
          </a:p>
          <a:p>
            <a:pPr algn="just">
              <a:defRPr/>
            </a:pPr>
            <a:r>
              <a:rPr lang="ru-RU" sz="2000" dirty="0">
                <a:solidFill>
                  <a:schemeClr val="tx1"/>
                </a:solidFill>
                <a:latin typeface="Arial" pitchFamily="34" charset="0"/>
                <a:cs typeface="Arial" pitchFamily="34" charset="0"/>
              </a:rPr>
              <a:t>Работодатель не вправе возлагать на педагогического работника без его согласия по своему усмотрению без соответствующей компенсации обязанности, не предусмотренные квалификационной характеристикой по занимаемой им </a:t>
            </a:r>
            <a:r>
              <a:rPr lang="ru-RU" sz="2000" dirty="0" smtClean="0">
                <a:solidFill>
                  <a:schemeClr val="tx1"/>
                </a:solidFill>
                <a:latin typeface="Arial" pitchFamily="34" charset="0"/>
                <a:cs typeface="Arial" pitchFamily="34" charset="0"/>
              </a:rPr>
              <a:t>должности</a:t>
            </a:r>
          </a:p>
          <a:p>
            <a:pPr algn="just">
              <a:defRPr/>
            </a:pPr>
            <a:r>
              <a:rPr lang="ru-RU" sz="2000" dirty="0" smtClean="0">
                <a:solidFill>
                  <a:schemeClr val="tx1"/>
                </a:solidFill>
                <a:latin typeface="Arial" pitchFamily="34" charset="0"/>
                <a:cs typeface="Arial" pitchFamily="34" charset="0"/>
              </a:rPr>
              <a:t>К примеру:</a:t>
            </a:r>
          </a:p>
          <a:p>
            <a:pPr algn="just">
              <a:buFontTx/>
              <a:buChar char="-"/>
              <a:defRPr/>
            </a:pPr>
            <a:r>
              <a:rPr lang="ru-RU" sz="2000" dirty="0" smtClean="0">
                <a:solidFill>
                  <a:schemeClr val="tx1"/>
                </a:solidFill>
                <a:latin typeface="Arial" pitchFamily="34" charset="0"/>
                <a:cs typeface="Arial" pitchFamily="34" charset="0"/>
              </a:rPr>
              <a:t> обход домов в микрорайоне с целью выявления детей, подлежащих обучению;</a:t>
            </a:r>
          </a:p>
          <a:p>
            <a:pPr algn="just">
              <a:buFontTx/>
              <a:buChar char="-"/>
              <a:defRPr/>
            </a:pPr>
            <a:r>
              <a:rPr lang="ru-RU" sz="2000" dirty="0" smtClean="0">
                <a:solidFill>
                  <a:schemeClr val="tx1"/>
                </a:solidFill>
                <a:latin typeface="Arial" pitchFamily="34" charset="0"/>
                <a:cs typeface="Arial" pitchFamily="34" charset="0"/>
              </a:rPr>
              <a:t>  дежурства  во внеурочное время, в выходные и праздничные  дни в образовательной организации, в клубных  и иных организациях </a:t>
            </a:r>
          </a:p>
          <a:p>
            <a:pPr algn="just">
              <a:buFont typeface="Wingdings" pitchFamily="2" charset="2"/>
              <a:buChar char="v"/>
              <a:defRPr/>
            </a:pPr>
            <a:endParaRPr lang="ru-RU" sz="2000" dirty="0">
              <a:latin typeface="Arial" pitchFamily="34" charset="0"/>
              <a:cs typeface="Arial" pitchFamily="34" charset="0"/>
            </a:endParaRPr>
          </a:p>
          <a:p>
            <a:pPr>
              <a:defRPr/>
            </a:pPr>
            <a:endParaRPr lang="ru-RU" sz="2400" dirty="0">
              <a:latin typeface="Times New Roman" pitchFamily="18" charset="0"/>
              <a:cs typeface="Times New Roman" pitchFamily="18" charset="0"/>
            </a:endParaRPr>
          </a:p>
          <a:p>
            <a:pPr>
              <a:defRPr/>
            </a:pPr>
            <a:endParaRPr lang="ru-RU" sz="2400" dirty="0">
              <a:latin typeface="Times New Roman" pitchFamily="18" charset="0"/>
              <a:cs typeface="Times New Roman" pitchFamily="18" charset="0"/>
            </a:endParaRPr>
          </a:p>
          <a:p>
            <a:pPr>
              <a:defRPr/>
            </a:pPr>
            <a:endParaRPr lang="ru-RU" sz="2400" dirty="0">
              <a:latin typeface="Times New Roman" pitchFamily="18" charset="0"/>
              <a:cs typeface="Times New Roman" pitchFamily="18" charset="0"/>
            </a:endParaRPr>
          </a:p>
        </p:txBody>
      </p:sp>
      <p:sp>
        <p:nvSpPr>
          <p:cNvPr id="10" name="Скругленный прямоугольник 9"/>
          <p:cNvSpPr/>
          <p:nvPr/>
        </p:nvSpPr>
        <p:spPr>
          <a:xfrm>
            <a:off x="611560" y="3861048"/>
            <a:ext cx="8208912" cy="271120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Wingdings" pitchFamily="2" charset="2"/>
              <a:buChar char="ü"/>
              <a:defRPr/>
            </a:pPr>
            <a:endParaRPr lang="ru-RU" sz="2400" dirty="0"/>
          </a:p>
          <a:p>
            <a:pPr algn="just">
              <a:buFont typeface="Wingdings" pitchFamily="2" charset="2"/>
              <a:buChar char="ü"/>
              <a:defRPr/>
            </a:pPr>
            <a:endParaRPr lang="ru-RU" sz="2400" dirty="0"/>
          </a:p>
          <a:p>
            <a:pPr algn="just">
              <a:buFont typeface="Wingdings" pitchFamily="2" charset="2"/>
              <a:buChar char="v"/>
              <a:defRPr/>
            </a:pPr>
            <a:r>
              <a:rPr lang="ru-RU" dirty="0">
                <a:solidFill>
                  <a:schemeClr val="tx1"/>
                </a:solidFill>
                <a:latin typeface="Arial" pitchFamily="34" charset="0"/>
                <a:cs typeface="Arial" pitchFamily="34" charset="0"/>
              </a:rPr>
              <a:t>Дополнительная работа, не связанная с выполнением  должностных обязанностей, предусмотренных квалификационной характеристикой, а также педагогическая работа, непосредственно связанная с образовательной деятельностью, но также не предусмотренная квалификационной характеристикой, может возлагаться на педагогических работников только с их письменного согласия  и за дополнительную оплату</a:t>
            </a:r>
          </a:p>
          <a:p>
            <a:pPr algn="just">
              <a:buFont typeface="Wingdings" pitchFamily="2" charset="2"/>
              <a:buChar char="ü"/>
              <a:defRPr/>
            </a:pPr>
            <a:endParaRPr lang="ru-RU" sz="2400" dirty="0"/>
          </a:p>
          <a:p>
            <a:pPr>
              <a:defRPr/>
            </a:pPr>
            <a:endParaRPr lang="ru-RU" sz="2500" dirty="0">
              <a:latin typeface="Times New Roman" pitchFamily="18" charset="0"/>
              <a:cs typeface="Times New Roman" pitchFamily="18" charset="0"/>
            </a:endParaRPr>
          </a:p>
          <a:p>
            <a:pPr>
              <a:defRPr/>
            </a:pPr>
            <a:endParaRPr lang="ru-RU"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47813" y="692150"/>
            <a:ext cx="6915150" cy="2014538"/>
          </a:xfrm>
        </p:spPr>
        <p:txBody>
          <a:bodyPr>
            <a:normAutofit fontScale="90000"/>
          </a:bodyPr>
          <a:lstStyle/>
          <a:p>
            <a:pPr eaLnBrk="1" fontAlgn="auto" hangingPunct="1">
              <a:spcAft>
                <a:spcPts val="0"/>
              </a:spcAft>
              <a:defRPr/>
            </a:pPr>
            <a:r>
              <a:rPr lang="ru-RU" sz="7200" dirty="0" smtClean="0"/>
              <a:t>Трудовой договор</a:t>
            </a:r>
          </a:p>
        </p:txBody>
      </p:sp>
      <p:sp>
        <p:nvSpPr>
          <p:cNvPr id="5123" name="Rectangle 3"/>
          <p:cNvSpPr>
            <a:spLocks noGrp="1" noChangeArrowheads="1"/>
          </p:cNvSpPr>
          <p:nvPr>
            <p:ph type="subTitle" idx="1"/>
          </p:nvPr>
        </p:nvSpPr>
        <p:spPr>
          <a:xfrm>
            <a:off x="2555875" y="3644900"/>
            <a:ext cx="6400800" cy="2209800"/>
          </a:xfrm>
        </p:spPr>
        <p:txBody>
          <a:bodyPr/>
          <a:lstStyle/>
          <a:p>
            <a:pPr marR="0" eaLnBrk="1" hangingPunct="1">
              <a:lnSpc>
                <a:spcPct val="80000"/>
              </a:lnSpc>
            </a:pPr>
            <a:endParaRPr lang="ru-RU" sz="1800" dirty="0" smtClean="0"/>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ru-RU" sz="3400" b="1" smtClean="0"/>
              <a:t>Понятие трудового договора</a:t>
            </a:r>
          </a:p>
        </p:txBody>
      </p:sp>
      <p:sp>
        <p:nvSpPr>
          <p:cNvPr id="6147" name="Rectangle 3"/>
          <p:cNvSpPr>
            <a:spLocks noGrp="1" noChangeArrowheads="1"/>
          </p:cNvSpPr>
          <p:nvPr>
            <p:ph idx="1"/>
          </p:nvPr>
        </p:nvSpPr>
        <p:spPr>
          <a:xfrm>
            <a:off x="611188" y="1773238"/>
            <a:ext cx="8229600" cy="5400675"/>
          </a:xfrm>
        </p:spPr>
        <p:txBody>
          <a:bodyPr/>
          <a:lstStyle/>
          <a:p>
            <a:pPr eaLnBrk="1" hangingPunct="1">
              <a:lnSpc>
                <a:spcPct val="90000"/>
              </a:lnSpc>
              <a:buFont typeface="Wingdings" pitchFamily="2" charset="2"/>
              <a:buNone/>
            </a:pPr>
            <a:r>
              <a:rPr lang="ru-RU" sz="2300" b="1" dirty="0" smtClean="0">
                <a:latin typeface="Times New Roman" pitchFamily="18" charset="0"/>
              </a:rPr>
              <a:t>Трудовой договор</a:t>
            </a:r>
            <a:r>
              <a:rPr lang="ru-RU" sz="2300" dirty="0" smtClean="0">
                <a:latin typeface="Times New Roman" pitchFamily="18" charset="0"/>
              </a:rPr>
              <a:t> - соглашение между работодателем и работником, в соответствии с которым работодатель обязуется предоставить работнику работу по обусловленной трудовой функции, обеспечить условия труда, предусмотренные трудовым законодательством и иными нормативными правовыми актами, содержащими нормы трудового права, коллективным договором, соглашениями, локальными нормативными актами и данным соглашением, своевременно и в полном размере выплачивать работнику заработную плату, а работник обязуется лично выполнять определенную этим соглашением трудовую функцию, соблюдать правила внутреннего трудового распорядка, действующие у данного работодателя.</a:t>
            </a:r>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ru-RU" smtClean="0"/>
              <a:t>Стороны трудового договора</a:t>
            </a:r>
          </a:p>
        </p:txBody>
      </p:sp>
      <p:sp>
        <p:nvSpPr>
          <p:cNvPr id="7171" name="Rectangle 3"/>
          <p:cNvSpPr>
            <a:spLocks noGrp="1" noChangeArrowheads="1"/>
          </p:cNvSpPr>
          <p:nvPr>
            <p:ph idx="1"/>
          </p:nvPr>
        </p:nvSpPr>
        <p:spPr>
          <a:xfrm>
            <a:off x="395288" y="1268413"/>
            <a:ext cx="8229600" cy="4530725"/>
          </a:xfrm>
        </p:spPr>
        <p:txBody>
          <a:bodyPr/>
          <a:lstStyle/>
          <a:p>
            <a:pPr eaLnBrk="1" hangingPunct="1">
              <a:buFont typeface="Wingdings" pitchFamily="2" charset="2"/>
              <a:buNone/>
            </a:pPr>
            <a:endParaRPr lang="ru-RU" dirty="0" smtClean="0"/>
          </a:p>
          <a:p>
            <a:pPr eaLnBrk="1" hangingPunct="1">
              <a:buFont typeface="Wingdings" pitchFamily="2" charset="2"/>
              <a:buNone/>
            </a:pPr>
            <a:endParaRPr lang="ru-RU" dirty="0" smtClean="0"/>
          </a:p>
        </p:txBody>
      </p:sp>
      <p:grpSp>
        <p:nvGrpSpPr>
          <p:cNvPr id="2" name="Группа 10"/>
          <p:cNvGrpSpPr>
            <a:grpSpLocks/>
          </p:cNvGrpSpPr>
          <p:nvPr/>
        </p:nvGrpSpPr>
        <p:grpSpPr bwMode="auto">
          <a:xfrm>
            <a:off x="2700338" y="2060575"/>
            <a:ext cx="3581400" cy="1371600"/>
            <a:chOff x="762000" y="2209800"/>
            <a:chExt cx="3581400" cy="1371600"/>
          </a:xfrm>
        </p:grpSpPr>
        <p:sp>
          <p:nvSpPr>
            <p:cNvPr id="4" name="Овал 3"/>
            <p:cNvSpPr/>
            <p:nvPr/>
          </p:nvSpPr>
          <p:spPr>
            <a:xfrm>
              <a:off x="762000" y="2209800"/>
              <a:ext cx="35814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a:p>
          </p:txBody>
        </p:sp>
        <p:sp>
          <p:nvSpPr>
            <p:cNvPr id="7178" name="TextBox 4"/>
            <p:cNvSpPr txBox="1">
              <a:spLocks noChangeArrowheads="1"/>
            </p:cNvSpPr>
            <p:nvPr/>
          </p:nvSpPr>
          <p:spPr bwMode="auto">
            <a:xfrm>
              <a:off x="838200" y="2667000"/>
              <a:ext cx="3429000" cy="396875"/>
            </a:xfrm>
            <a:prstGeom prst="rect">
              <a:avLst/>
            </a:prstGeom>
            <a:noFill/>
            <a:ln w="9525">
              <a:noFill/>
              <a:miter lim="800000"/>
              <a:headEnd/>
              <a:tailEnd/>
            </a:ln>
          </p:spPr>
          <p:txBody>
            <a:bodyPr>
              <a:spAutoFit/>
            </a:bodyPr>
            <a:lstStyle/>
            <a:p>
              <a:r>
                <a:rPr lang="ru-RU" b="1" dirty="0">
                  <a:latin typeface="Calibri" pitchFamily="34" charset="0"/>
                </a:rPr>
                <a:t>Стороны трудового договора</a:t>
              </a:r>
            </a:p>
          </p:txBody>
        </p:sp>
      </p:grpSp>
      <p:sp>
        <p:nvSpPr>
          <p:cNvPr id="12" name="Прямоугольник 11"/>
          <p:cNvSpPr/>
          <p:nvPr/>
        </p:nvSpPr>
        <p:spPr>
          <a:xfrm>
            <a:off x="611188" y="4365625"/>
            <a:ext cx="2057400"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solidFill>
                  <a:schemeClr val="tx1"/>
                </a:solidFill>
                <a:latin typeface="Arial" charset="0"/>
              </a:rPr>
              <a:t>работник</a:t>
            </a:r>
          </a:p>
          <a:p>
            <a:pPr algn="ctr">
              <a:defRPr/>
            </a:pPr>
            <a:endParaRPr lang="ru-RU" sz="1800" dirty="0">
              <a:solidFill>
                <a:srgbClr val="FFFFFF"/>
              </a:solidFill>
              <a:latin typeface="Calibri" pitchFamily="34" charset="0"/>
            </a:endParaRPr>
          </a:p>
        </p:txBody>
      </p:sp>
      <p:sp>
        <p:nvSpPr>
          <p:cNvPr id="3" name="Прямоугольник 11"/>
          <p:cNvSpPr/>
          <p:nvPr/>
        </p:nvSpPr>
        <p:spPr>
          <a:xfrm>
            <a:off x="6443663" y="4365625"/>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1800">
                <a:solidFill>
                  <a:schemeClr val="tx1"/>
                </a:solidFill>
                <a:latin typeface="Arial" charset="0"/>
              </a:rPr>
              <a:t>работодатель</a:t>
            </a:r>
          </a:p>
        </p:txBody>
      </p:sp>
      <p:sp>
        <p:nvSpPr>
          <p:cNvPr id="14" name="Стрелка вправо 13"/>
          <p:cNvSpPr>
            <a:spLocks noChangeArrowheads="1"/>
          </p:cNvSpPr>
          <p:nvPr/>
        </p:nvSpPr>
        <p:spPr bwMode="auto">
          <a:xfrm rot="8534803">
            <a:off x="1187450" y="3429000"/>
            <a:ext cx="1803400" cy="228600"/>
          </a:xfrm>
          <a:prstGeom prst="rightArrow">
            <a:avLst>
              <a:gd name="adj1" fmla="val 50000"/>
              <a:gd name="adj2" fmla="val 49999"/>
            </a:avLst>
          </a:prstGeom>
          <a:solidFill>
            <a:schemeClr val="accent1"/>
          </a:solidFill>
          <a:ln w="25400" cap="rnd" algn="ctr">
            <a:solidFill>
              <a:srgbClr val="385D8A"/>
            </a:solidFill>
            <a:miter lim="800000"/>
            <a:headEnd/>
            <a:tailEnd/>
          </a:ln>
        </p:spPr>
        <p:txBody>
          <a:bodyPr rot="10800000" anchor="ctr"/>
          <a:lstStyle/>
          <a:p>
            <a:pPr algn="ctr" fontAlgn="auto">
              <a:spcBef>
                <a:spcPts val="0"/>
              </a:spcBef>
              <a:spcAft>
                <a:spcPts val="0"/>
              </a:spcAft>
              <a:defRPr/>
            </a:pPr>
            <a:endParaRPr lang="ru-RU" sz="1800">
              <a:solidFill>
                <a:schemeClr val="lt1"/>
              </a:solidFill>
              <a:latin typeface="+mn-lt"/>
            </a:endParaRPr>
          </a:p>
        </p:txBody>
      </p:sp>
      <p:sp>
        <p:nvSpPr>
          <p:cNvPr id="16" name="Стрелка вправо 15"/>
          <p:cNvSpPr/>
          <p:nvPr/>
        </p:nvSpPr>
        <p:spPr>
          <a:xfrm rot="2524331">
            <a:off x="5940425" y="3500438"/>
            <a:ext cx="180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800"/>
          </a:p>
        </p:txBody>
      </p:sp>
      <p:pic>
        <p:nvPicPr>
          <p:cNvPr id="11" name="Рисунок 10"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ru-RU" sz="3400" b="1" dirty="0" smtClean="0"/>
              <a:t>Форма трудового договора</a:t>
            </a:r>
          </a:p>
        </p:txBody>
      </p:sp>
      <p:sp>
        <p:nvSpPr>
          <p:cNvPr id="6147" name="Rectangle 3"/>
          <p:cNvSpPr>
            <a:spLocks noGrp="1" noChangeArrowheads="1"/>
          </p:cNvSpPr>
          <p:nvPr>
            <p:ph idx="1"/>
          </p:nvPr>
        </p:nvSpPr>
        <p:spPr>
          <a:xfrm>
            <a:off x="611188" y="1773238"/>
            <a:ext cx="8229600" cy="5400675"/>
          </a:xfrm>
        </p:spPr>
        <p:txBody>
          <a:bodyPr/>
          <a:lstStyle/>
          <a:p>
            <a:pPr algn="just">
              <a:buNone/>
            </a:pPr>
            <a:r>
              <a:rPr lang="ru-RU" sz="2400" b="1" dirty="0" smtClean="0">
                <a:latin typeface="+mj-lt"/>
                <a:cs typeface="Times New Roman" pitchFamily="18" charset="0"/>
              </a:rPr>
              <a:t>-Трудовой договор с руководителем образовательной организации заключается на основе Типовой формы трудового договора (утверждена постановлением Правительства Российской Федерации                от 12 апреля 2013 г. № 329)</a:t>
            </a:r>
          </a:p>
          <a:p>
            <a:pPr algn="just">
              <a:buNone/>
            </a:pPr>
            <a:r>
              <a:rPr lang="ru-RU" sz="2400" b="1" dirty="0" smtClean="0">
                <a:latin typeface="+mj-lt"/>
                <a:cs typeface="Times New Roman" pitchFamily="18" charset="0"/>
              </a:rPr>
              <a:t>-Типовая форма трудового договора с работником утверждена </a:t>
            </a:r>
            <a:r>
              <a:rPr lang="ru-RU" sz="2400" b="1" dirty="0" smtClean="0">
                <a:latin typeface="+mj-lt"/>
              </a:rPr>
              <a:t>Распоряжением Правительства РФ от 26.11.2012 N 2190-р «Об утверждении Программы поэтапного совершенствования системы оплаты труда в государственных (муниципальных) учреждениях на 2012 - 2018 годы»(Приложение №3)</a:t>
            </a:r>
            <a:endParaRPr lang="ru-RU" sz="2400" b="1" dirty="0">
              <a:latin typeface="+mj-lt"/>
              <a:cs typeface="Times New Roman" pitchFamily="18" charset="0"/>
            </a:endParaRPr>
          </a:p>
        </p:txBody>
      </p:sp>
      <p:pic>
        <p:nvPicPr>
          <p:cNvPr id="4" name="Рисунок 3"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eaLnBrk="1" hangingPunct="1"/>
            <a:r>
              <a:rPr lang="ru-RU" sz="4000" dirty="0" smtClean="0"/>
              <a:t>     Содержание трудового договора</a:t>
            </a:r>
          </a:p>
        </p:txBody>
      </p:sp>
      <p:sp>
        <p:nvSpPr>
          <p:cNvPr id="8195" name="Rectangle 3"/>
          <p:cNvSpPr>
            <a:spLocks noGrp="1" noChangeArrowheads="1"/>
          </p:cNvSpPr>
          <p:nvPr>
            <p:ph idx="1"/>
          </p:nvPr>
        </p:nvSpPr>
        <p:spPr>
          <a:xfrm>
            <a:off x="611188" y="1268413"/>
            <a:ext cx="7924800" cy="4419600"/>
          </a:xfrm>
        </p:spPr>
        <p:txBody>
          <a:bodyPr/>
          <a:lstStyle/>
          <a:p>
            <a:pPr marL="609600" indent="-609600" eaLnBrk="1" hangingPunct="1">
              <a:buFont typeface="Wingdings" pitchFamily="2" charset="2"/>
              <a:buNone/>
            </a:pPr>
            <a:r>
              <a:rPr lang="ru-RU" smtClean="0"/>
              <a:t>       </a:t>
            </a:r>
          </a:p>
          <a:p>
            <a:pPr marL="609600" indent="-609600" eaLnBrk="1" hangingPunct="1">
              <a:buFont typeface="Wingdings" pitchFamily="2" charset="2"/>
              <a:buNone/>
            </a:pPr>
            <a:r>
              <a:rPr lang="ru-RU" smtClean="0"/>
              <a:t> </a:t>
            </a:r>
          </a:p>
        </p:txBody>
      </p:sp>
      <p:sp>
        <p:nvSpPr>
          <p:cNvPr id="8196" name="Rectangle 4"/>
          <p:cNvSpPr>
            <a:spLocks noChangeArrowheads="1"/>
          </p:cNvSpPr>
          <p:nvPr/>
        </p:nvSpPr>
        <p:spPr bwMode="auto">
          <a:xfrm>
            <a:off x="468313" y="1124745"/>
            <a:ext cx="7991475" cy="4985980"/>
          </a:xfrm>
          <a:prstGeom prst="rect">
            <a:avLst/>
          </a:prstGeom>
          <a:noFill/>
          <a:ln w="9525">
            <a:noFill/>
            <a:miter lim="800000"/>
            <a:headEnd/>
            <a:tailEnd/>
          </a:ln>
        </p:spPr>
        <p:txBody>
          <a:bodyPr wrap="square">
            <a:spAutoFit/>
          </a:bodyPr>
          <a:lstStyle/>
          <a:p>
            <a:endParaRPr lang="ru-RU" dirty="0" smtClean="0"/>
          </a:p>
          <a:p>
            <a:r>
              <a:rPr lang="ru-RU" sz="2000" dirty="0" smtClean="0">
                <a:solidFill>
                  <a:srgbClr val="FF0000"/>
                </a:solidFill>
              </a:rPr>
              <a:t>В </a:t>
            </a:r>
            <a:r>
              <a:rPr lang="ru-RU" sz="2000" dirty="0">
                <a:solidFill>
                  <a:srgbClr val="FF0000"/>
                </a:solidFill>
              </a:rPr>
              <a:t>трудовом договоре указываются:</a:t>
            </a:r>
            <a:r>
              <a:rPr lang="ru-RU" sz="2000" dirty="0"/>
              <a:t/>
            </a:r>
            <a:br>
              <a:rPr lang="ru-RU" sz="2000" dirty="0"/>
            </a:br>
            <a:r>
              <a:rPr lang="ru-RU" sz="2000" dirty="0"/>
              <a:t/>
            </a:r>
            <a:br>
              <a:rPr lang="ru-RU" sz="2000" dirty="0"/>
            </a:br>
            <a:r>
              <a:rPr lang="ru-RU" sz="2000" dirty="0"/>
              <a:t>фамилия, имя, отчество работника и наименование </a:t>
            </a:r>
            <a:r>
              <a:rPr lang="ru-RU" sz="2000" dirty="0" smtClean="0"/>
              <a:t>работодателя, </a:t>
            </a:r>
            <a:r>
              <a:rPr lang="ru-RU" sz="2000" dirty="0"/>
              <a:t>заключивших трудовой договор;</a:t>
            </a:r>
            <a:br>
              <a:rPr lang="ru-RU" sz="2000" dirty="0"/>
            </a:br>
            <a:r>
              <a:rPr lang="ru-RU" sz="2000" dirty="0"/>
              <a:t/>
            </a:r>
            <a:br>
              <a:rPr lang="ru-RU" sz="2000" dirty="0"/>
            </a:br>
            <a:r>
              <a:rPr lang="ru-RU" sz="2000" dirty="0"/>
              <a:t>сведения о документах, удостоверяющих личность </a:t>
            </a:r>
            <a:r>
              <a:rPr lang="ru-RU" sz="2000" dirty="0" smtClean="0"/>
              <a:t>работника;</a:t>
            </a:r>
            <a:r>
              <a:rPr lang="ru-RU" sz="2000" dirty="0"/>
              <a:t/>
            </a:r>
            <a:br>
              <a:rPr lang="ru-RU" sz="2000" dirty="0"/>
            </a:br>
            <a:r>
              <a:rPr lang="ru-RU" sz="2000" dirty="0"/>
              <a:t/>
            </a:r>
            <a:br>
              <a:rPr lang="ru-RU" sz="2000" dirty="0"/>
            </a:br>
            <a:r>
              <a:rPr lang="ru-RU" sz="2000" dirty="0"/>
              <a:t>идентификационный номер налогоплательщика (для </a:t>
            </a:r>
            <a:r>
              <a:rPr lang="ru-RU" sz="2000" dirty="0" smtClean="0"/>
              <a:t>работодателей;</a:t>
            </a:r>
            <a:r>
              <a:rPr lang="ru-RU" sz="2000" dirty="0"/>
              <a:t/>
            </a:r>
            <a:br>
              <a:rPr lang="ru-RU" sz="2000" dirty="0"/>
            </a:br>
            <a:r>
              <a:rPr lang="ru-RU" sz="2000" dirty="0"/>
              <a:t/>
            </a:r>
            <a:br>
              <a:rPr lang="ru-RU" sz="2000" dirty="0"/>
            </a:br>
            <a:r>
              <a:rPr lang="ru-RU" sz="2000" dirty="0"/>
              <a:t>сведения о представителе работодателя, подписавшем трудовой договор, и основание, в силу которого он наделен соответствующими полномочиями;</a:t>
            </a:r>
            <a:br>
              <a:rPr lang="ru-RU" sz="2000" dirty="0"/>
            </a:br>
            <a:r>
              <a:rPr lang="ru-RU" sz="2000" dirty="0"/>
              <a:t/>
            </a:r>
            <a:br>
              <a:rPr lang="ru-RU" sz="2000" dirty="0"/>
            </a:br>
            <a:r>
              <a:rPr lang="ru-RU" sz="2000" dirty="0"/>
              <a:t>место и дата заключения трудового договора.</a:t>
            </a:r>
            <a:br>
              <a:rPr lang="ru-RU" sz="2000" dirty="0"/>
            </a:br>
            <a:endParaRPr lang="ru-RU" sz="2000" dirty="0"/>
          </a:p>
        </p:txBody>
      </p:sp>
      <p:pic>
        <p:nvPicPr>
          <p:cNvPr id="5" name="Рисунок 4"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1" name="Прямоугольник 10"/>
          <p:cNvSpPr/>
          <p:nvPr/>
        </p:nvSpPr>
        <p:spPr>
          <a:xfrm>
            <a:off x="1115616" y="260648"/>
            <a:ext cx="7632848" cy="6432530"/>
          </a:xfrm>
          <a:prstGeom prst="rect">
            <a:avLst/>
          </a:prstGeom>
        </p:spPr>
        <p:txBody>
          <a:bodyPr wrap="square">
            <a:spAutoFit/>
          </a:bodyPr>
          <a:lstStyle/>
          <a:p>
            <a:pPr algn="just"/>
            <a:r>
              <a:rPr lang="ru-RU" sz="2800" b="1" dirty="0" smtClean="0">
                <a:solidFill>
                  <a:srgbClr val="002060"/>
                </a:solidFill>
                <a:latin typeface="Times New Roman" pitchFamily="18" charset="0"/>
                <a:cs typeface="Times New Roman" pitchFamily="18" charset="0"/>
              </a:rPr>
              <a:t>Основные трудовые права и социальные гарантии педагогических работников </a:t>
            </a:r>
            <a:r>
              <a:rPr lang="ru-RU" b="1" dirty="0" smtClean="0"/>
              <a:t>(статья 47 Федерального закона от 29.12.2012  № 273 -ФЗ «Об образовании в Российской Федерации»)</a:t>
            </a:r>
            <a:r>
              <a:rPr lang="ru-RU" b="1" dirty="0" smtClean="0">
                <a:solidFill>
                  <a:srgbClr val="002060"/>
                </a:solidFill>
                <a:latin typeface="Times New Roman" pitchFamily="18" charset="0"/>
                <a:cs typeface="Times New Roman" pitchFamily="18" charset="0"/>
              </a:rPr>
              <a:t>:</a:t>
            </a:r>
          </a:p>
          <a:p>
            <a:r>
              <a:rPr lang="ru-RU" sz="2800" b="1" dirty="0" smtClean="0">
                <a:solidFill>
                  <a:srgbClr val="FF0000"/>
                </a:solidFill>
                <a:latin typeface="Times New Roman" pitchFamily="18" charset="0"/>
                <a:cs typeface="Times New Roman" pitchFamily="18" charset="0"/>
              </a:rPr>
              <a:t>-право на длительный отпуск сроком до одного года</a:t>
            </a:r>
            <a:r>
              <a:rPr lang="ru-RU" sz="2800" b="1" dirty="0" smtClean="0">
                <a:latin typeface="Times New Roman" pitchFamily="18" charset="0"/>
                <a:cs typeface="Times New Roman" pitchFamily="18" charset="0"/>
              </a:rPr>
              <a:t>(</a:t>
            </a:r>
            <a:r>
              <a:rPr lang="ru-RU" sz="2800" dirty="0" smtClean="0"/>
              <a:t>приказ Минобрнауки России  от 31 мая 2016 года № 644)</a:t>
            </a:r>
            <a:r>
              <a:rPr lang="ru-RU" sz="2800" b="1" dirty="0" smtClean="0">
                <a:solidFill>
                  <a:srgbClr val="FF0000"/>
                </a:solidFill>
                <a:latin typeface="Times New Roman" pitchFamily="18" charset="0"/>
                <a:cs typeface="Times New Roman" pitchFamily="18" charset="0"/>
              </a:rPr>
              <a:t>;</a:t>
            </a:r>
          </a:p>
          <a:p>
            <a:r>
              <a:rPr lang="ru-RU" sz="2800" b="1" dirty="0" smtClean="0">
                <a:solidFill>
                  <a:srgbClr val="FF0000"/>
                </a:solidFill>
                <a:latin typeface="Times New Roman" pitchFamily="18" charset="0"/>
                <a:cs typeface="Times New Roman" pitchFamily="18" charset="0"/>
              </a:rPr>
              <a:t>-право на дополнительное профессиональное образование по профилю педагогической деятельности не реже чем один раз в три года;</a:t>
            </a:r>
          </a:p>
          <a:p>
            <a:r>
              <a:rPr lang="ru-RU" sz="2800" b="1" dirty="0" smtClean="0">
                <a:solidFill>
                  <a:srgbClr val="FF0000"/>
                </a:solidFill>
                <a:latin typeface="Times New Roman" pitchFamily="18" charset="0"/>
                <a:cs typeface="Times New Roman" pitchFamily="18" charset="0"/>
              </a:rPr>
              <a:t> -сокращенная продолжительность рабочего времени, в т.ч. конкретизация в зависимости от должности и условий работы;</a:t>
            </a:r>
          </a:p>
          <a:p>
            <a:endParaRPr lang="ru-RU" sz="2000" b="1" dirty="0" smtClean="0">
              <a:solidFill>
                <a:srgbClr val="FF0000"/>
              </a:solidFill>
              <a:latin typeface="Times New Roman" pitchFamily="18" charset="0"/>
              <a:cs typeface="Times New Roman" pitchFamily="18" charset="0"/>
            </a:endParaRPr>
          </a:p>
          <a:p>
            <a:r>
              <a:rPr lang="ru-RU" sz="2000" b="1" dirty="0" smtClean="0">
                <a:solidFill>
                  <a:srgbClr val="FF0000"/>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z="4000" dirty="0" smtClean="0"/>
              <a:t>Обязательные условия трудового договора</a:t>
            </a:r>
          </a:p>
        </p:txBody>
      </p:sp>
      <p:sp>
        <p:nvSpPr>
          <p:cNvPr id="9219" name="Rectangle 3"/>
          <p:cNvSpPr>
            <a:spLocks noGrp="1" noChangeArrowheads="1"/>
          </p:cNvSpPr>
          <p:nvPr>
            <p:ph idx="1"/>
          </p:nvPr>
        </p:nvSpPr>
        <p:spPr>
          <a:xfrm>
            <a:off x="611188" y="1268413"/>
            <a:ext cx="7924800" cy="4419600"/>
          </a:xfrm>
        </p:spPr>
        <p:txBody>
          <a:bodyPr/>
          <a:lstStyle/>
          <a:p>
            <a:pPr marL="609600" indent="-609600" eaLnBrk="1" hangingPunct="1">
              <a:buFont typeface="Wingdings" pitchFamily="2" charset="2"/>
              <a:buNone/>
            </a:pPr>
            <a:r>
              <a:rPr lang="ru-RU" smtClean="0"/>
              <a:t>       </a:t>
            </a:r>
          </a:p>
          <a:p>
            <a:pPr marL="609600" indent="-609600" eaLnBrk="1" hangingPunct="1">
              <a:buFont typeface="Wingdings" pitchFamily="2" charset="2"/>
              <a:buNone/>
            </a:pPr>
            <a:r>
              <a:rPr lang="ru-RU" smtClean="0"/>
              <a:t> </a:t>
            </a:r>
          </a:p>
        </p:txBody>
      </p:sp>
      <p:sp>
        <p:nvSpPr>
          <p:cNvPr id="9220" name="Rectangle 4"/>
          <p:cNvSpPr>
            <a:spLocks noChangeArrowheads="1"/>
          </p:cNvSpPr>
          <p:nvPr/>
        </p:nvSpPr>
        <p:spPr bwMode="auto">
          <a:xfrm>
            <a:off x="107505" y="1412776"/>
            <a:ext cx="8856984" cy="5047536"/>
          </a:xfrm>
          <a:prstGeom prst="rect">
            <a:avLst/>
          </a:prstGeom>
          <a:noFill/>
          <a:ln w="9525">
            <a:noFill/>
            <a:miter lim="800000"/>
            <a:headEnd/>
            <a:tailEnd/>
          </a:ln>
        </p:spPr>
        <p:txBody>
          <a:bodyPr wrap="square">
            <a:spAutoFit/>
          </a:bodyPr>
          <a:lstStyle/>
          <a:p>
            <a:pPr marL="342900" indent="-342900"/>
            <a:r>
              <a:rPr lang="ru-RU" dirty="0"/>
              <a:t>1. </a:t>
            </a:r>
            <a:r>
              <a:rPr lang="ru-RU" b="1" dirty="0" smtClean="0">
                <a:solidFill>
                  <a:srgbClr val="FF0000"/>
                </a:solidFill>
              </a:rPr>
              <a:t>Место </a:t>
            </a:r>
            <a:r>
              <a:rPr lang="ru-RU" b="1" dirty="0">
                <a:solidFill>
                  <a:srgbClr val="FF0000"/>
                </a:solidFill>
              </a:rPr>
              <a:t>работы</a:t>
            </a:r>
            <a:r>
              <a:rPr lang="ru-RU" dirty="0"/>
              <a:t>, а в случае, когда работник принимается для работы в филиале, представительстве или ином обособленном структурном подразделении организации, расположенном в другой местности, - место работы с указанием обособленного структурного подразделения и его местонахождения;</a:t>
            </a:r>
          </a:p>
          <a:p>
            <a:pPr marL="342900" indent="-342900"/>
            <a:endParaRPr lang="ru-RU" dirty="0"/>
          </a:p>
          <a:p>
            <a:pPr marL="342900" indent="-342900"/>
            <a:endParaRPr lang="ru-RU" dirty="0" smtClean="0"/>
          </a:p>
          <a:p>
            <a:pPr marL="342900" indent="-342900"/>
            <a:r>
              <a:rPr lang="ru-RU" dirty="0" smtClean="0"/>
              <a:t>2</a:t>
            </a:r>
            <a:r>
              <a:rPr lang="ru-RU" dirty="0"/>
              <a:t>. </a:t>
            </a:r>
            <a:r>
              <a:rPr lang="ru-RU" b="1" dirty="0" smtClean="0">
                <a:solidFill>
                  <a:srgbClr val="FF0000"/>
                </a:solidFill>
              </a:rPr>
              <a:t>Трудовая </a:t>
            </a:r>
            <a:r>
              <a:rPr lang="ru-RU" b="1" dirty="0">
                <a:solidFill>
                  <a:srgbClr val="FF0000"/>
                </a:solidFill>
              </a:rPr>
              <a:t>функция </a:t>
            </a:r>
            <a:r>
              <a:rPr lang="ru-RU" dirty="0"/>
              <a:t>(работа по должности в соответствии со штатным расписанием, профессии, специальности с указанием квалификации; </a:t>
            </a:r>
            <a:r>
              <a:rPr lang="ru-RU" dirty="0">
                <a:solidFill>
                  <a:srgbClr val="FF0000"/>
                </a:solidFill>
              </a:rPr>
              <a:t>конкретный вид поручаемой работнику работы</a:t>
            </a:r>
            <a:r>
              <a:rPr lang="ru-RU" dirty="0"/>
              <a:t>). </a:t>
            </a:r>
            <a:endParaRPr lang="ru-RU" dirty="0" smtClean="0"/>
          </a:p>
          <a:p>
            <a:pPr marL="342900" indent="-342900"/>
            <a:r>
              <a:rPr lang="ru-RU" dirty="0" smtClean="0"/>
              <a:t>  Если </a:t>
            </a:r>
            <a:r>
              <a:rPr lang="ru-RU" dirty="0"/>
              <a:t>в соответствии с ТК РФ , иными федеральными законами с выполнением работ по определенным должностям, профессиям, специальностям связано предоставление компенсаций и льгот либо наличие ограничений, то наименование этих должностей, профессий или специальностей и квалификационные требования к ним должны соответствовать наименованиям и требованиям, указанным в квалификационных справочниках, утверждаемых в порядке, устанавливаемом Правительством Российской Федерации, или соответствующим положениям профессиональных стандартов;</a:t>
            </a:r>
          </a:p>
          <a:p>
            <a:pPr marL="342900" indent="-342900"/>
            <a:endParaRPr lang="ru-RU" sz="1600" dirty="0"/>
          </a:p>
        </p:txBody>
      </p:sp>
      <p:pic>
        <p:nvPicPr>
          <p:cNvPr id="5" name="Рисунок 4" descr="эмблема.png"/>
          <p:cNvPicPr>
            <a:picLocks noChangeAspect="1"/>
          </p:cNvPicPr>
          <p:nvPr/>
        </p:nvPicPr>
        <p:blipFill>
          <a:blip r:embed="rId2"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z="4000" dirty="0" smtClean="0"/>
              <a:t>Обязательные условия трудового договора</a:t>
            </a:r>
          </a:p>
        </p:txBody>
      </p:sp>
      <p:sp>
        <p:nvSpPr>
          <p:cNvPr id="10243" name="Rectangle 3"/>
          <p:cNvSpPr>
            <a:spLocks noGrp="1" noChangeArrowheads="1"/>
          </p:cNvSpPr>
          <p:nvPr>
            <p:ph idx="1"/>
          </p:nvPr>
        </p:nvSpPr>
        <p:spPr>
          <a:xfrm>
            <a:off x="107504" y="1340767"/>
            <a:ext cx="8928992" cy="5517233"/>
          </a:xfrm>
        </p:spPr>
        <p:txBody>
          <a:bodyPr>
            <a:normAutofit fontScale="55000" lnSpcReduction="20000"/>
          </a:bodyPr>
          <a:lstStyle/>
          <a:p>
            <a:pPr>
              <a:lnSpc>
                <a:spcPct val="80000"/>
              </a:lnSpc>
              <a:buNone/>
            </a:pPr>
            <a:r>
              <a:rPr lang="ru-RU" dirty="0" smtClean="0"/>
              <a:t>      </a:t>
            </a:r>
          </a:p>
          <a:p>
            <a:pPr>
              <a:lnSpc>
                <a:spcPct val="80000"/>
              </a:lnSpc>
              <a:buNone/>
            </a:pPr>
            <a:r>
              <a:rPr lang="ru-RU" sz="3800" dirty="0" smtClean="0"/>
              <a:t>3. </a:t>
            </a:r>
            <a:r>
              <a:rPr lang="ru-RU" sz="4200" b="1" dirty="0" smtClean="0">
                <a:solidFill>
                  <a:srgbClr val="FF0000"/>
                </a:solidFill>
              </a:rPr>
              <a:t>Дата начала работы</a:t>
            </a:r>
            <a:r>
              <a:rPr lang="ru-RU" sz="3800" dirty="0" smtClean="0"/>
              <a:t>, а в случае, когда заключается срочный трудовой договор, - также срок его действия и обстоятельства (причины), послужившие основанием для заключения срочного трудового договора в соответствии с ТК РФ или иным федеральным законом; </a:t>
            </a:r>
          </a:p>
          <a:p>
            <a:pPr>
              <a:lnSpc>
                <a:spcPct val="80000"/>
              </a:lnSpc>
              <a:buNone/>
            </a:pPr>
            <a:r>
              <a:rPr lang="ru-RU" sz="4000" b="1" dirty="0" smtClean="0">
                <a:solidFill>
                  <a:schemeClr val="tx1"/>
                </a:solidFill>
              </a:rPr>
              <a:t>Срочный</a:t>
            </a:r>
            <a:r>
              <a:rPr lang="ru-RU" sz="4000" b="1" dirty="0" smtClean="0">
                <a:solidFill>
                  <a:schemeClr val="accent1"/>
                </a:solidFill>
              </a:rPr>
              <a:t> </a:t>
            </a:r>
            <a:r>
              <a:rPr lang="ru-RU" sz="4000" b="1" dirty="0" smtClean="0">
                <a:solidFill>
                  <a:schemeClr val="tx1"/>
                </a:solidFill>
              </a:rPr>
              <a:t>трудовой договор заключается(ст. 59 ТК РФ):</a:t>
            </a:r>
            <a:endParaRPr lang="ru-RU" sz="3800" b="1" dirty="0" smtClean="0"/>
          </a:p>
          <a:p>
            <a:pPr>
              <a:lnSpc>
                <a:spcPct val="80000"/>
              </a:lnSpc>
            </a:pPr>
            <a:endParaRPr lang="ru-RU" sz="1200" dirty="0" smtClean="0"/>
          </a:p>
          <a:p>
            <a:pPr>
              <a:lnSpc>
                <a:spcPct val="80000"/>
              </a:lnSpc>
              <a:buNone/>
            </a:pPr>
            <a:r>
              <a:rPr lang="ru-RU" dirty="0" smtClean="0">
                <a:solidFill>
                  <a:schemeClr val="tx1"/>
                </a:solidFill>
              </a:rPr>
              <a:t>-на время исполнения обязанностей отсутствующего работника, за которым сохраняется место работы;</a:t>
            </a:r>
          </a:p>
          <a:p>
            <a:pPr>
              <a:lnSpc>
                <a:spcPct val="80000"/>
              </a:lnSpc>
              <a:buNone/>
            </a:pPr>
            <a:r>
              <a:rPr lang="ru-RU" dirty="0" smtClean="0">
                <a:solidFill>
                  <a:schemeClr val="tx1"/>
                </a:solidFill>
              </a:rPr>
              <a:t>-с лицами, принимаемыми для выполнения заведомо определенной работы в случаях, когда ее завершение не может быть определено конкретной датой;</a:t>
            </a:r>
          </a:p>
          <a:p>
            <a:pPr>
              <a:lnSpc>
                <a:spcPct val="80000"/>
              </a:lnSpc>
              <a:buNone/>
            </a:pPr>
            <a:r>
              <a:rPr lang="ru-RU" dirty="0" smtClean="0">
                <a:solidFill>
                  <a:schemeClr val="tx1"/>
                </a:solidFill>
              </a:rPr>
              <a:t>- для выполнения работ, непосредственно связанных со стажировкой и с профессиональным обучением работника;</a:t>
            </a:r>
          </a:p>
          <a:p>
            <a:pPr>
              <a:lnSpc>
                <a:spcPct val="80000"/>
              </a:lnSpc>
              <a:buNone/>
            </a:pPr>
            <a:r>
              <a:rPr lang="ru-RU" dirty="0" smtClean="0">
                <a:solidFill>
                  <a:schemeClr val="tx1"/>
                </a:solidFill>
              </a:rPr>
              <a:t>-с лицами, направленными органами службы занятости населения на работы временного характера и общественные работы;</a:t>
            </a:r>
          </a:p>
          <a:p>
            <a:pPr marL="609600" indent="-609600">
              <a:buNone/>
            </a:pPr>
            <a:endParaRPr lang="ru-RU" sz="3800" b="1" dirty="0" smtClean="0">
              <a:solidFill>
                <a:schemeClr val="tx1"/>
              </a:solidFill>
            </a:endParaRPr>
          </a:p>
          <a:p>
            <a:pPr marL="609600" indent="-609600">
              <a:buNone/>
            </a:pPr>
            <a:r>
              <a:rPr lang="ru-RU" sz="3800" b="1" dirty="0" smtClean="0">
                <a:solidFill>
                  <a:schemeClr val="tx1"/>
                </a:solidFill>
              </a:rPr>
              <a:t>По соглашению сторон срочный трудовой договор может заключаться:</a:t>
            </a:r>
          </a:p>
          <a:p>
            <a:pPr marL="609600" indent="-609600">
              <a:buNone/>
            </a:pPr>
            <a:r>
              <a:rPr lang="ru-RU" dirty="0" smtClean="0"/>
              <a:t> </a:t>
            </a:r>
            <a:r>
              <a:rPr lang="ru-RU" dirty="0" smtClean="0">
                <a:solidFill>
                  <a:schemeClr val="tx1"/>
                </a:solidFill>
              </a:rPr>
              <a:t>-с поступающими на работу пенсионерами по возрасту;</a:t>
            </a:r>
          </a:p>
          <a:p>
            <a:pPr marL="609600" indent="-609600">
              <a:buNone/>
            </a:pPr>
            <a:r>
              <a:rPr lang="ru-RU" dirty="0" smtClean="0">
                <a:solidFill>
                  <a:schemeClr val="tx1"/>
                </a:solidFill>
              </a:rPr>
              <a:t>-с руководителями, заместителями руководителей и главными бухгалтерами организаций независимо от их организационно-правовых форм и форм собственности;</a:t>
            </a:r>
          </a:p>
          <a:p>
            <a:pPr marL="609600" indent="-609600">
              <a:buNone/>
            </a:pPr>
            <a:r>
              <a:rPr lang="ru-RU" dirty="0" smtClean="0">
                <a:solidFill>
                  <a:schemeClr val="tx1"/>
                </a:solidFill>
              </a:rPr>
              <a:t>-с лицами, получающими образование по очной форме обучения;</a:t>
            </a:r>
          </a:p>
          <a:p>
            <a:pPr marL="609600" indent="-609600">
              <a:buNone/>
            </a:pPr>
            <a:r>
              <a:rPr lang="ru-RU" dirty="0" smtClean="0">
                <a:solidFill>
                  <a:schemeClr val="tx1"/>
                </a:solidFill>
              </a:rPr>
              <a:t>-с лицами, поступающими на работу по совместительству.</a:t>
            </a:r>
            <a:br>
              <a:rPr lang="ru-RU" dirty="0" smtClean="0">
                <a:solidFill>
                  <a:schemeClr val="tx1"/>
                </a:solidFill>
              </a:rPr>
            </a:br>
            <a:endParaRPr lang="ru-RU" dirty="0" smtClean="0">
              <a:solidFill>
                <a:schemeClr val="tx1"/>
              </a:solidFill>
            </a:endParaRPr>
          </a:p>
          <a:p>
            <a:pPr marL="609600" indent="-609600">
              <a:buNone/>
            </a:pPr>
            <a:endParaRPr lang="ru-RU" dirty="0" smtClean="0"/>
          </a:p>
        </p:txBody>
      </p:sp>
      <p:sp>
        <p:nvSpPr>
          <p:cNvPr id="8196" name="Rectangle 4"/>
          <p:cNvSpPr>
            <a:spLocks noChangeArrowheads="1"/>
          </p:cNvSpPr>
          <p:nvPr/>
        </p:nvSpPr>
        <p:spPr bwMode="auto">
          <a:xfrm>
            <a:off x="179513" y="1484784"/>
            <a:ext cx="8784976" cy="1908215"/>
          </a:xfrm>
          <a:prstGeom prst="rect">
            <a:avLst/>
          </a:prstGeom>
          <a:noFill/>
          <a:ln w="9525">
            <a:noFill/>
            <a:miter lim="800000"/>
            <a:headEnd/>
            <a:tailEnd/>
          </a:ln>
        </p:spPr>
        <p:txBody>
          <a:bodyPr wrap="square">
            <a:spAutoFit/>
          </a:bodyPr>
          <a:lstStyle/>
          <a:p>
            <a:pPr marL="342900" indent="-342900">
              <a:defRPr/>
            </a:pPr>
            <a:endParaRPr lang="ru-RU" sz="2000" dirty="0" smtClean="0"/>
          </a:p>
          <a:p>
            <a:pPr marL="342900" indent="-342900">
              <a:defRPr/>
            </a:pPr>
            <a:endParaRPr lang="ru-RU" sz="2000" dirty="0"/>
          </a:p>
          <a:p>
            <a:pPr>
              <a:defRPr/>
            </a:pPr>
            <a:endParaRPr lang="ru-RU" sz="2400" dirty="0" smtClean="0"/>
          </a:p>
          <a:p>
            <a:pPr>
              <a:defRPr/>
            </a:pPr>
            <a:endParaRPr lang="ru-RU" sz="2400" dirty="0"/>
          </a:p>
          <a:p>
            <a:pPr marL="342900" indent="-342900">
              <a:defRPr/>
            </a:pPr>
            <a:endParaRPr lang="ru-RU" sz="3000" dirty="0"/>
          </a:p>
        </p:txBody>
      </p:sp>
      <p:pic>
        <p:nvPicPr>
          <p:cNvPr id="7" name="Рисунок 6" descr="эмблема.png"/>
          <p:cNvPicPr>
            <a:picLocks noChangeAspect="1"/>
          </p:cNvPicPr>
          <p:nvPr/>
        </p:nvPicPr>
        <p:blipFill>
          <a:blip r:embed="rId2"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z="4000" smtClean="0"/>
              <a:t>Обязательные условия трудового договора</a:t>
            </a:r>
          </a:p>
        </p:txBody>
      </p:sp>
      <p:sp>
        <p:nvSpPr>
          <p:cNvPr id="10243" name="Rectangle 3"/>
          <p:cNvSpPr>
            <a:spLocks noGrp="1" noChangeArrowheads="1"/>
          </p:cNvSpPr>
          <p:nvPr>
            <p:ph idx="1"/>
          </p:nvPr>
        </p:nvSpPr>
        <p:spPr>
          <a:xfrm>
            <a:off x="611188" y="1268413"/>
            <a:ext cx="7924800" cy="4419600"/>
          </a:xfrm>
        </p:spPr>
        <p:txBody>
          <a:bodyPr/>
          <a:lstStyle/>
          <a:p>
            <a:pPr marL="609600" indent="-609600" eaLnBrk="1" hangingPunct="1">
              <a:buFont typeface="Wingdings" pitchFamily="2" charset="2"/>
              <a:buNone/>
            </a:pPr>
            <a:r>
              <a:rPr lang="ru-RU" dirty="0" smtClean="0"/>
              <a:t>       </a:t>
            </a:r>
          </a:p>
          <a:p>
            <a:pPr marL="609600" indent="-609600" eaLnBrk="1" hangingPunct="1">
              <a:buFont typeface="Wingdings" pitchFamily="2" charset="2"/>
              <a:buNone/>
            </a:pPr>
            <a:r>
              <a:rPr lang="ru-RU" dirty="0" smtClean="0"/>
              <a:t> </a:t>
            </a:r>
          </a:p>
        </p:txBody>
      </p:sp>
      <p:sp>
        <p:nvSpPr>
          <p:cNvPr id="8196" name="Rectangle 4"/>
          <p:cNvSpPr>
            <a:spLocks noChangeArrowheads="1"/>
          </p:cNvSpPr>
          <p:nvPr/>
        </p:nvSpPr>
        <p:spPr bwMode="auto">
          <a:xfrm>
            <a:off x="179513" y="1484784"/>
            <a:ext cx="8784976" cy="2769989"/>
          </a:xfrm>
          <a:prstGeom prst="rect">
            <a:avLst/>
          </a:prstGeom>
          <a:noFill/>
          <a:ln w="9525">
            <a:noFill/>
            <a:miter lim="800000"/>
            <a:headEnd/>
            <a:tailEnd/>
          </a:ln>
        </p:spPr>
        <p:txBody>
          <a:bodyPr wrap="square">
            <a:spAutoFit/>
          </a:bodyPr>
          <a:lstStyle/>
          <a:p>
            <a:pPr>
              <a:defRPr/>
            </a:pPr>
            <a:r>
              <a:rPr lang="ru-RU" sz="2400" dirty="0" smtClean="0"/>
              <a:t>4</a:t>
            </a:r>
            <a:r>
              <a:rPr lang="ru-RU" sz="2400" dirty="0"/>
              <a:t>. </a:t>
            </a:r>
            <a:r>
              <a:rPr lang="ru-RU" sz="2400" b="1" dirty="0" smtClean="0">
                <a:solidFill>
                  <a:srgbClr val="FF0000"/>
                </a:solidFill>
              </a:rPr>
              <a:t>Условия </a:t>
            </a:r>
            <a:r>
              <a:rPr lang="ru-RU" sz="2400" b="1" dirty="0">
                <a:solidFill>
                  <a:srgbClr val="FF0000"/>
                </a:solidFill>
              </a:rPr>
              <a:t>оплаты труда </a:t>
            </a:r>
            <a:r>
              <a:rPr lang="ru-RU" sz="2400" dirty="0"/>
              <a:t>(в том числе размер тарифной ставки или оклада (должностного оклада) работника, доплаты, надбавки и поощрительные выплаты); </a:t>
            </a:r>
            <a:r>
              <a:rPr lang="ru-RU" sz="2400" dirty="0">
                <a:solidFill>
                  <a:srgbClr val="FF0000"/>
                </a:solidFill>
              </a:rPr>
              <a:t>сроки </a:t>
            </a:r>
            <a:r>
              <a:rPr lang="ru-RU" sz="2400" dirty="0" smtClean="0">
                <a:solidFill>
                  <a:srgbClr val="FF0000"/>
                </a:solidFill>
              </a:rPr>
              <a:t>выплат</a:t>
            </a:r>
          </a:p>
          <a:p>
            <a:pPr>
              <a:defRPr/>
            </a:pPr>
            <a:endParaRPr lang="ru-RU" sz="2400" dirty="0" smtClean="0"/>
          </a:p>
          <a:p>
            <a:pPr>
              <a:defRPr/>
            </a:pPr>
            <a:endParaRPr lang="ru-RU" sz="2400" dirty="0" smtClean="0"/>
          </a:p>
          <a:p>
            <a:pPr>
              <a:defRPr/>
            </a:pPr>
            <a:endParaRPr lang="ru-RU" sz="2400" dirty="0"/>
          </a:p>
          <a:p>
            <a:pPr marL="342900" indent="-342900">
              <a:defRPr/>
            </a:pPr>
            <a:endParaRPr lang="ru-RU" sz="3000" dirty="0"/>
          </a:p>
        </p:txBody>
      </p:sp>
      <p:sp>
        <p:nvSpPr>
          <p:cNvPr id="5" name="Прямоугольник 4"/>
          <p:cNvSpPr/>
          <p:nvPr/>
        </p:nvSpPr>
        <p:spPr>
          <a:xfrm>
            <a:off x="251520" y="2636912"/>
            <a:ext cx="8712968" cy="646331"/>
          </a:xfrm>
          <a:prstGeom prst="rect">
            <a:avLst/>
          </a:prstGeom>
        </p:spPr>
        <p:txBody>
          <a:bodyPr wrap="square">
            <a:spAutoFit/>
          </a:bodyPr>
          <a:lstStyle/>
          <a:p>
            <a:r>
              <a:rPr lang="ru-RU" b="1" dirty="0" smtClean="0">
                <a:solidFill>
                  <a:srgbClr val="FF0000"/>
                </a:solidFill>
                <a:latin typeface="Times New Roman" panose="02020603050405020304" pitchFamily="18" charset="0"/>
                <a:cs typeface="Times New Roman" panose="02020603050405020304" pitchFamily="18" charset="0"/>
              </a:rPr>
              <a:t>Составные части заработной платы:</a:t>
            </a:r>
          </a:p>
          <a:p>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79512" y="2924944"/>
            <a:ext cx="8856984" cy="3170099"/>
          </a:xfrm>
          <a:prstGeom prst="rect">
            <a:avLst/>
          </a:prstGeom>
        </p:spPr>
        <p:txBody>
          <a:bodyPr wrap="square">
            <a:spAutoFit/>
          </a:bodyPr>
          <a:lstStyle/>
          <a:p>
            <a:pPr marL="285750" indent="-285750" algn="just">
              <a:buFont typeface="Wingdings" panose="05000000000000000000" pitchFamily="2" charset="2"/>
              <a:buChar char="Ø"/>
            </a:pPr>
            <a:r>
              <a:rPr lang="ru-RU" sz="2000" b="1" dirty="0" smtClean="0">
                <a:solidFill>
                  <a:srgbClr val="FF0000"/>
                </a:solidFill>
                <a:latin typeface="Times New Roman" panose="02020603050405020304" pitchFamily="18" charset="0"/>
                <a:cs typeface="Times New Roman" panose="02020603050405020304" pitchFamily="18" charset="0"/>
              </a:rPr>
              <a:t>Оклад (должностной оклад, ставка заработной платы))</a:t>
            </a:r>
            <a:r>
              <a:rPr lang="ru-RU" sz="2000" b="1" dirty="0" smtClean="0">
                <a:latin typeface="Times New Roman" panose="02020603050405020304" pitchFamily="18" charset="0"/>
                <a:cs typeface="Times New Roman" panose="02020603050405020304" pitchFamily="18" charset="0"/>
              </a:rPr>
              <a:t> - </a:t>
            </a:r>
            <a:r>
              <a:rPr lang="ru-RU" sz="2000" dirty="0" smtClean="0">
                <a:latin typeface="Times New Roman" panose="02020603050405020304" pitchFamily="18" charset="0"/>
                <a:cs typeface="Times New Roman" panose="02020603050405020304" pitchFamily="18" charset="0"/>
              </a:rPr>
              <a:t>фиксированный размер оплаты труда работника за исполнение трудовых (должностных) обязанностей определенной сложности за календарный месяц без учета компенсационных, стимулирующих и социальных выплат (статья 129 Трудового кодекса Российской Федерации)</a:t>
            </a:r>
          </a:p>
          <a:p>
            <a:pPr marL="285750" indent="-285750" algn="just">
              <a:buFont typeface="Wingdings" panose="05000000000000000000" pitchFamily="2" charset="2"/>
              <a:buChar char="Ø"/>
            </a:pPr>
            <a:r>
              <a:rPr lang="ru-RU" sz="2000" dirty="0" smtClean="0">
                <a:solidFill>
                  <a:srgbClr val="FF0000"/>
                </a:solidFill>
                <a:latin typeface="Times New Roman" panose="02020603050405020304" pitchFamily="18" charset="0"/>
                <a:cs typeface="Times New Roman" panose="02020603050405020304" pitchFamily="18" charset="0"/>
              </a:rPr>
              <a:t>Выплаты компенсационного характера </a:t>
            </a:r>
            <a:r>
              <a:rPr lang="ru-RU" sz="2000" dirty="0" smtClean="0">
                <a:latin typeface="Times New Roman" panose="02020603050405020304" pitchFamily="18" charset="0"/>
                <a:cs typeface="Times New Roman" panose="02020603050405020304" pitchFamily="18" charset="0"/>
              </a:rPr>
              <a:t>устанавливаются в зависимости от условий труда в соответствии с трудовым законодательством, иными нормативными правовыми актами РФ, содержащими нормы трудового права</a:t>
            </a:r>
          </a:p>
          <a:p>
            <a:pPr marL="285750" indent="-285750" algn="just">
              <a:buFont typeface="Wingdings" panose="05000000000000000000" pitchFamily="2" charset="2"/>
              <a:buChar char="Ø"/>
            </a:pPr>
            <a:r>
              <a:rPr lang="ru-RU" sz="2000" dirty="0" smtClean="0">
                <a:solidFill>
                  <a:srgbClr val="FF0000"/>
                </a:solidFill>
                <a:latin typeface="Times New Roman" panose="02020603050405020304" pitchFamily="18" charset="0"/>
                <a:cs typeface="Times New Roman" panose="02020603050405020304" pitchFamily="18" charset="0"/>
              </a:rPr>
              <a:t>Выплаты стимулирующего характера  </a:t>
            </a:r>
            <a:r>
              <a:rPr lang="ru-RU" sz="2000" dirty="0" smtClean="0">
                <a:latin typeface="Times New Roman" panose="02020603050405020304" pitchFamily="18" charset="0"/>
                <a:cs typeface="Times New Roman" panose="02020603050405020304" pitchFamily="18" charset="0"/>
              </a:rPr>
              <a:t>устанавливаются работнику с учетом критериев, позволяющих оценить результативность и качество его работы</a:t>
            </a:r>
          </a:p>
        </p:txBody>
      </p:sp>
      <p:pic>
        <p:nvPicPr>
          <p:cNvPr id="7" name="Рисунок 6" descr="эмблема.png"/>
          <p:cNvPicPr>
            <a:picLocks noChangeAspect="1"/>
          </p:cNvPicPr>
          <p:nvPr/>
        </p:nvPicPr>
        <p:blipFill>
          <a:blip r:embed="rId2"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2292"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12293"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12294" name="TextBox 5"/>
          <p:cNvSpPr txBox="1">
            <a:spLocks noChangeArrowheads="1"/>
          </p:cNvSpPr>
          <p:nvPr/>
        </p:nvSpPr>
        <p:spPr bwMode="auto">
          <a:xfrm flipH="1">
            <a:off x="928688" y="214313"/>
            <a:ext cx="7358062" cy="708025"/>
          </a:xfrm>
          <a:prstGeom prst="rect">
            <a:avLst/>
          </a:prstGeom>
          <a:noFill/>
          <a:ln w="9525">
            <a:noFill/>
            <a:miter lim="800000"/>
            <a:headEnd/>
            <a:tailEnd/>
          </a:ln>
        </p:spPr>
        <p:txBody>
          <a:bodyPr>
            <a:spAutoFit/>
          </a:bodyPr>
          <a:lstStyle/>
          <a:p>
            <a:pPr algn="just"/>
            <a:r>
              <a:rPr lang="ru-RU" sz="2000" b="1">
                <a:solidFill>
                  <a:srgbClr val="FF0000"/>
                </a:solidFill>
                <a:latin typeface="Times New Roman" pitchFamily="18" charset="0"/>
                <a:cs typeface="Times New Roman" pitchFamily="18" charset="0"/>
              </a:rPr>
              <a:t>Примерная форма ТД (приложение № 3 расп.Правительства РФ от 26 ноября 2012 г. N 2190-р)  раздел </a:t>
            </a:r>
            <a:r>
              <a:rPr lang="en-US" sz="2000" b="1">
                <a:solidFill>
                  <a:srgbClr val="FF0000"/>
                </a:solidFill>
                <a:latin typeface="Times New Roman" pitchFamily="18" charset="0"/>
                <a:cs typeface="Times New Roman" pitchFamily="18" charset="0"/>
              </a:rPr>
              <a:t>IV</a:t>
            </a:r>
            <a:r>
              <a:rPr lang="ru-RU" sz="2000" b="1">
                <a:solidFill>
                  <a:srgbClr val="FF0000"/>
                </a:solidFill>
                <a:latin typeface="Times New Roman" pitchFamily="18" charset="0"/>
                <a:cs typeface="Times New Roman" pitchFamily="18" charset="0"/>
              </a:rPr>
              <a:t> Оплата труда </a:t>
            </a:r>
            <a:endParaRPr lang="ru-RU" sz="2000">
              <a:solidFill>
                <a:srgbClr val="FF0000"/>
              </a:solidFill>
              <a:latin typeface="Times New Roman" pitchFamily="18" charset="0"/>
              <a:cs typeface="Times New Roman" pitchFamily="18" charset="0"/>
            </a:endParaRPr>
          </a:p>
        </p:txBody>
      </p:sp>
      <p:sp>
        <p:nvSpPr>
          <p:cNvPr id="12295" name="Прямоугольник 6"/>
          <p:cNvSpPr>
            <a:spLocks noChangeArrowheads="1"/>
          </p:cNvSpPr>
          <p:nvPr/>
        </p:nvSpPr>
        <p:spPr bwMode="auto">
          <a:xfrm>
            <a:off x="785813" y="1000125"/>
            <a:ext cx="7715250" cy="5308600"/>
          </a:xfrm>
          <a:prstGeom prst="rect">
            <a:avLst/>
          </a:prstGeom>
          <a:noFill/>
          <a:ln w="9525">
            <a:noFill/>
            <a:miter lim="800000"/>
            <a:headEnd/>
            <a:tailEnd/>
          </a:ln>
        </p:spPr>
        <p:txBody>
          <a:bodyPr>
            <a:spAutoFit/>
          </a:bodyPr>
          <a:lstStyle/>
          <a:p>
            <a:r>
              <a:rPr lang="ru-RU" sz="2300">
                <a:latin typeface="Times New Roman" pitchFamily="18" charset="0"/>
                <a:cs typeface="Times New Roman" pitchFamily="18" charset="0"/>
              </a:rPr>
              <a:t> </a:t>
            </a:r>
            <a:r>
              <a:rPr lang="ru-RU" sz="2000">
                <a:latin typeface="Times New Roman" pitchFamily="18" charset="0"/>
                <a:cs typeface="Times New Roman" pitchFamily="18" charset="0"/>
              </a:rPr>
              <a:t>п. 13. За выполнение трудовых обязанностей, предусмотренных настоящим трудовым договором, работнику устанавливается заработная плата в размере:</a:t>
            </a:r>
          </a:p>
          <a:p>
            <a:endParaRPr lang="ru-RU" sz="2000">
              <a:latin typeface="Times New Roman" pitchFamily="18" charset="0"/>
              <a:cs typeface="Times New Roman" pitchFamily="18" charset="0"/>
            </a:endParaRPr>
          </a:p>
          <a:p>
            <a:endParaRPr lang="ru-RU" sz="2000">
              <a:latin typeface="Times New Roman" pitchFamily="18" charset="0"/>
              <a:cs typeface="Times New Roman" pitchFamily="18" charset="0"/>
            </a:endParaRPr>
          </a:p>
          <a:p>
            <a:r>
              <a:rPr lang="ru-RU" sz="2000">
                <a:latin typeface="Times New Roman" pitchFamily="18" charset="0"/>
                <a:cs typeface="Times New Roman" pitchFamily="18" charset="0"/>
              </a:rPr>
              <a:t>б) работнику производятся выплаты компенсационного характера:</a:t>
            </a:r>
          </a:p>
          <a:p>
            <a:r>
              <a:rPr lang="ru-RU" sz="2400"/>
              <a:t> </a:t>
            </a:r>
          </a:p>
          <a:p>
            <a:r>
              <a:rPr lang="ru-RU" sz="2400"/>
              <a:t> </a:t>
            </a:r>
          </a:p>
          <a:p>
            <a:r>
              <a:rPr lang="ru-RU" sz="2400"/>
              <a:t> </a:t>
            </a:r>
          </a:p>
          <a:p>
            <a:r>
              <a:rPr lang="ru-RU" sz="2400"/>
              <a:t> </a:t>
            </a:r>
          </a:p>
          <a:p>
            <a:r>
              <a:rPr lang="ru-RU" sz="2400"/>
              <a:t> </a:t>
            </a:r>
          </a:p>
          <a:p>
            <a:endParaRPr lang="ru-RU" sz="2400"/>
          </a:p>
          <a:p>
            <a:endParaRPr lang="ru-RU" sz="2400"/>
          </a:p>
          <a:p>
            <a:r>
              <a:rPr lang="ru-RU" sz="2400"/>
              <a:t> 	</a:t>
            </a:r>
          </a:p>
          <a:p>
            <a:r>
              <a:rPr lang="ru-RU" sz="2400"/>
              <a:t>					</a:t>
            </a:r>
            <a:endParaRPr lang="ru-RU" sz="2400" b="1"/>
          </a:p>
        </p:txBody>
      </p:sp>
      <p:graphicFrame>
        <p:nvGraphicFramePr>
          <p:cNvPr id="9" name="Таблица 8"/>
          <p:cNvGraphicFramePr>
            <a:graphicFrameLocks noGrp="1"/>
          </p:cNvGraphicFramePr>
          <p:nvPr/>
        </p:nvGraphicFramePr>
        <p:xfrm>
          <a:off x="785813" y="3071813"/>
          <a:ext cx="7643866" cy="3657600"/>
        </p:xfrm>
        <a:graphic>
          <a:graphicData uri="http://schemas.openxmlformats.org/drawingml/2006/table">
            <a:tbl>
              <a:tblPr firstRow="1" bandRow="1">
                <a:tableStyleId>{5C22544A-7EE6-4342-B048-85BDC9FD1C3A}</a:tableStyleId>
              </a:tblPr>
              <a:tblGrid>
                <a:gridCol w="2252929"/>
                <a:gridCol w="1961886"/>
                <a:gridCol w="3429051"/>
              </a:tblGrid>
              <a:tr h="785818">
                <a:tc>
                  <a:txBody>
                    <a:bodyPr/>
                    <a:lstStyle/>
                    <a:p>
                      <a:r>
                        <a:rPr lang="ru-RU" sz="2000" baseline="0" dirty="0" smtClean="0"/>
                        <a:t>Наименование выплаты</a:t>
                      </a:r>
                      <a:endParaRPr lang="ru-RU" sz="200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t>Размер выплаты</a:t>
                      </a:r>
                    </a:p>
                    <a:p>
                      <a:endParaRPr lang="ru-RU"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dirty="0" smtClean="0"/>
                        <a:t>Фактор, обусловливающий получение выплаты</a:t>
                      </a:r>
                      <a:endParaRPr lang="ru-RU" sz="2000" dirty="0"/>
                    </a:p>
                  </a:txBody>
                  <a:tcPr/>
                </a:tc>
              </a:tr>
              <a:tr h="1160867">
                <a:tc>
                  <a:txBody>
                    <a:bodyPr/>
                    <a:lstStyle/>
                    <a:p>
                      <a:r>
                        <a:rPr lang="ru-RU" dirty="0" smtClean="0"/>
                        <a:t>1. Доплата  за выполнение функций классного руководителя</a:t>
                      </a:r>
                    </a:p>
                  </a:txBody>
                  <a:tcPr/>
                </a:tc>
                <a:tc>
                  <a:txBody>
                    <a:bodyPr/>
                    <a:lstStyle/>
                    <a:p>
                      <a:r>
                        <a:rPr lang="ru-RU" dirty="0" smtClean="0"/>
                        <a:t>25% от ставки заработной платы</a:t>
                      </a:r>
                      <a:endParaRPr lang="ru-RU" dirty="0"/>
                    </a:p>
                  </a:txBody>
                  <a:tcPr/>
                </a:tc>
                <a:tc>
                  <a:txBody>
                    <a:bodyPr/>
                    <a:lstStyle/>
                    <a:p>
                      <a:r>
                        <a:rPr lang="ru-RU" dirty="0" smtClean="0"/>
                        <a:t>Независимо от количества обучающихся в классе</a:t>
                      </a:r>
                      <a:endParaRPr lang="ru-RU" dirty="0"/>
                    </a:p>
                  </a:txBody>
                  <a:tcPr/>
                </a:tc>
              </a:tr>
              <a:tr h="1428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2. Доплата за проверку письменных работ</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r>
                        <a:rPr lang="ru-RU" dirty="0" smtClean="0"/>
                        <a:t>……….</a:t>
                      </a:r>
                    </a:p>
                  </a:txBody>
                  <a:tcPr/>
                </a:tc>
                <a:tc>
                  <a:txBody>
                    <a:bodyPr/>
                    <a:lstStyle/>
                    <a:p>
                      <a:r>
                        <a:rPr lang="ru-RU" dirty="0" smtClean="0"/>
                        <a:t>20% от заработной платы  с учетом объема учебной нагрузки</a:t>
                      </a:r>
                    </a:p>
                    <a:p>
                      <a:r>
                        <a:rPr lang="ru-RU" dirty="0" smtClean="0"/>
                        <a:t>………</a:t>
                      </a:r>
                      <a:endParaRPr lang="ru-RU" dirty="0"/>
                    </a:p>
                  </a:txBody>
                  <a:tcPr/>
                </a:tc>
                <a:tc>
                  <a:txBody>
                    <a:bodyPr/>
                    <a:lstStyle/>
                    <a:p>
                      <a:r>
                        <a:rPr lang="ru-RU" dirty="0" smtClean="0"/>
                        <a:t>Проверка письменных работ по русскому языку и литературе  с учетом установленной периодичности</a:t>
                      </a:r>
                    </a:p>
                    <a:p>
                      <a:r>
                        <a:rPr lang="ru-RU" dirty="0" smtClean="0"/>
                        <a:t>…………</a:t>
                      </a:r>
                      <a:endParaRPr lang="ru-RU" dirty="0"/>
                    </a:p>
                  </a:txBody>
                  <a:tcPr/>
                </a:tc>
              </a:tr>
            </a:tbl>
          </a:graphicData>
        </a:graphic>
      </p:graphicFrame>
      <p:graphicFrame>
        <p:nvGraphicFramePr>
          <p:cNvPr id="11" name="Таблица 10"/>
          <p:cNvGraphicFramePr>
            <a:graphicFrameLocks noGrp="1"/>
          </p:cNvGraphicFramePr>
          <p:nvPr/>
        </p:nvGraphicFramePr>
        <p:xfrm>
          <a:off x="857250" y="2071688"/>
          <a:ext cx="7643866" cy="640080"/>
        </p:xfrm>
        <a:graphic>
          <a:graphicData uri="http://schemas.openxmlformats.org/drawingml/2006/table">
            <a:tbl>
              <a:tblPr firstRow="1" bandRow="1">
                <a:tableStyleId>{5C22544A-7EE6-4342-B048-85BDC9FD1C3A}</a:tableStyleId>
              </a:tblPr>
              <a:tblGrid>
                <a:gridCol w="7643866"/>
              </a:tblGrid>
              <a:tr h="497215">
                <a:tc>
                  <a:txBody>
                    <a:bodyPr/>
                    <a:lstStyle/>
                    <a:p>
                      <a:r>
                        <a:rPr lang="ru-RU" sz="1800" baseline="0" dirty="0" smtClean="0">
                          <a:latin typeface="Times New Roman" pitchFamily="18" charset="0"/>
                          <a:cs typeface="Times New Roman" pitchFamily="18" charset="0"/>
                        </a:rPr>
                        <a:t>а) должностной оклад, ставка заработной платы _________ рублей в месяц</a:t>
                      </a:r>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928813"/>
            <a:ext cx="3357562" cy="3500437"/>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340"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14341"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sp>
        <p:nvSpPr>
          <p:cNvPr id="14342" name="TextBox 5"/>
          <p:cNvSpPr txBox="1">
            <a:spLocks noChangeArrowheads="1"/>
          </p:cNvSpPr>
          <p:nvPr/>
        </p:nvSpPr>
        <p:spPr bwMode="auto">
          <a:xfrm flipH="1">
            <a:off x="928688" y="214313"/>
            <a:ext cx="7358062" cy="400050"/>
          </a:xfrm>
          <a:prstGeom prst="rect">
            <a:avLst/>
          </a:prstGeom>
          <a:noFill/>
          <a:ln w="9525">
            <a:noFill/>
            <a:miter lim="800000"/>
            <a:headEnd/>
            <a:tailEnd/>
          </a:ln>
        </p:spPr>
        <p:txBody>
          <a:bodyPr>
            <a:spAutoFit/>
          </a:bodyPr>
          <a:lstStyle/>
          <a:p>
            <a:pPr algn="ctr"/>
            <a:r>
              <a:rPr lang="ru-RU" sz="2000" b="1">
                <a:solidFill>
                  <a:srgbClr val="FF0000"/>
                </a:solidFill>
              </a:rPr>
              <a:t>(Примерная форма ТД – раздел </a:t>
            </a:r>
            <a:r>
              <a:rPr lang="en-US" sz="2000" b="1">
                <a:solidFill>
                  <a:srgbClr val="FF0000"/>
                </a:solidFill>
              </a:rPr>
              <a:t>IV</a:t>
            </a:r>
            <a:r>
              <a:rPr lang="ru-RU" sz="2000" b="1">
                <a:solidFill>
                  <a:srgbClr val="FF0000"/>
                </a:solidFill>
              </a:rPr>
              <a:t>. Оплата труда )</a:t>
            </a:r>
            <a:endParaRPr lang="ru-RU" sz="2000">
              <a:solidFill>
                <a:srgbClr val="FF0000"/>
              </a:solidFill>
            </a:endParaRPr>
          </a:p>
        </p:txBody>
      </p:sp>
      <p:sp>
        <p:nvSpPr>
          <p:cNvPr id="14343" name="Прямоугольник 6"/>
          <p:cNvSpPr>
            <a:spLocks noChangeArrowheads="1"/>
          </p:cNvSpPr>
          <p:nvPr/>
        </p:nvSpPr>
        <p:spPr bwMode="auto">
          <a:xfrm>
            <a:off x="785813" y="714375"/>
            <a:ext cx="7715250" cy="3924300"/>
          </a:xfrm>
          <a:prstGeom prst="rect">
            <a:avLst/>
          </a:prstGeom>
          <a:noFill/>
          <a:ln w="9525">
            <a:noFill/>
            <a:miter lim="800000"/>
            <a:headEnd/>
            <a:tailEnd/>
          </a:ln>
        </p:spPr>
        <p:txBody>
          <a:bodyPr>
            <a:spAutoFit/>
          </a:bodyPr>
          <a:lstStyle/>
          <a:p>
            <a:r>
              <a:rPr lang="ru-RU" sz="2300">
                <a:latin typeface="Times New Roman" pitchFamily="18" charset="0"/>
                <a:cs typeface="Times New Roman" pitchFamily="18" charset="0"/>
              </a:rPr>
              <a:t> п. 13</a:t>
            </a:r>
            <a:r>
              <a:rPr lang="ru-RU"/>
              <a:t>. За выполнение трудовых обязанностей, предусмотренных настоящим трудовым договором, работнику устанавливается заработная плата в размере:</a:t>
            </a:r>
          </a:p>
          <a:p>
            <a:endParaRPr lang="ru-RU"/>
          </a:p>
          <a:p>
            <a:endParaRPr lang="ru-RU"/>
          </a:p>
          <a:p>
            <a:endParaRPr lang="ru-RU"/>
          </a:p>
          <a:p>
            <a:endParaRPr lang="ru-RU"/>
          </a:p>
          <a:p>
            <a:endParaRPr lang="ru-RU"/>
          </a:p>
          <a:p>
            <a:endParaRPr lang="ru-RU"/>
          </a:p>
          <a:p>
            <a:endParaRPr lang="ru-RU"/>
          </a:p>
          <a:p>
            <a:endParaRPr lang="ru-RU"/>
          </a:p>
          <a:p>
            <a:endParaRPr lang="ru-RU"/>
          </a:p>
          <a:p>
            <a:r>
              <a:rPr lang="ru-RU"/>
              <a:t>					</a:t>
            </a:r>
            <a:endParaRPr lang="ru-RU" sz="2800" b="1"/>
          </a:p>
        </p:txBody>
      </p:sp>
      <p:graphicFrame>
        <p:nvGraphicFramePr>
          <p:cNvPr id="10" name="Таблица 9"/>
          <p:cNvGraphicFramePr>
            <a:graphicFrameLocks noGrp="1"/>
          </p:cNvGraphicFramePr>
          <p:nvPr/>
        </p:nvGraphicFramePr>
        <p:xfrm>
          <a:off x="714375" y="2693988"/>
          <a:ext cx="7929619" cy="3777626"/>
        </p:xfrm>
        <a:graphic>
          <a:graphicData uri="http://schemas.openxmlformats.org/drawingml/2006/table">
            <a:tbl>
              <a:tblPr firstRow="1" bandRow="1">
                <a:tableStyleId>{5C22544A-7EE6-4342-B048-85BDC9FD1C3A}</a:tableStyleId>
              </a:tblPr>
              <a:tblGrid>
                <a:gridCol w="1785923"/>
                <a:gridCol w="1571636"/>
                <a:gridCol w="1785950"/>
                <a:gridCol w="1200186"/>
                <a:gridCol w="1585924"/>
              </a:tblGrid>
              <a:tr h="17145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aseline="0" dirty="0" smtClean="0"/>
                        <a:t>Наименование выплаты</a:t>
                      </a:r>
                    </a:p>
                    <a:p>
                      <a:endParaRPr lang="ru-RU"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aseline="0" dirty="0" smtClean="0"/>
                        <a:t>Условия получения выплаты</a:t>
                      </a:r>
                    </a:p>
                    <a:p>
                      <a:endParaRPr lang="ru-RU" sz="2000" dirty="0"/>
                    </a:p>
                  </a:txBody>
                  <a:tcPr/>
                </a:tc>
                <a:tc>
                  <a:txBody>
                    <a:bodyPr/>
                    <a:lstStyle/>
                    <a:p>
                      <a:r>
                        <a:rPr lang="ru-RU" sz="2000" baseline="0" dirty="0" smtClean="0"/>
                        <a:t>Показатели и критерии оценки эффективности деятельности</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aseline="0" dirty="0" smtClean="0"/>
                        <a:t>Периодичность</a:t>
                      </a:r>
                    </a:p>
                    <a:p>
                      <a:endParaRPr lang="ru-RU" sz="2000" dirty="0"/>
                    </a:p>
                  </a:txBody>
                  <a:tcPr/>
                </a:tc>
                <a:tc>
                  <a:txBody>
                    <a:bodyPr/>
                    <a:lstStyle/>
                    <a:p>
                      <a:r>
                        <a:rPr lang="ru-RU" sz="2000" baseline="0" dirty="0" smtClean="0"/>
                        <a:t>Размер выплаты</a:t>
                      </a:r>
                    </a:p>
                  </a:txBody>
                  <a:tcPr/>
                </a:tc>
              </a:tr>
              <a:tr h="1857386">
                <a:tc>
                  <a:txBody>
                    <a:bodyPr/>
                    <a:lstStyle/>
                    <a:p>
                      <a:r>
                        <a:rPr lang="ru-RU" sz="2000" dirty="0" smtClean="0"/>
                        <a:t>Надбавка за стаж непрерывной работы в учреждении</a:t>
                      </a:r>
                      <a:endParaRPr lang="ru-RU" sz="2000" dirty="0"/>
                    </a:p>
                  </a:txBody>
                  <a:tcPr/>
                </a:tc>
                <a:tc>
                  <a:txBody>
                    <a:bodyPr/>
                    <a:lstStyle/>
                    <a:p>
                      <a:r>
                        <a:rPr lang="ru-RU" sz="2000" dirty="0" smtClean="0"/>
                        <a:t>Достижение необходимого стажа</a:t>
                      </a:r>
                      <a:endParaRPr lang="ru-RU" sz="2000" dirty="0"/>
                    </a:p>
                  </a:txBody>
                  <a:tcPr/>
                </a:tc>
                <a:tc>
                  <a:txBody>
                    <a:bodyPr/>
                    <a:lstStyle/>
                    <a:p>
                      <a:r>
                        <a:rPr lang="ru-RU" sz="2000" baseline="0" dirty="0" smtClean="0"/>
                        <a:t>Не менее 5 лет непрерывной работы в учреждении</a:t>
                      </a:r>
                    </a:p>
                  </a:txBody>
                  <a:tcPr/>
                </a:tc>
                <a:tc>
                  <a:txBody>
                    <a:bodyPr/>
                    <a:lstStyle/>
                    <a:p>
                      <a:r>
                        <a:rPr lang="ru-RU" sz="2000" dirty="0" smtClean="0"/>
                        <a:t>Ежемесячно</a:t>
                      </a:r>
                      <a:endParaRPr lang="ru-RU" sz="2000" dirty="0"/>
                    </a:p>
                  </a:txBody>
                  <a:tcPr/>
                </a:tc>
                <a:tc>
                  <a:txBody>
                    <a:bodyPr/>
                    <a:lstStyle/>
                    <a:p>
                      <a:r>
                        <a:rPr lang="ru-RU" sz="2000" baseline="0" dirty="0" smtClean="0"/>
                        <a:t>30% ставки заработной платы</a:t>
                      </a:r>
                    </a:p>
                  </a:txBody>
                  <a:tcPr/>
                </a:tc>
              </a:tr>
            </a:tbl>
          </a:graphicData>
        </a:graphic>
      </p:graphicFrame>
      <p:graphicFrame>
        <p:nvGraphicFramePr>
          <p:cNvPr id="11" name="Таблица 10"/>
          <p:cNvGraphicFramePr>
            <a:graphicFrameLocks noGrp="1"/>
          </p:cNvGraphicFramePr>
          <p:nvPr/>
        </p:nvGraphicFramePr>
        <p:xfrm>
          <a:off x="642938" y="1857375"/>
          <a:ext cx="7858180" cy="822960"/>
        </p:xfrm>
        <a:graphic>
          <a:graphicData uri="http://schemas.openxmlformats.org/drawingml/2006/table">
            <a:tbl>
              <a:tblPr firstRow="1" bandRow="1">
                <a:tableStyleId>{5C22544A-7EE6-4342-B048-85BDC9FD1C3A}</a:tableStyleId>
              </a:tblPr>
              <a:tblGrid>
                <a:gridCol w="7858180"/>
              </a:tblGrid>
              <a:tr h="500066">
                <a:tc>
                  <a:txBody>
                    <a:bodyPr/>
                    <a:lstStyle/>
                    <a:p>
                      <a:r>
                        <a:rPr lang="ru-RU" sz="2400" dirty="0" smtClean="0"/>
                        <a:t> </a:t>
                      </a:r>
                      <a:r>
                        <a:rPr lang="ru-RU" sz="2400" baseline="0" dirty="0" smtClean="0"/>
                        <a:t>в) работнику производятся выплаты стимулирующего характера:</a:t>
                      </a:r>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z="4000" dirty="0" smtClean="0"/>
              <a:t>Обязательные условия трудового договора</a:t>
            </a:r>
          </a:p>
        </p:txBody>
      </p:sp>
      <p:sp>
        <p:nvSpPr>
          <p:cNvPr id="11267" name="Rectangle 3"/>
          <p:cNvSpPr>
            <a:spLocks noGrp="1" noChangeArrowheads="1"/>
          </p:cNvSpPr>
          <p:nvPr>
            <p:ph idx="1"/>
          </p:nvPr>
        </p:nvSpPr>
        <p:spPr>
          <a:xfrm>
            <a:off x="611188" y="1268413"/>
            <a:ext cx="7924800" cy="4419600"/>
          </a:xfrm>
        </p:spPr>
        <p:txBody>
          <a:bodyPr/>
          <a:lstStyle/>
          <a:p>
            <a:pPr marL="609600" indent="-609600" eaLnBrk="1" hangingPunct="1">
              <a:buFont typeface="Wingdings" pitchFamily="2" charset="2"/>
              <a:buNone/>
            </a:pPr>
            <a:r>
              <a:rPr lang="ru-RU" smtClean="0"/>
              <a:t>       </a:t>
            </a:r>
          </a:p>
          <a:p>
            <a:pPr marL="609600" indent="-609600" eaLnBrk="1" hangingPunct="1">
              <a:buFont typeface="Wingdings" pitchFamily="2" charset="2"/>
              <a:buNone/>
            </a:pPr>
            <a:r>
              <a:rPr lang="ru-RU" smtClean="0"/>
              <a:t> </a:t>
            </a:r>
          </a:p>
        </p:txBody>
      </p:sp>
      <p:sp>
        <p:nvSpPr>
          <p:cNvPr id="11268" name="Rectangle 4"/>
          <p:cNvSpPr>
            <a:spLocks noChangeArrowheads="1"/>
          </p:cNvSpPr>
          <p:nvPr/>
        </p:nvSpPr>
        <p:spPr bwMode="auto">
          <a:xfrm>
            <a:off x="468313" y="1412776"/>
            <a:ext cx="7991475" cy="4770537"/>
          </a:xfrm>
          <a:prstGeom prst="rect">
            <a:avLst/>
          </a:prstGeom>
          <a:noFill/>
          <a:ln w="9525">
            <a:noFill/>
            <a:miter lim="800000"/>
            <a:headEnd/>
            <a:tailEnd/>
          </a:ln>
        </p:spPr>
        <p:txBody>
          <a:bodyPr wrap="square">
            <a:spAutoFit/>
          </a:bodyPr>
          <a:lstStyle/>
          <a:p>
            <a:r>
              <a:rPr lang="ru-RU" dirty="0"/>
              <a:t>5. </a:t>
            </a:r>
            <a:r>
              <a:rPr lang="ru-RU" b="1" dirty="0" smtClean="0">
                <a:solidFill>
                  <a:srgbClr val="FF0000"/>
                </a:solidFill>
              </a:rPr>
              <a:t>Режим </a:t>
            </a:r>
            <a:r>
              <a:rPr lang="ru-RU" b="1" dirty="0">
                <a:solidFill>
                  <a:srgbClr val="FF0000"/>
                </a:solidFill>
              </a:rPr>
              <a:t>рабочего времени и времени отдыха</a:t>
            </a:r>
            <a:r>
              <a:rPr lang="ru-RU" b="1" dirty="0"/>
              <a:t> </a:t>
            </a:r>
            <a:r>
              <a:rPr lang="ru-RU" dirty="0"/>
              <a:t>(если для данного работника он отличается от общих правил, действующих у данного работодателя);</a:t>
            </a:r>
            <a:br>
              <a:rPr lang="ru-RU" dirty="0"/>
            </a:br>
            <a:r>
              <a:rPr lang="ru-RU" dirty="0"/>
              <a:t> Права и обязанности работника и работодателя; </a:t>
            </a:r>
          </a:p>
          <a:p>
            <a:endParaRPr lang="ru-RU" sz="1600" dirty="0"/>
          </a:p>
          <a:p>
            <a:r>
              <a:rPr lang="ru-RU" dirty="0"/>
              <a:t>Режим рабочего времени должен предусматривать </a:t>
            </a:r>
            <a:r>
              <a:rPr lang="ru-RU" dirty="0">
                <a:solidFill>
                  <a:srgbClr val="FF0000"/>
                </a:solidFill>
              </a:rPr>
              <a:t>продолжительность рабочей недели</a:t>
            </a:r>
            <a:r>
              <a:rPr lang="ru-RU" dirty="0"/>
              <a:t> (пятидневная с двумя выходными днями, шестидневная с одним выходным днем, рабочая неделя с предоставлением выходных дней по скользящему графику, неполная рабочая неделя), </a:t>
            </a:r>
            <a:r>
              <a:rPr lang="ru-RU" dirty="0">
                <a:solidFill>
                  <a:srgbClr val="FF0000"/>
                </a:solidFill>
              </a:rPr>
              <a:t>работу с ненормированным рабочим днем </a:t>
            </a:r>
            <a:r>
              <a:rPr lang="ru-RU" dirty="0"/>
              <a:t>для отдельных категорий работников, </a:t>
            </a:r>
            <a:r>
              <a:rPr lang="ru-RU" dirty="0">
                <a:solidFill>
                  <a:srgbClr val="FF0000"/>
                </a:solidFill>
              </a:rPr>
              <a:t>продолжительность ежедневной работы (смены), </a:t>
            </a:r>
            <a:r>
              <a:rPr lang="ru-RU" dirty="0"/>
              <a:t>в том числе неполного рабочего дня (смены), время начала и окончания работы, </a:t>
            </a:r>
            <a:r>
              <a:rPr lang="ru-RU" dirty="0">
                <a:solidFill>
                  <a:srgbClr val="FF0000"/>
                </a:solidFill>
              </a:rPr>
              <a:t>время перерывов в работе, </a:t>
            </a:r>
            <a:r>
              <a:rPr lang="ru-RU" dirty="0" smtClean="0">
                <a:solidFill>
                  <a:srgbClr val="FF0000"/>
                </a:solidFill>
              </a:rPr>
              <a:t>чередование </a:t>
            </a:r>
            <a:r>
              <a:rPr lang="ru-RU" dirty="0">
                <a:solidFill>
                  <a:srgbClr val="FF0000"/>
                </a:solidFill>
              </a:rPr>
              <a:t>рабочих и нерабочих дней</a:t>
            </a:r>
            <a:r>
              <a:rPr lang="ru-RU" dirty="0"/>
              <a:t>, которые устанавливаются правилами внутреннего трудового распорядка в соответствии с трудовым законодательством и иными нормативными правовыми актами, содержащими нормы трудового права, коллективным договором, соглашениями, а для работников, режим рабочего времени которых отличается от общих правил, установленных у данного работодателя, - трудовым договором.</a:t>
            </a:r>
          </a:p>
        </p:txBody>
      </p:sp>
      <p:pic>
        <p:nvPicPr>
          <p:cNvPr id="5" name="Рисунок 4" descr="эмблема.png"/>
          <p:cNvPicPr>
            <a:picLocks noChangeAspect="1"/>
          </p:cNvPicPr>
          <p:nvPr/>
        </p:nvPicPr>
        <p:blipFill>
          <a:blip r:embed="rId2" cstate="print"/>
          <a:stretch>
            <a:fillRect/>
          </a:stretch>
        </p:blipFill>
        <p:spPr>
          <a:xfrm>
            <a:off x="0" y="116632"/>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457200"/>
            <a:ext cx="8686800" cy="667544"/>
          </a:xfrm>
        </p:spPr>
        <p:txBody>
          <a:bodyPr>
            <a:normAutofit fontScale="90000"/>
          </a:bodyPr>
          <a:lstStyle/>
          <a:p>
            <a:pPr algn="ctr">
              <a:defRPr/>
            </a:pPr>
            <a:r>
              <a:rPr lang="ru-RU" sz="1800" dirty="0" smtClean="0">
                <a:solidFill>
                  <a:srgbClr val="FF0000"/>
                </a:solidFill>
              </a:rPr>
              <a:t>6. Условия труда на рабочем месте.  </a:t>
            </a:r>
            <a:r>
              <a:rPr lang="ru-RU" sz="1800" dirty="0" smtClean="0"/>
              <a:t>Гарантии и компенсации за работу с вредными и (или) опасными условиями труда, если работник принимается на работу в соответствующих условиях, с указанием характеристик условий труда на рабочем месте</a:t>
            </a:r>
            <a:r>
              <a:rPr lang="ru-RU" sz="4000" dirty="0" smtClean="0"/>
              <a:t/>
            </a:r>
            <a:br>
              <a:rPr lang="ru-RU" sz="4000" dirty="0" smtClean="0"/>
            </a:br>
            <a:endParaRPr lang="ru-RU" sz="4000" dirty="0" smtClean="0"/>
          </a:p>
        </p:txBody>
      </p:sp>
      <p:sp>
        <p:nvSpPr>
          <p:cNvPr id="12291" name="Rectangle 3"/>
          <p:cNvSpPr>
            <a:spLocks noGrp="1" noChangeArrowheads="1"/>
          </p:cNvSpPr>
          <p:nvPr>
            <p:ph idx="1"/>
          </p:nvPr>
        </p:nvSpPr>
        <p:spPr>
          <a:xfrm>
            <a:off x="395288" y="1556791"/>
            <a:ext cx="8140700" cy="1008113"/>
          </a:xfrm>
        </p:spPr>
        <p:txBody>
          <a:bodyPr>
            <a:normAutofit fontScale="92500" lnSpcReduction="10000"/>
          </a:bodyPr>
          <a:lstStyle/>
          <a:p>
            <a:pPr marL="609600" indent="-609600" eaLnBrk="1" hangingPunct="1">
              <a:buFont typeface="Wingdings" pitchFamily="2" charset="2"/>
              <a:buNone/>
            </a:pPr>
            <a:r>
              <a:rPr lang="ru-RU" dirty="0" smtClean="0"/>
              <a:t>       </a:t>
            </a:r>
          </a:p>
          <a:p>
            <a:pPr marL="609600" indent="-609600" eaLnBrk="1" hangingPunct="1">
              <a:buFont typeface="Wingdings" pitchFamily="2" charset="2"/>
              <a:buNone/>
            </a:pPr>
            <a:r>
              <a:rPr lang="ru-RU" dirty="0" smtClean="0"/>
              <a:t> </a:t>
            </a:r>
          </a:p>
        </p:txBody>
      </p:sp>
      <p:sp>
        <p:nvSpPr>
          <p:cNvPr id="12292" name="Rectangle 4"/>
          <p:cNvSpPr>
            <a:spLocks noChangeArrowheads="1"/>
          </p:cNvSpPr>
          <p:nvPr/>
        </p:nvSpPr>
        <p:spPr bwMode="auto">
          <a:xfrm>
            <a:off x="468313" y="1556792"/>
            <a:ext cx="7991475" cy="2585323"/>
          </a:xfrm>
          <a:prstGeom prst="rect">
            <a:avLst/>
          </a:prstGeom>
          <a:noFill/>
          <a:ln w="9525">
            <a:solidFill>
              <a:schemeClr val="accent1"/>
            </a:solidFill>
            <a:miter lim="800000"/>
            <a:headEnd/>
            <a:tailEnd/>
          </a:ln>
        </p:spPr>
        <p:txBody>
          <a:bodyPr wrap="square">
            <a:spAutoFit/>
          </a:bodyPr>
          <a:lstStyle/>
          <a:p>
            <a:pPr marL="342900" indent="-342900"/>
            <a:endParaRPr lang="ru-RU" dirty="0" smtClean="0"/>
          </a:p>
          <a:p>
            <a:pPr marL="342900" indent="-342900"/>
            <a:endParaRPr lang="ru-RU" dirty="0" smtClean="0"/>
          </a:p>
          <a:p>
            <a:pPr marL="342900" indent="-342900"/>
            <a:endParaRPr lang="ru-RU" dirty="0" smtClean="0"/>
          </a:p>
          <a:p>
            <a:pPr marL="342900" indent="-342900" algn="ctr"/>
            <a:endParaRPr lang="ru-RU" dirty="0" smtClean="0"/>
          </a:p>
          <a:p>
            <a:pPr marL="342900" indent="-342900"/>
            <a:endParaRPr lang="ru-RU" dirty="0" smtClean="0"/>
          </a:p>
          <a:p>
            <a:pPr marL="342900" indent="-342900"/>
            <a:endParaRPr lang="ru-RU" dirty="0" smtClean="0"/>
          </a:p>
          <a:p>
            <a:pPr marL="342900" indent="-342900"/>
            <a:endParaRPr lang="ru-RU" dirty="0" smtClean="0"/>
          </a:p>
          <a:p>
            <a:pPr marL="342900" indent="-342900"/>
            <a:endParaRPr lang="ru-RU" dirty="0"/>
          </a:p>
          <a:p>
            <a:pPr marL="342900" indent="-342900"/>
            <a:endParaRPr lang="ru-RU" dirty="0"/>
          </a:p>
        </p:txBody>
      </p:sp>
      <p:graphicFrame>
        <p:nvGraphicFramePr>
          <p:cNvPr id="6" name="Таблица 5"/>
          <p:cNvGraphicFramePr>
            <a:graphicFrameLocks noGrp="1"/>
          </p:cNvGraphicFramePr>
          <p:nvPr/>
        </p:nvGraphicFramePr>
        <p:xfrm>
          <a:off x="-1" y="1052734"/>
          <a:ext cx="9143999" cy="5805265"/>
        </p:xfrm>
        <a:graphic>
          <a:graphicData uri="http://schemas.openxmlformats.org/drawingml/2006/table">
            <a:tbl>
              <a:tblPr firstRow="1" bandRow="1">
                <a:tableStyleId>{5C22544A-7EE6-4342-B048-85BDC9FD1C3A}</a:tableStyleId>
              </a:tblPr>
              <a:tblGrid>
                <a:gridCol w="1075766"/>
                <a:gridCol w="1383126"/>
                <a:gridCol w="1383126"/>
                <a:gridCol w="1690487"/>
                <a:gridCol w="2068353"/>
                <a:gridCol w="1543141"/>
              </a:tblGrid>
              <a:tr h="658576">
                <a:tc>
                  <a:txBody>
                    <a:bodyPr/>
                    <a:lstStyle/>
                    <a:p>
                      <a:endParaRPr lang="ru-RU" dirty="0"/>
                    </a:p>
                  </a:txBody>
                  <a:tcPr/>
                </a:tc>
                <a:tc gridSpan="2">
                  <a:txBody>
                    <a:bodyPr/>
                    <a:lstStyle/>
                    <a:p>
                      <a:r>
                        <a:rPr lang="ru-RU" sz="1400" dirty="0" smtClean="0"/>
                        <a:t>Класс условий труда </a:t>
                      </a:r>
                      <a:endParaRPr lang="ru-RU" sz="1400" dirty="0"/>
                    </a:p>
                  </a:txBody>
                  <a:tcPr/>
                </a:tc>
                <a:tc hMerge="1">
                  <a:txBody>
                    <a:bodyPr/>
                    <a:lstStyle/>
                    <a:p>
                      <a:endParaRPr lang="ru-RU"/>
                    </a:p>
                  </a:txBody>
                  <a:tcPr/>
                </a:tc>
                <a:tc>
                  <a:txBody>
                    <a:bodyPr/>
                    <a:lstStyle/>
                    <a:p>
                      <a:pPr algn="ctr"/>
                      <a:r>
                        <a:rPr kumimoji="0" lang="ru-RU" sz="1400" b="1" kern="1200" dirty="0" smtClean="0">
                          <a:solidFill>
                            <a:schemeClr val="lt1"/>
                          </a:solidFill>
                          <a:latin typeface="+mn-lt"/>
                          <a:ea typeface="+mn-ea"/>
                          <a:cs typeface="+mn-cs"/>
                        </a:rPr>
                        <a:t>Доплата 4 %</a:t>
                      </a:r>
                      <a:endParaRPr lang="ru-RU" sz="1400" dirty="0"/>
                    </a:p>
                  </a:txBody>
                  <a:tcPr/>
                </a:tc>
                <a:tc>
                  <a:txBody>
                    <a:bodyPr/>
                    <a:lstStyle/>
                    <a:p>
                      <a:r>
                        <a:rPr kumimoji="0" lang="ru-RU" sz="1400" b="1" kern="1200" dirty="0" smtClean="0">
                          <a:solidFill>
                            <a:schemeClr val="lt1"/>
                          </a:solidFill>
                          <a:latin typeface="+mn-lt"/>
                          <a:ea typeface="+mn-ea"/>
                          <a:cs typeface="+mn-cs"/>
                        </a:rPr>
                        <a:t>Дополнительный отпуск (от 7 дней)</a:t>
                      </a:r>
                      <a:endParaRPr lang="ru-RU" sz="1400" dirty="0"/>
                    </a:p>
                  </a:txBody>
                  <a:tcPr/>
                </a:tc>
                <a:tc>
                  <a:txBody>
                    <a:bodyPr/>
                    <a:lstStyle/>
                    <a:p>
                      <a:pPr algn="l"/>
                      <a:r>
                        <a:rPr kumimoji="0" lang="ru-RU" sz="1200" b="1" kern="1200" dirty="0" smtClean="0">
                          <a:solidFill>
                            <a:schemeClr val="lt1"/>
                          </a:solidFill>
                          <a:latin typeface="+mn-lt"/>
                          <a:ea typeface="+mn-ea"/>
                          <a:cs typeface="+mn-cs"/>
                        </a:rPr>
                        <a:t>Сокращенная рабочая неделя (36 часов)</a:t>
                      </a:r>
                      <a:endParaRPr lang="ru-RU" sz="1200" dirty="0"/>
                    </a:p>
                  </a:txBody>
                  <a:tcPr/>
                </a:tc>
              </a:tr>
              <a:tr h="362126">
                <a:tc rowSpan="7">
                  <a:txBody>
                    <a:bodyPr/>
                    <a:lstStyle/>
                    <a:p>
                      <a:r>
                        <a:rPr kumimoji="0" lang="ru-RU" sz="1400" b="1" kern="1200" dirty="0" smtClean="0">
                          <a:solidFill>
                            <a:schemeClr val="dk1"/>
                          </a:solidFill>
                          <a:latin typeface="+mn-lt"/>
                          <a:ea typeface="+mn-ea"/>
                          <a:cs typeface="+mn-cs"/>
                        </a:rPr>
                        <a:t>АРМ</a:t>
                      </a:r>
                      <a:endParaRPr lang="ru-RU" sz="1400" dirty="0"/>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Опасный</a:t>
                      </a:r>
                      <a:endParaRPr lang="ru-RU" sz="1400" b="1" dirty="0">
                        <a:latin typeface="Calibri"/>
                        <a:ea typeface="Calibri"/>
                        <a:cs typeface="Times New Roman"/>
                      </a:endParaRPr>
                    </a:p>
                  </a:txBody>
                  <a:tcPr marL="68580" marR="68580" marT="0" marB="0"/>
                </a:tc>
                <a:tc>
                  <a:txBody>
                    <a:bodyPr/>
                    <a:lstStyle/>
                    <a:p>
                      <a:pPr algn="just">
                        <a:lnSpc>
                          <a:spcPts val="1640"/>
                        </a:lnSpc>
                        <a:spcAft>
                          <a:spcPts val="0"/>
                        </a:spcAft>
                      </a:pPr>
                      <a:r>
                        <a:rPr lang="ru-RU" sz="1400" b="1" dirty="0">
                          <a:solidFill>
                            <a:srgbClr val="FF0000"/>
                          </a:solidFill>
                          <a:latin typeface="Times New Roman"/>
                          <a:ea typeface="Times New Roman"/>
                          <a:cs typeface="Times New Roman"/>
                        </a:rPr>
                        <a:t>4</a:t>
                      </a:r>
                      <a:endParaRPr lang="ru-RU" sz="1400" b="1" dirty="0">
                        <a:solidFill>
                          <a:srgbClr val="FF0000"/>
                        </a:solidFill>
                        <a:latin typeface="Calibri"/>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a:p>
                  </a:txBody>
                  <a:tcPr/>
                </a:tc>
                <a:tc rowSpan="4">
                  <a:txBody>
                    <a:bodyPr/>
                    <a:lstStyle/>
                    <a:p>
                      <a:pPr algn="just">
                        <a:lnSpc>
                          <a:spcPts val="1640"/>
                        </a:lnSpc>
                        <a:spcAft>
                          <a:spcPts val="0"/>
                        </a:spcAft>
                      </a:pPr>
                      <a:r>
                        <a:rPr lang="ru-RU" sz="1400" b="1" dirty="0">
                          <a:solidFill>
                            <a:srgbClr val="343434"/>
                          </a:solidFill>
                          <a:latin typeface="Times New Roman"/>
                          <a:ea typeface="Times New Roman"/>
                          <a:cs typeface="Times New Roman"/>
                        </a:rPr>
                        <a:t>Вредный</a:t>
                      </a:r>
                      <a:endParaRPr lang="ru-RU" sz="1400" b="1" dirty="0">
                        <a:latin typeface="Calibri"/>
                        <a:ea typeface="Calibri"/>
                        <a:cs typeface="Times New Roman"/>
                      </a:endParaRPr>
                    </a:p>
                  </a:txBody>
                  <a:tcPr marL="68580" marR="68580" marT="0" marB="0"/>
                </a:tc>
                <a:tc>
                  <a:txBody>
                    <a:bodyPr/>
                    <a:lstStyle/>
                    <a:p>
                      <a:pPr algn="just">
                        <a:lnSpc>
                          <a:spcPts val="1640"/>
                        </a:lnSpc>
                        <a:spcAft>
                          <a:spcPts val="0"/>
                        </a:spcAft>
                      </a:pPr>
                      <a:r>
                        <a:rPr lang="ru-RU" sz="1400" b="1" dirty="0">
                          <a:solidFill>
                            <a:srgbClr val="FF0000"/>
                          </a:solidFill>
                          <a:latin typeface="Times New Roman"/>
                          <a:ea typeface="Times New Roman"/>
                          <a:cs typeface="Times New Roman"/>
                        </a:rPr>
                        <a:t>3.4</a:t>
                      </a:r>
                      <a:endParaRPr lang="ru-RU" sz="1400" b="1" dirty="0">
                        <a:solidFill>
                          <a:srgbClr val="FF0000"/>
                        </a:solidFill>
                        <a:latin typeface="Calibri"/>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dirty="0"/>
                    </a:p>
                  </a:txBody>
                  <a:tcPr/>
                </a:tc>
                <a:tc vMerge="1">
                  <a:txBody>
                    <a:bodyPr/>
                    <a:lstStyle/>
                    <a:p>
                      <a:endParaRPr lang="ru-RU"/>
                    </a:p>
                  </a:txBody>
                  <a:tcPr/>
                </a:tc>
                <a:tc>
                  <a:txBody>
                    <a:bodyPr/>
                    <a:lstStyle/>
                    <a:p>
                      <a:pPr algn="just">
                        <a:lnSpc>
                          <a:spcPts val="1640"/>
                        </a:lnSpc>
                        <a:spcAft>
                          <a:spcPts val="0"/>
                        </a:spcAft>
                      </a:pPr>
                      <a:r>
                        <a:rPr lang="ru-RU" sz="1400" b="1" dirty="0">
                          <a:solidFill>
                            <a:srgbClr val="FF0000"/>
                          </a:solidFill>
                          <a:latin typeface="Times New Roman"/>
                          <a:ea typeface="Times New Roman"/>
                          <a:cs typeface="Times New Roman"/>
                        </a:rPr>
                        <a:t>3.3</a:t>
                      </a:r>
                      <a:endParaRPr lang="ru-RU" sz="1400" b="1" dirty="0">
                        <a:solidFill>
                          <a:srgbClr val="FF0000"/>
                        </a:solidFill>
                        <a:latin typeface="Calibri"/>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да</a:t>
                      </a:r>
                    </a:p>
                  </a:txBody>
                  <a:tcPr/>
                </a:tc>
              </a:tr>
              <a:tr h="362126">
                <a:tc vMerge="1">
                  <a:txBody>
                    <a:bodyPr/>
                    <a:lstStyle/>
                    <a:p>
                      <a:endParaRPr lang="ru-RU"/>
                    </a:p>
                  </a:txBody>
                  <a:tcPr/>
                </a:tc>
                <a:tc vMerge="1">
                  <a:txBody>
                    <a:bodyPr/>
                    <a:lstStyle/>
                    <a:p>
                      <a:endParaRPr lang="ru-RU"/>
                    </a:p>
                  </a:txBody>
                  <a:tcPr/>
                </a:tc>
                <a:tc>
                  <a:txBody>
                    <a:bodyPr/>
                    <a:lstStyle/>
                    <a:p>
                      <a:pPr marL="0" marR="0" indent="0" algn="just" defTabSz="914400" rtl="0" eaLnBrk="1" fontAlgn="auto" latinLnBrk="0" hangingPunct="1">
                        <a:lnSpc>
                          <a:spcPts val="1640"/>
                        </a:lnSpc>
                        <a:spcBef>
                          <a:spcPts val="0"/>
                        </a:spcBef>
                        <a:spcAft>
                          <a:spcPts val="0"/>
                        </a:spcAft>
                        <a:buClrTx/>
                        <a:buSzTx/>
                        <a:buFontTx/>
                        <a:buNone/>
                        <a:tabLst/>
                        <a:defRPr/>
                      </a:pPr>
                      <a:r>
                        <a:rPr lang="ru-RU" sz="1400" b="1" dirty="0" smtClean="0">
                          <a:solidFill>
                            <a:srgbClr val="FF0000"/>
                          </a:solidFill>
                          <a:latin typeface="Times New Roman"/>
                          <a:ea typeface="Times New Roman"/>
                          <a:cs typeface="Times New Roman"/>
                        </a:rPr>
                        <a:t>3.2</a:t>
                      </a:r>
                      <a:endParaRPr lang="ru-RU" sz="1400" b="1" dirty="0" smtClean="0">
                        <a:solidFill>
                          <a:srgbClr val="FF0000"/>
                        </a:solidFill>
                        <a:latin typeface="+mn-lt"/>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да</a:t>
                      </a:r>
                    </a:p>
                  </a:txBody>
                  <a:tcPr/>
                </a:tc>
              </a:tr>
              <a:tr h="362126">
                <a:tc vMerge="1">
                  <a:txBody>
                    <a:bodyPr/>
                    <a:lstStyle/>
                    <a:p>
                      <a:endParaRPr lang="ru-RU" dirty="0"/>
                    </a:p>
                  </a:txBody>
                  <a:tcPr/>
                </a:tc>
                <a:tc vMerge="1">
                  <a:txBody>
                    <a:bodyPr/>
                    <a:lstStyle/>
                    <a:p>
                      <a:endParaRPr lang="ru-RU"/>
                    </a:p>
                  </a:txBody>
                  <a:tcPr/>
                </a:tc>
                <a:tc>
                  <a:txBody>
                    <a:bodyPr/>
                    <a:lstStyle/>
                    <a:p>
                      <a:pPr algn="just">
                        <a:lnSpc>
                          <a:spcPts val="1640"/>
                        </a:lnSpc>
                        <a:spcAft>
                          <a:spcPts val="0"/>
                        </a:spcAft>
                      </a:pPr>
                      <a:r>
                        <a:rPr lang="ru-RU" sz="1400" b="1" dirty="0" smtClean="0">
                          <a:solidFill>
                            <a:srgbClr val="FF0000"/>
                          </a:solidFill>
                          <a:latin typeface="Times New Roman"/>
                          <a:ea typeface="Times New Roman"/>
                          <a:cs typeface="Times New Roman"/>
                        </a:rPr>
                        <a:t>3.1</a:t>
                      </a:r>
                      <a:endParaRPr lang="ru-RU" sz="1400" b="1" dirty="0">
                        <a:solidFill>
                          <a:srgbClr val="FF0000"/>
                        </a:solidFill>
                        <a:latin typeface="Calibri"/>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solidFill>
                            <a:srgbClr val="FF0000"/>
                          </a:solidFill>
                        </a:rPr>
                        <a:t>да</a:t>
                      </a:r>
                      <a:endParaRPr lang="ru-RU" sz="1400" dirty="0">
                        <a:solidFill>
                          <a:srgbClr val="FF0000"/>
                        </a:solidFill>
                      </a:endParaRPr>
                    </a:p>
                  </a:txBody>
                  <a:tcPr/>
                </a:tc>
                <a:tc>
                  <a:txBody>
                    <a:bodyPr/>
                    <a:lstStyle/>
                    <a:p>
                      <a:r>
                        <a:rPr lang="ru-RU" sz="1400" dirty="0" smtClean="0">
                          <a:solidFill>
                            <a:srgbClr val="FF0000"/>
                          </a:solidFill>
                        </a:rPr>
                        <a:t>да</a:t>
                      </a:r>
                      <a:endParaRPr lang="ru-RU" sz="1400" dirty="0">
                        <a:solidFill>
                          <a:srgbClr val="FF0000"/>
                        </a:solidFill>
                      </a:endParaRPr>
                    </a:p>
                  </a:txBody>
                  <a:tcPr/>
                </a:tc>
              </a:tr>
              <a:tr h="362126">
                <a:tc vMerge="1">
                  <a:txBody>
                    <a:bodyPr/>
                    <a:lstStyle/>
                    <a:p>
                      <a:endParaRPr lang="ru-RU"/>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Допустимый</a:t>
                      </a:r>
                      <a:endParaRPr lang="ru-RU" sz="1400" b="1" dirty="0">
                        <a:latin typeface="Calibri"/>
                        <a:ea typeface="Calibri"/>
                        <a:cs typeface="Times New Roman"/>
                      </a:endParaRPr>
                    </a:p>
                  </a:txBody>
                  <a:tcPr marL="68580" marR="68580" marT="0" marB="0"/>
                </a:tc>
                <a:tc>
                  <a:txBody>
                    <a:bodyPr/>
                    <a:lstStyle/>
                    <a:p>
                      <a:pPr algn="just">
                        <a:lnSpc>
                          <a:spcPts val="1640"/>
                        </a:lnSpc>
                        <a:spcAft>
                          <a:spcPts val="0"/>
                        </a:spcAft>
                      </a:pPr>
                      <a:r>
                        <a:rPr lang="ru-RU" sz="1400" b="1" dirty="0">
                          <a:solidFill>
                            <a:srgbClr val="FF0000"/>
                          </a:solidFill>
                          <a:latin typeface="Times New Roman"/>
                          <a:ea typeface="Times New Roman"/>
                          <a:cs typeface="Times New Roman"/>
                        </a:rPr>
                        <a:t>2</a:t>
                      </a:r>
                      <a:endParaRPr lang="ru-RU" sz="1400" b="1" dirty="0">
                        <a:solidFill>
                          <a:srgbClr val="FF0000"/>
                        </a:solidFill>
                        <a:latin typeface="Calibri"/>
                        <a:ea typeface="Calibri"/>
                        <a:cs typeface="Times New Roman"/>
                      </a:endParaRPr>
                    </a:p>
                  </a:txBody>
                  <a:tcPr marL="68580" marR="68580" marT="0" marB="0"/>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r>
              <a:tr h="439051">
                <a:tc vMerge="1">
                  <a:txBody>
                    <a:bodyPr/>
                    <a:lstStyle/>
                    <a:p>
                      <a:endParaRPr lang="ru-RU" dirty="0"/>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Оптимальный</a:t>
                      </a:r>
                      <a:endParaRPr lang="ru-RU" sz="14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1" dirty="0" smtClean="0">
                          <a:solidFill>
                            <a:srgbClr val="FF0000"/>
                          </a:solidFill>
                          <a:latin typeface="Times New Roman"/>
                          <a:ea typeface="Times New Roman"/>
                          <a:cs typeface="Times New Roman"/>
                        </a:rPr>
                        <a:t>1</a:t>
                      </a:r>
                      <a:endParaRPr lang="ru-RU" sz="1400" b="1" dirty="0" smtClean="0">
                        <a:solidFill>
                          <a:srgbClr val="FF0000"/>
                        </a:solidFill>
                        <a:latin typeface="+mn-lt"/>
                        <a:ea typeface="Calibri"/>
                        <a:cs typeface="Times New Roman"/>
                      </a:endParaRPr>
                    </a:p>
                    <a:p>
                      <a:endParaRPr lang="ru-RU" sz="1400" b="1" dirty="0">
                        <a:solidFill>
                          <a:srgbClr val="FF0000"/>
                        </a:solidFill>
                      </a:endParaRPr>
                    </a:p>
                  </a:txBody>
                  <a:tcPr marL="68580" marR="68580" marT="0" marB="0"/>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r>
              <a:tr h="362126">
                <a:tc rowSpan="7">
                  <a:txBody>
                    <a:bodyPr/>
                    <a:lstStyle/>
                    <a:p>
                      <a:r>
                        <a:rPr kumimoji="0" lang="ru-RU" sz="1400" b="1" kern="1200" dirty="0" smtClean="0">
                          <a:solidFill>
                            <a:schemeClr val="dk1"/>
                          </a:solidFill>
                          <a:latin typeface="+mn-lt"/>
                          <a:ea typeface="+mn-ea"/>
                          <a:cs typeface="+mn-cs"/>
                        </a:rPr>
                        <a:t>СОУТ</a:t>
                      </a:r>
                      <a:endParaRPr lang="ru-RU" sz="1400" dirty="0"/>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Опасный</a:t>
                      </a:r>
                      <a:endParaRPr lang="ru-RU" sz="1400" b="1" dirty="0">
                        <a:latin typeface="Calibri"/>
                        <a:ea typeface="Calibri"/>
                        <a:cs typeface="Times New Roman"/>
                      </a:endParaRPr>
                    </a:p>
                  </a:txBody>
                  <a:tcPr marL="68580" marR="68580" marT="0" marB="0"/>
                </a:tc>
                <a:tc>
                  <a:txBody>
                    <a:bodyPr/>
                    <a:lstStyle/>
                    <a:p>
                      <a:pPr algn="just">
                        <a:lnSpc>
                          <a:spcPts val="1640"/>
                        </a:lnSpc>
                        <a:spcAft>
                          <a:spcPts val="0"/>
                        </a:spcAft>
                      </a:pPr>
                      <a:r>
                        <a:rPr lang="ru-RU" sz="1400" dirty="0" smtClean="0">
                          <a:solidFill>
                            <a:srgbClr val="FF0000"/>
                          </a:solidFill>
                          <a:latin typeface="Calibri"/>
                          <a:ea typeface="Calibri"/>
                          <a:cs typeface="Times New Roman"/>
                        </a:rPr>
                        <a:t>4</a:t>
                      </a:r>
                      <a:endParaRPr lang="ru-RU" sz="1400" dirty="0">
                        <a:solidFill>
                          <a:srgbClr val="FF0000"/>
                        </a:solidFill>
                        <a:latin typeface="Calibri"/>
                        <a:ea typeface="Calibri"/>
                        <a:cs typeface="Times New Roman"/>
                      </a:endParaRPr>
                    </a:p>
                  </a:txBody>
                  <a:tcPr marL="68580" marR="68580" marT="0" marB="0"/>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a:p>
                  </a:txBody>
                  <a:tcPr/>
                </a:tc>
                <a:tc rowSpan="4">
                  <a:txBody>
                    <a:bodyPr/>
                    <a:lstStyle/>
                    <a:p>
                      <a:pPr algn="just">
                        <a:lnSpc>
                          <a:spcPts val="1640"/>
                        </a:lnSpc>
                        <a:spcAft>
                          <a:spcPts val="0"/>
                        </a:spcAft>
                      </a:pPr>
                      <a:r>
                        <a:rPr lang="ru-RU" sz="1400" b="1" dirty="0">
                          <a:solidFill>
                            <a:srgbClr val="343434"/>
                          </a:solidFill>
                          <a:latin typeface="Times New Roman"/>
                          <a:ea typeface="Times New Roman"/>
                          <a:cs typeface="Times New Roman"/>
                        </a:rPr>
                        <a:t>Вредный</a:t>
                      </a:r>
                      <a:endParaRPr lang="ru-RU" sz="1400" b="1" dirty="0">
                        <a:latin typeface="Calibri"/>
                        <a:ea typeface="Calibri"/>
                        <a:cs typeface="Times New Roman"/>
                      </a:endParaRPr>
                    </a:p>
                  </a:txBody>
                  <a:tcPr marL="68580" marR="68580" marT="0" marB="0"/>
                </a:tc>
                <a:tc>
                  <a:txBody>
                    <a:bodyPr/>
                    <a:lstStyle/>
                    <a:p>
                      <a:r>
                        <a:rPr lang="ru-RU" sz="1400" dirty="0" smtClean="0">
                          <a:solidFill>
                            <a:srgbClr val="FF0000"/>
                          </a:solidFill>
                        </a:rPr>
                        <a:t>3.4</a:t>
                      </a:r>
                      <a:endParaRPr lang="ru-RU" sz="1400" dirty="0">
                        <a:solidFill>
                          <a:srgbClr val="FF0000"/>
                        </a:solidFill>
                      </a:endParaRPr>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a:p>
                  </a:txBody>
                  <a:tcPr/>
                </a:tc>
                <a:tc vMerge="1">
                  <a:txBody>
                    <a:bodyPr/>
                    <a:lstStyle/>
                    <a:p>
                      <a:endParaRPr lang="ru-RU"/>
                    </a:p>
                  </a:txBody>
                  <a:tcPr/>
                </a:tc>
                <a:tc>
                  <a:txBody>
                    <a:bodyPr/>
                    <a:lstStyle/>
                    <a:p>
                      <a:r>
                        <a:rPr lang="ru-RU" sz="1400" dirty="0" smtClean="0">
                          <a:solidFill>
                            <a:srgbClr val="FF0000"/>
                          </a:solidFill>
                        </a:rPr>
                        <a:t>3.3</a:t>
                      </a:r>
                      <a:endParaRPr lang="ru-RU" sz="1400" dirty="0">
                        <a:solidFill>
                          <a:srgbClr val="FF0000"/>
                        </a:solidFill>
                      </a:endParaRPr>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a:p>
                  </a:txBody>
                  <a:tcPr/>
                </a:tc>
                <a:tc vMerge="1">
                  <a:txBody>
                    <a:bodyPr/>
                    <a:lstStyle/>
                    <a:p>
                      <a:endParaRPr lang="ru-RU"/>
                    </a:p>
                  </a:txBody>
                  <a:tcPr/>
                </a:tc>
                <a:tc>
                  <a:txBody>
                    <a:bodyPr/>
                    <a:lstStyle/>
                    <a:p>
                      <a:r>
                        <a:rPr lang="ru-RU" sz="1400" dirty="0" smtClean="0">
                          <a:solidFill>
                            <a:srgbClr val="FF0000"/>
                          </a:solidFill>
                        </a:rPr>
                        <a:t>3.2</a:t>
                      </a:r>
                      <a:endParaRPr lang="ru-RU" sz="1400" dirty="0">
                        <a:solidFill>
                          <a:srgbClr val="FF0000"/>
                        </a:solidFill>
                      </a:endParaRPr>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c>
                  <a:txBody>
                    <a:bodyPr/>
                    <a:lstStyle/>
                    <a:p>
                      <a:r>
                        <a:rPr lang="ru-RU" sz="1400" dirty="0" smtClean="0"/>
                        <a:t>да</a:t>
                      </a:r>
                      <a:endParaRPr lang="ru-RU" sz="1400" dirty="0"/>
                    </a:p>
                  </a:txBody>
                  <a:tcPr/>
                </a:tc>
              </a:tr>
              <a:tr h="362126">
                <a:tc vMerge="1">
                  <a:txBody>
                    <a:bodyPr/>
                    <a:lstStyle/>
                    <a:p>
                      <a:endParaRPr lang="ru-RU"/>
                    </a:p>
                  </a:txBody>
                  <a:tcPr/>
                </a:tc>
                <a:tc vMerge="1">
                  <a:txBody>
                    <a:bodyPr/>
                    <a:lstStyle/>
                    <a:p>
                      <a:endParaRPr lang="ru-RU"/>
                    </a:p>
                  </a:txBody>
                  <a:tcPr/>
                </a:tc>
                <a:tc>
                  <a:txBody>
                    <a:bodyPr/>
                    <a:lstStyle/>
                    <a:p>
                      <a:r>
                        <a:rPr lang="ru-RU" sz="1400" dirty="0" smtClean="0">
                          <a:solidFill>
                            <a:srgbClr val="FF0000"/>
                          </a:solidFill>
                        </a:rPr>
                        <a:t>3.1</a:t>
                      </a:r>
                      <a:endParaRPr lang="ru-RU" sz="1400" dirty="0">
                        <a:solidFill>
                          <a:srgbClr val="FF0000"/>
                        </a:solidFill>
                      </a:endParaRPr>
                    </a:p>
                  </a:txBody>
                  <a:tcPr/>
                </a:tc>
                <a:tc>
                  <a:txBody>
                    <a:bodyPr/>
                    <a:lstStyle/>
                    <a:p>
                      <a:r>
                        <a:rPr lang="ru-RU" sz="1400" dirty="0" smtClean="0"/>
                        <a:t>да</a:t>
                      </a:r>
                      <a:endParaRPr lang="ru-RU" sz="1400" dirty="0"/>
                    </a:p>
                  </a:txBody>
                  <a:tcPr/>
                </a:tc>
                <a:tc>
                  <a:txBody>
                    <a:bodyPr/>
                    <a:lstStyle/>
                    <a:p>
                      <a:r>
                        <a:rPr lang="ru-RU" sz="1400" dirty="0" smtClean="0">
                          <a:solidFill>
                            <a:srgbClr val="FF0000"/>
                          </a:solidFill>
                        </a:rPr>
                        <a:t>нет</a:t>
                      </a:r>
                      <a:endParaRPr lang="ru-RU" sz="1400" dirty="0">
                        <a:solidFill>
                          <a:srgbClr val="FF0000"/>
                        </a:solidFill>
                      </a:endParaRPr>
                    </a:p>
                  </a:txBody>
                  <a:tcPr/>
                </a:tc>
                <a:tc>
                  <a:txBody>
                    <a:bodyPr/>
                    <a:lstStyle/>
                    <a:p>
                      <a:r>
                        <a:rPr lang="ru-RU" sz="1400" dirty="0" smtClean="0">
                          <a:solidFill>
                            <a:srgbClr val="FF0000"/>
                          </a:solidFill>
                        </a:rPr>
                        <a:t>нет</a:t>
                      </a:r>
                      <a:endParaRPr lang="ru-RU" sz="1400" dirty="0">
                        <a:solidFill>
                          <a:srgbClr val="FF0000"/>
                        </a:solidFill>
                      </a:endParaRPr>
                    </a:p>
                  </a:txBody>
                  <a:tcPr/>
                </a:tc>
              </a:tr>
              <a:tr h="362126">
                <a:tc vMerge="1">
                  <a:txBody>
                    <a:bodyPr/>
                    <a:lstStyle/>
                    <a:p>
                      <a:endParaRPr lang="ru-RU"/>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Допустимый</a:t>
                      </a:r>
                      <a:endParaRPr lang="ru-RU" sz="1400" b="1" dirty="0">
                        <a:latin typeface="Calibri"/>
                        <a:ea typeface="Calibri"/>
                        <a:cs typeface="Times New Roman"/>
                      </a:endParaRPr>
                    </a:p>
                  </a:txBody>
                  <a:tcPr marL="68580" marR="68580" marT="0" marB="0"/>
                </a:tc>
                <a:tc>
                  <a:txBody>
                    <a:bodyPr/>
                    <a:lstStyle/>
                    <a:p>
                      <a:r>
                        <a:rPr lang="ru-RU" sz="1400" dirty="0" smtClean="0">
                          <a:solidFill>
                            <a:srgbClr val="FF0000"/>
                          </a:solidFill>
                        </a:rPr>
                        <a:t>2</a:t>
                      </a:r>
                      <a:endParaRPr lang="ru-RU" sz="1400" dirty="0">
                        <a:solidFill>
                          <a:srgbClr val="FF0000"/>
                        </a:solidFill>
                      </a:endParaRPr>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r>
              <a:tr h="362126">
                <a:tc vMerge="1">
                  <a:txBody>
                    <a:bodyPr/>
                    <a:lstStyle/>
                    <a:p>
                      <a:endParaRPr lang="ru-RU" dirty="0"/>
                    </a:p>
                  </a:txBody>
                  <a:tcPr/>
                </a:tc>
                <a:tc>
                  <a:txBody>
                    <a:bodyPr/>
                    <a:lstStyle/>
                    <a:p>
                      <a:pPr algn="just">
                        <a:lnSpc>
                          <a:spcPts val="1640"/>
                        </a:lnSpc>
                        <a:spcAft>
                          <a:spcPts val="0"/>
                        </a:spcAft>
                      </a:pPr>
                      <a:r>
                        <a:rPr lang="ru-RU" sz="1400" b="1" dirty="0">
                          <a:solidFill>
                            <a:srgbClr val="343434"/>
                          </a:solidFill>
                          <a:latin typeface="Times New Roman"/>
                          <a:ea typeface="Times New Roman"/>
                          <a:cs typeface="Times New Roman"/>
                        </a:rPr>
                        <a:t>Оптимальный</a:t>
                      </a:r>
                      <a:endParaRPr lang="ru-RU" sz="1400" b="1" dirty="0">
                        <a:latin typeface="Calibri"/>
                        <a:ea typeface="Calibri"/>
                        <a:cs typeface="Times New Roman"/>
                      </a:endParaRPr>
                    </a:p>
                  </a:txBody>
                  <a:tcPr marL="68580" marR="68580" marT="0" marB="0"/>
                </a:tc>
                <a:tc>
                  <a:txBody>
                    <a:bodyPr/>
                    <a:lstStyle/>
                    <a:p>
                      <a:r>
                        <a:rPr lang="ru-RU" sz="1400" dirty="0" smtClean="0">
                          <a:solidFill>
                            <a:srgbClr val="FF0000"/>
                          </a:solidFill>
                        </a:rPr>
                        <a:t>1</a:t>
                      </a:r>
                      <a:endParaRPr lang="ru-RU" sz="1400" dirty="0">
                        <a:solidFill>
                          <a:srgbClr val="FF0000"/>
                        </a:solidFill>
                      </a:endParaRPr>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c>
                  <a:txBody>
                    <a:bodyPr/>
                    <a:lstStyle/>
                    <a:p>
                      <a:r>
                        <a:rPr lang="ru-RU" sz="1400" dirty="0" smtClean="0"/>
                        <a:t>нет</a:t>
                      </a:r>
                      <a:endParaRPr lang="ru-RU" sz="1400" dirty="0"/>
                    </a:p>
                  </a:txBody>
                  <a:tcPr/>
                </a:tc>
              </a:tr>
            </a:tbl>
          </a:graphicData>
        </a:graphic>
      </p:graphicFrame>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z="4000" smtClean="0"/>
              <a:t>Обязательные условия трудового договора</a:t>
            </a:r>
          </a:p>
        </p:txBody>
      </p:sp>
      <p:sp>
        <p:nvSpPr>
          <p:cNvPr id="12291" name="Rectangle 3"/>
          <p:cNvSpPr>
            <a:spLocks noGrp="1" noChangeArrowheads="1"/>
          </p:cNvSpPr>
          <p:nvPr>
            <p:ph idx="1"/>
          </p:nvPr>
        </p:nvSpPr>
        <p:spPr>
          <a:xfrm>
            <a:off x="395288" y="1268413"/>
            <a:ext cx="8140700" cy="4419600"/>
          </a:xfrm>
        </p:spPr>
        <p:txBody>
          <a:bodyPr/>
          <a:lstStyle/>
          <a:p>
            <a:pPr marL="609600" indent="-609600" eaLnBrk="1" hangingPunct="1">
              <a:buFont typeface="Wingdings" pitchFamily="2" charset="2"/>
              <a:buNone/>
            </a:pPr>
            <a:r>
              <a:rPr lang="ru-RU" smtClean="0"/>
              <a:t>       </a:t>
            </a:r>
          </a:p>
          <a:p>
            <a:pPr marL="609600" indent="-609600" eaLnBrk="1" hangingPunct="1">
              <a:buFont typeface="Wingdings" pitchFamily="2" charset="2"/>
              <a:buNone/>
            </a:pPr>
            <a:r>
              <a:rPr lang="ru-RU" smtClean="0"/>
              <a:t> </a:t>
            </a:r>
          </a:p>
        </p:txBody>
      </p:sp>
      <p:sp>
        <p:nvSpPr>
          <p:cNvPr id="12292" name="Rectangle 4"/>
          <p:cNvSpPr>
            <a:spLocks noChangeArrowheads="1"/>
          </p:cNvSpPr>
          <p:nvPr/>
        </p:nvSpPr>
        <p:spPr bwMode="auto">
          <a:xfrm>
            <a:off x="468313" y="1989138"/>
            <a:ext cx="7991475" cy="3231654"/>
          </a:xfrm>
          <a:prstGeom prst="rect">
            <a:avLst/>
          </a:prstGeom>
          <a:noFill/>
          <a:ln w="9525">
            <a:solidFill>
              <a:schemeClr val="accent1"/>
            </a:solidFill>
            <a:miter lim="800000"/>
            <a:headEnd/>
            <a:tailEnd/>
          </a:ln>
        </p:spPr>
        <p:txBody>
          <a:bodyPr>
            <a:spAutoFit/>
          </a:bodyPr>
          <a:lstStyle/>
          <a:p>
            <a:pPr marL="342900" indent="-342900"/>
            <a:endParaRPr lang="ru-RU" dirty="0"/>
          </a:p>
          <a:p>
            <a:pPr marL="342900" indent="-342900"/>
            <a:r>
              <a:rPr lang="ru-RU" sz="2400" dirty="0"/>
              <a:t>7. </a:t>
            </a:r>
            <a:r>
              <a:rPr lang="ru-RU" sz="2400" dirty="0">
                <a:solidFill>
                  <a:srgbClr val="FF0000"/>
                </a:solidFill>
              </a:rPr>
              <a:t>Условия</a:t>
            </a:r>
            <a:r>
              <a:rPr lang="ru-RU" sz="2400" dirty="0"/>
              <a:t>, определяющие в необходимых случаях характер работы (подвижной, разъездной, в пути, другой характер работы); </a:t>
            </a:r>
          </a:p>
          <a:p>
            <a:pPr marL="342900" indent="-342900"/>
            <a:endParaRPr lang="ru-RU" sz="2400" dirty="0"/>
          </a:p>
          <a:p>
            <a:pPr marL="342900" indent="-342900"/>
            <a:r>
              <a:rPr lang="ru-RU" sz="2400" dirty="0"/>
              <a:t>8. </a:t>
            </a:r>
            <a:r>
              <a:rPr lang="ru-RU" sz="2400" dirty="0">
                <a:solidFill>
                  <a:srgbClr val="FF0000"/>
                </a:solidFill>
              </a:rPr>
              <a:t>Условие об обязательном социальном страховании </a:t>
            </a:r>
            <a:r>
              <a:rPr lang="ru-RU" sz="2400" dirty="0"/>
              <a:t>работника в соответствии с ТК РФ  и иными федеральными законами;</a:t>
            </a:r>
            <a:r>
              <a:rPr lang="ru-RU" dirty="0"/>
              <a:t/>
            </a:r>
            <a:br>
              <a:rPr lang="ru-RU" dirty="0"/>
            </a:br>
            <a:endParaRPr lang="ru-RU"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704850"/>
            <a:ext cx="8229600" cy="852488"/>
          </a:xfrm>
        </p:spPr>
        <p:txBody>
          <a:bodyPr>
            <a:normAutofit fontScale="90000"/>
          </a:bodyPr>
          <a:lstStyle/>
          <a:p>
            <a:pPr algn="ctr" eaLnBrk="1" fontAlgn="auto" hangingPunct="1">
              <a:spcAft>
                <a:spcPts val="0"/>
              </a:spcAft>
              <a:defRPr/>
            </a:pPr>
            <a:r>
              <a:rPr lang="ru-RU" sz="3500" dirty="0" smtClean="0"/>
              <a:t>Дополнительные условия трудового договора</a:t>
            </a:r>
          </a:p>
        </p:txBody>
      </p:sp>
      <p:sp>
        <p:nvSpPr>
          <p:cNvPr id="13315" name="Rectangle 3"/>
          <p:cNvSpPr>
            <a:spLocks noGrp="1" noChangeArrowheads="1"/>
          </p:cNvSpPr>
          <p:nvPr>
            <p:ph idx="1"/>
          </p:nvPr>
        </p:nvSpPr>
        <p:spPr>
          <a:xfrm>
            <a:off x="468313" y="1412874"/>
            <a:ext cx="8229600" cy="5445125"/>
          </a:xfrm>
        </p:spPr>
        <p:txBody>
          <a:bodyPr/>
          <a:lstStyle/>
          <a:p>
            <a:pPr marL="609600" indent="-609600" eaLnBrk="1" hangingPunct="1">
              <a:lnSpc>
                <a:spcPct val="80000"/>
              </a:lnSpc>
              <a:buFont typeface="Wingdings" pitchFamily="2" charset="2"/>
              <a:buNone/>
            </a:pPr>
            <a:r>
              <a:rPr lang="ru-RU" sz="1600" b="1" dirty="0" smtClean="0"/>
              <a:t> </a:t>
            </a:r>
          </a:p>
          <a:p>
            <a:pPr marL="609600" indent="-609600" eaLnBrk="1" hangingPunct="1">
              <a:lnSpc>
                <a:spcPct val="80000"/>
              </a:lnSpc>
              <a:buNone/>
            </a:pPr>
            <a:r>
              <a:rPr lang="ru-RU" sz="2000" dirty="0" smtClean="0">
                <a:solidFill>
                  <a:schemeClr val="tx1"/>
                </a:solidFill>
              </a:rPr>
              <a:t>-об уточнении места работы (с указанием структурного подразделения и его местонахождения) и (или) о рабочем месте;</a:t>
            </a:r>
          </a:p>
          <a:p>
            <a:pPr marL="609600" indent="-609600" eaLnBrk="1" hangingPunct="1">
              <a:lnSpc>
                <a:spcPct val="80000"/>
              </a:lnSpc>
              <a:buNone/>
            </a:pPr>
            <a:r>
              <a:rPr lang="ru-RU" sz="2000" dirty="0" smtClean="0">
                <a:solidFill>
                  <a:schemeClr val="tx1"/>
                </a:solidFill>
              </a:rPr>
              <a:t>-об испытании;</a:t>
            </a:r>
          </a:p>
          <a:p>
            <a:pPr marL="609600" indent="-609600" eaLnBrk="1" hangingPunct="1">
              <a:lnSpc>
                <a:spcPct val="80000"/>
              </a:lnSpc>
              <a:buNone/>
            </a:pPr>
            <a:r>
              <a:rPr lang="ru-RU" sz="2000" dirty="0" smtClean="0">
                <a:solidFill>
                  <a:schemeClr val="tx1"/>
                </a:solidFill>
              </a:rPr>
              <a:t>-о неразглашении охраняемой законом тайны (государственной, служебной, коммерческой и иной);</a:t>
            </a:r>
          </a:p>
          <a:p>
            <a:pPr marL="609600" indent="-609600" eaLnBrk="1" hangingPunct="1">
              <a:lnSpc>
                <a:spcPct val="80000"/>
              </a:lnSpc>
              <a:buNone/>
            </a:pPr>
            <a:r>
              <a:rPr lang="ru-RU" sz="2000" dirty="0" smtClean="0">
                <a:solidFill>
                  <a:schemeClr val="tx1"/>
                </a:solidFill>
              </a:rPr>
              <a:t>-об обязанности работника отработать после обучения не менее установленного договором срока, если обучение проводилось за счет средств работодателя;</a:t>
            </a:r>
          </a:p>
          <a:p>
            <a:pPr marL="609600" indent="-609600" eaLnBrk="1" hangingPunct="1">
              <a:lnSpc>
                <a:spcPct val="80000"/>
              </a:lnSpc>
              <a:buNone/>
            </a:pPr>
            <a:r>
              <a:rPr lang="ru-RU" sz="2000" dirty="0" smtClean="0">
                <a:solidFill>
                  <a:schemeClr val="tx1"/>
                </a:solidFill>
              </a:rPr>
              <a:t>-о видах и об условиях дополнительного страхования работника;</a:t>
            </a:r>
          </a:p>
          <a:p>
            <a:pPr marL="609600" indent="-609600" eaLnBrk="1" hangingPunct="1">
              <a:lnSpc>
                <a:spcPct val="80000"/>
              </a:lnSpc>
              <a:buNone/>
            </a:pPr>
            <a:r>
              <a:rPr lang="ru-RU" sz="2000" dirty="0" smtClean="0">
                <a:solidFill>
                  <a:schemeClr val="tx1"/>
                </a:solidFill>
              </a:rPr>
              <a:t>-об улучшении социально-бытовых условий работника и членов его семьи;</a:t>
            </a:r>
          </a:p>
          <a:p>
            <a:pPr marL="609600" indent="-609600" eaLnBrk="1" hangingPunct="1">
              <a:lnSpc>
                <a:spcPct val="80000"/>
              </a:lnSpc>
              <a:buNone/>
            </a:pPr>
            <a:r>
              <a:rPr lang="ru-RU" sz="2000" dirty="0" smtClean="0">
                <a:solidFill>
                  <a:schemeClr val="tx1"/>
                </a:solidFill>
              </a:rPr>
              <a:t>-об уточнении применительно к условиям работы данного работника прав и обязанностей работника и работодателя, установленных трудовым законодательством и иными нормативными правовыми актами, содержащими нормы трудового права.</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hangingPunct="1"/>
            <a:r>
              <a:rPr lang="ru-RU" sz="3200" smtClean="0">
                <a:solidFill>
                  <a:schemeClr val="tx1"/>
                </a:solidFill>
              </a:rPr>
              <a:t>Вступление трудового договора в силу</a:t>
            </a:r>
            <a:br>
              <a:rPr lang="ru-RU" sz="3200" smtClean="0">
                <a:solidFill>
                  <a:schemeClr val="tx1"/>
                </a:solidFill>
              </a:rPr>
            </a:br>
            <a:endParaRPr lang="ru-RU" sz="3200" smtClean="0">
              <a:solidFill>
                <a:schemeClr val="tx1"/>
              </a:solidFill>
            </a:endParaRPr>
          </a:p>
        </p:txBody>
      </p:sp>
      <p:sp>
        <p:nvSpPr>
          <p:cNvPr id="16387" name="Rectangle 3"/>
          <p:cNvSpPr>
            <a:spLocks noGrp="1" noChangeArrowheads="1"/>
          </p:cNvSpPr>
          <p:nvPr>
            <p:ph idx="1"/>
          </p:nvPr>
        </p:nvSpPr>
        <p:spPr/>
        <p:txBody>
          <a:bodyPr/>
          <a:lstStyle/>
          <a:p>
            <a:pPr marL="571500" indent="-571500" eaLnBrk="1" hangingPunct="1"/>
            <a:endParaRPr lang="ru-RU" dirty="0" smtClean="0"/>
          </a:p>
          <a:p>
            <a:pPr marL="571500" indent="-571500" eaLnBrk="1" hangingPunct="1">
              <a:buNone/>
            </a:pPr>
            <a:r>
              <a:rPr lang="ru-RU" dirty="0" smtClean="0"/>
              <a:t>-со дня его подписания работником и работодателем; </a:t>
            </a:r>
          </a:p>
          <a:p>
            <a:pPr marL="571500" indent="-571500" eaLnBrk="1" hangingPunct="1"/>
            <a:endParaRPr lang="ru-RU" dirty="0" smtClean="0"/>
          </a:p>
          <a:p>
            <a:pPr marL="571500" indent="-571500" eaLnBrk="1" hangingPunct="1">
              <a:buNone/>
            </a:pPr>
            <a:r>
              <a:rPr lang="ru-RU" dirty="0" smtClean="0"/>
              <a:t>-со дня фактического допущения работника к работе с ведома или по поручению работодателя или его представителя.</a:t>
            </a:r>
          </a:p>
          <a:p>
            <a:pPr marL="571500" indent="-571500" eaLnBrk="1" hangingPunct="1"/>
            <a:endParaRPr lang="ru-RU"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196"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8197"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graphicFrame>
        <p:nvGraphicFramePr>
          <p:cNvPr id="10" name="Схема 9"/>
          <p:cNvGraphicFramePr/>
          <p:nvPr/>
        </p:nvGraphicFramePr>
        <p:xfrm>
          <a:off x="928688" y="214312"/>
          <a:ext cx="7358062" cy="1285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Схема 8"/>
          <p:cNvGraphicFramePr/>
          <p:nvPr/>
        </p:nvGraphicFramePr>
        <p:xfrm>
          <a:off x="785813" y="1500188"/>
          <a:ext cx="7715250" cy="514352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1" name="Рисунок 10" descr="эмблема.png"/>
          <p:cNvPicPr>
            <a:picLocks noChangeAspect="1"/>
          </p:cNvPicPr>
          <p:nvPr/>
        </p:nvPicPr>
        <p:blipFill>
          <a:blip r:embed="rId14"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ru-RU" sz="2400" smtClean="0"/>
              <a:t>Документы, предъявляемые при заключении трудового договора</a:t>
            </a:r>
          </a:p>
        </p:txBody>
      </p:sp>
      <p:sp>
        <p:nvSpPr>
          <p:cNvPr id="11267" name="Rectangle 3"/>
          <p:cNvSpPr>
            <a:spLocks noGrp="1" noChangeArrowheads="1"/>
          </p:cNvSpPr>
          <p:nvPr>
            <p:ph idx="1"/>
          </p:nvPr>
        </p:nvSpPr>
        <p:spPr/>
        <p:txBody>
          <a:bodyPr>
            <a:normAutofit lnSpcReduction="10000"/>
          </a:bodyPr>
          <a:lstStyle/>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паспорт или иной документ, удостоверяющий личность;</a:t>
            </a:r>
          </a:p>
          <a:p>
            <a:pPr marL="274320" indent="-274320" eaLnBrk="1" fontAlgn="auto" hangingPunct="1">
              <a:lnSpc>
                <a:spcPct val="80000"/>
              </a:lnSpc>
              <a:spcAft>
                <a:spcPts val="0"/>
              </a:spcAft>
              <a:buClr>
                <a:schemeClr val="accent3"/>
              </a:buClr>
              <a:buFont typeface="Wingdings 2"/>
              <a:buChar char=""/>
              <a:defRPr/>
            </a:pPr>
            <a:endParaRPr lang="ru-RU" sz="1900" dirty="0" smtClean="0">
              <a:solidFill>
                <a:schemeClr val="tx1"/>
              </a:solidFill>
            </a:endParaRPr>
          </a:p>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 трудовую книжку, за исключением случаев, когда трудовой договор заключается впервые или работник поступает на работу на условиях совместительства;</a:t>
            </a:r>
          </a:p>
          <a:p>
            <a:pPr marL="274320" indent="-274320" eaLnBrk="1" fontAlgn="auto" hangingPunct="1">
              <a:lnSpc>
                <a:spcPct val="80000"/>
              </a:lnSpc>
              <a:spcAft>
                <a:spcPts val="0"/>
              </a:spcAft>
              <a:buClr>
                <a:schemeClr val="accent3"/>
              </a:buClr>
              <a:buFont typeface="Wingdings 2"/>
              <a:buChar char=""/>
              <a:defRPr/>
            </a:pPr>
            <a:endParaRPr lang="ru-RU" sz="1900" dirty="0" smtClean="0">
              <a:solidFill>
                <a:schemeClr val="tx1"/>
              </a:solidFill>
            </a:endParaRPr>
          </a:p>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 страховое свидетельство государственного пенсионного страхования;</a:t>
            </a:r>
          </a:p>
          <a:p>
            <a:pPr marL="274320" indent="-274320" eaLnBrk="1" fontAlgn="auto" hangingPunct="1">
              <a:lnSpc>
                <a:spcPct val="80000"/>
              </a:lnSpc>
              <a:spcAft>
                <a:spcPts val="0"/>
              </a:spcAft>
              <a:buClr>
                <a:schemeClr val="accent3"/>
              </a:buClr>
              <a:buFont typeface="Wingdings 2"/>
              <a:buChar char=""/>
              <a:defRPr/>
            </a:pPr>
            <a:endParaRPr lang="ru-RU" sz="1900" dirty="0" smtClean="0">
              <a:solidFill>
                <a:schemeClr val="tx1"/>
              </a:solidFill>
            </a:endParaRPr>
          </a:p>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 документы воинского учета - для военнообязанных и лиц, подлежащих призыву на военную службу;</a:t>
            </a:r>
          </a:p>
          <a:p>
            <a:pPr marL="274320" indent="-274320" eaLnBrk="1" fontAlgn="auto" hangingPunct="1">
              <a:lnSpc>
                <a:spcPct val="80000"/>
              </a:lnSpc>
              <a:spcAft>
                <a:spcPts val="0"/>
              </a:spcAft>
              <a:buClr>
                <a:schemeClr val="accent3"/>
              </a:buClr>
              <a:buFont typeface="Wingdings 2"/>
              <a:buChar char=""/>
              <a:defRPr/>
            </a:pPr>
            <a:endParaRPr lang="ru-RU" sz="1900" dirty="0" smtClean="0">
              <a:solidFill>
                <a:schemeClr val="tx1"/>
              </a:solidFill>
            </a:endParaRPr>
          </a:p>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 документ об образовании, о квалификации или наличии специальных знаний - при поступлении на работу, требующую специальных знаний или специальной подготовки;</a:t>
            </a:r>
          </a:p>
          <a:p>
            <a:pPr marL="274320" indent="-274320" eaLnBrk="1" fontAlgn="auto" hangingPunct="1">
              <a:lnSpc>
                <a:spcPct val="80000"/>
              </a:lnSpc>
              <a:spcAft>
                <a:spcPts val="0"/>
              </a:spcAft>
              <a:buClr>
                <a:schemeClr val="accent3"/>
              </a:buClr>
              <a:buFont typeface="Wingdings 2"/>
              <a:buChar char=""/>
              <a:defRPr/>
            </a:pPr>
            <a:endParaRPr lang="ru-RU" sz="1900" dirty="0" smtClean="0">
              <a:solidFill>
                <a:schemeClr val="tx1"/>
              </a:solidFill>
            </a:endParaRPr>
          </a:p>
          <a:p>
            <a:pPr marL="274320" indent="-274320" eaLnBrk="1" fontAlgn="auto" hangingPunct="1">
              <a:lnSpc>
                <a:spcPct val="80000"/>
              </a:lnSpc>
              <a:spcAft>
                <a:spcPts val="0"/>
              </a:spcAft>
              <a:buClr>
                <a:schemeClr val="accent3"/>
              </a:buClr>
              <a:buFont typeface="Wingdings 2"/>
              <a:buChar char=""/>
              <a:defRPr/>
            </a:pPr>
            <a:r>
              <a:rPr lang="ru-RU" sz="1900" dirty="0" smtClean="0">
                <a:solidFill>
                  <a:schemeClr val="tx1"/>
                </a:solidFill>
              </a:rPr>
              <a:t> справку о наличии (отсутствии) судимости и (или) факта уголовного преследования либо о прекращении уголовного преследования по реабилитирующим основаниям</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188913"/>
            <a:ext cx="8229600" cy="1143000"/>
          </a:xfrm>
        </p:spPr>
        <p:txBody>
          <a:bodyPr>
            <a:normAutofit fontScale="90000"/>
          </a:bodyPr>
          <a:lstStyle/>
          <a:p>
            <a:pPr marL="838200" indent="-838200" algn="ctr" eaLnBrk="1" hangingPunct="1"/>
            <a:r>
              <a:rPr lang="ru-RU" sz="4000" smtClean="0"/>
              <a:t>Испытание при приеме на работу</a:t>
            </a:r>
          </a:p>
        </p:txBody>
      </p:sp>
      <p:sp>
        <p:nvSpPr>
          <p:cNvPr id="18435" name="Rectangle 3"/>
          <p:cNvSpPr>
            <a:spLocks noGrp="1" noChangeArrowheads="1"/>
          </p:cNvSpPr>
          <p:nvPr>
            <p:ph idx="1"/>
          </p:nvPr>
        </p:nvSpPr>
        <p:spPr>
          <a:xfrm>
            <a:off x="323850" y="1268760"/>
            <a:ext cx="8353425" cy="5589240"/>
          </a:xfrm>
          <a:ln>
            <a:solidFill>
              <a:schemeClr val="accent1"/>
            </a:solidFill>
          </a:ln>
        </p:spPr>
        <p:txBody>
          <a:bodyPr/>
          <a:lstStyle/>
          <a:p>
            <a:pPr eaLnBrk="1" hangingPunct="1">
              <a:lnSpc>
                <a:spcPct val="80000"/>
              </a:lnSpc>
              <a:buFont typeface="Wingdings" pitchFamily="2" charset="2"/>
              <a:buNone/>
            </a:pPr>
            <a:r>
              <a:rPr lang="ru-RU" sz="2000" dirty="0" smtClean="0">
                <a:solidFill>
                  <a:schemeClr val="tx1"/>
                </a:solidFill>
              </a:rPr>
              <a:t>При заключении трудового договора в нем по соглашению сторон может быть предусмотрено условие об испытании работника в целях проверки его соответствия поручаемой работе. Отсутствие в трудовом договоре условия об испытании означает, что работник принят на работу без испытания. </a:t>
            </a:r>
          </a:p>
          <a:p>
            <a:pPr eaLnBrk="1" hangingPunct="1">
              <a:lnSpc>
                <a:spcPct val="80000"/>
              </a:lnSpc>
              <a:buFont typeface="Wingdings" pitchFamily="2" charset="2"/>
              <a:buNone/>
            </a:pPr>
            <a:r>
              <a:rPr lang="ru-RU" sz="2000" dirty="0" smtClean="0">
                <a:solidFill>
                  <a:srgbClr val="FF0000"/>
                </a:solidFill>
              </a:rPr>
              <a:t>Испытание при приеме на работу не устанавливается для:</a:t>
            </a:r>
          </a:p>
          <a:p>
            <a:pPr eaLnBrk="1" hangingPunct="1">
              <a:lnSpc>
                <a:spcPct val="80000"/>
              </a:lnSpc>
              <a:buNone/>
            </a:pPr>
            <a:r>
              <a:rPr lang="ru-RU" sz="2000" dirty="0" smtClean="0">
                <a:solidFill>
                  <a:schemeClr val="tx1"/>
                </a:solidFill>
              </a:rPr>
              <a:t>-лиц, избранных по конкурсу на замещение соответствующей должности, беременных женщин и женщин, имеющих детей в возрасте до полутора лет;</a:t>
            </a:r>
          </a:p>
          <a:p>
            <a:pPr eaLnBrk="1" hangingPunct="1">
              <a:lnSpc>
                <a:spcPct val="80000"/>
              </a:lnSpc>
              <a:buNone/>
            </a:pPr>
            <a:r>
              <a:rPr lang="ru-RU" sz="2000" dirty="0" smtClean="0">
                <a:solidFill>
                  <a:schemeClr val="tx1"/>
                </a:solidFill>
              </a:rPr>
              <a:t>-лиц, не достигших возраста восемнадцати лет;</a:t>
            </a:r>
          </a:p>
          <a:p>
            <a:pPr eaLnBrk="1" hangingPunct="1">
              <a:lnSpc>
                <a:spcPct val="80000"/>
              </a:lnSpc>
              <a:buNone/>
            </a:pPr>
            <a:r>
              <a:rPr lang="ru-RU" sz="2000" dirty="0" smtClean="0">
                <a:solidFill>
                  <a:schemeClr val="tx1"/>
                </a:solidFill>
              </a:rPr>
              <a:t>-лиц, окончивших имеющие государственную аккредитацию образовательные учреждения начального, среднего и высшего профессионального образования и впервые поступающих на работу по полученной специальности в течение одного года </a:t>
            </a:r>
          </a:p>
          <a:p>
            <a:pPr eaLnBrk="1" hangingPunct="1">
              <a:lnSpc>
                <a:spcPct val="80000"/>
              </a:lnSpc>
              <a:buNone/>
            </a:pPr>
            <a:r>
              <a:rPr lang="ru-RU" sz="2000" dirty="0" smtClean="0">
                <a:solidFill>
                  <a:schemeClr val="tx1"/>
                </a:solidFill>
              </a:rPr>
              <a:t>-лиц, избранных на выборную должность на оплачиваемую работу;</a:t>
            </a:r>
          </a:p>
          <a:p>
            <a:pPr eaLnBrk="1" hangingPunct="1">
              <a:lnSpc>
                <a:spcPct val="80000"/>
              </a:lnSpc>
              <a:buNone/>
            </a:pPr>
            <a:r>
              <a:rPr lang="ru-RU" sz="2000" dirty="0" smtClean="0">
                <a:solidFill>
                  <a:schemeClr val="tx1"/>
                </a:solidFill>
              </a:rPr>
              <a:t>- лиц, приглашенных на работу в порядке перевода от другого работодателя по согласованию между работодателями;</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260350"/>
            <a:ext cx="8229600" cy="1143000"/>
          </a:xfrm>
        </p:spPr>
        <p:txBody>
          <a:bodyPr/>
          <a:lstStyle/>
          <a:p>
            <a:pPr algn="ctr" eaLnBrk="1" hangingPunct="1"/>
            <a:r>
              <a:rPr lang="ru-RU" sz="4000" smtClean="0"/>
              <a:t>Оформление приема на работу</a:t>
            </a:r>
          </a:p>
        </p:txBody>
      </p:sp>
      <p:sp>
        <p:nvSpPr>
          <p:cNvPr id="19459" name="Rectangle 3"/>
          <p:cNvSpPr>
            <a:spLocks noGrp="1" noChangeArrowheads="1"/>
          </p:cNvSpPr>
          <p:nvPr>
            <p:ph idx="1"/>
          </p:nvPr>
        </p:nvSpPr>
        <p:spPr>
          <a:xfrm>
            <a:off x="566738" y="1844674"/>
            <a:ext cx="8037512" cy="5013325"/>
          </a:xfrm>
        </p:spPr>
        <p:txBody>
          <a:bodyPr>
            <a:noAutofit/>
          </a:bodyPr>
          <a:lstStyle/>
          <a:p>
            <a:pPr eaLnBrk="1" hangingPunct="1">
              <a:lnSpc>
                <a:spcPct val="80000"/>
              </a:lnSpc>
              <a:buFont typeface="Wingdings" pitchFamily="2" charset="2"/>
              <a:buNone/>
            </a:pPr>
            <a:r>
              <a:rPr lang="ru-RU" sz="2400" dirty="0" smtClean="0">
                <a:solidFill>
                  <a:schemeClr val="tx1"/>
                </a:solidFill>
              </a:rPr>
              <a:t>Прием на работу оформляется </a:t>
            </a:r>
            <a:r>
              <a:rPr lang="ru-RU" sz="2400" dirty="0" smtClean="0">
                <a:solidFill>
                  <a:srgbClr val="FF0000"/>
                </a:solidFill>
              </a:rPr>
              <a:t>приказом (распоряжением) работодателя</a:t>
            </a:r>
            <a:r>
              <a:rPr lang="ru-RU" sz="2400" dirty="0" smtClean="0">
                <a:solidFill>
                  <a:schemeClr val="tx1"/>
                </a:solidFill>
              </a:rPr>
              <a:t>, изданным на основании заключенного трудового договора. Содержание приказа (распоряжения) работодателя должно соответствовать условиям заключенного трудового договора.</a:t>
            </a:r>
          </a:p>
          <a:p>
            <a:pPr eaLnBrk="1" hangingPunct="1">
              <a:lnSpc>
                <a:spcPct val="80000"/>
              </a:lnSpc>
              <a:buFont typeface="Wingdings" pitchFamily="2" charset="2"/>
              <a:buNone/>
            </a:pPr>
            <a:r>
              <a:rPr lang="ru-RU" sz="2400" dirty="0" smtClean="0">
                <a:solidFill>
                  <a:schemeClr val="tx1"/>
                </a:solidFill>
              </a:rPr>
              <a:t> Приказ (распоряжение) работодателя о приеме на работу объявляется работнику под роспись </a:t>
            </a:r>
            <a:r>
              <a:rPr lang="ru-RU" sz="2400" dirty="0" smtClean="0">
                <a:solidFill>
                  <a:srgbClr val="FF0000"/>
                </a:solidFill>
              </a:rPr>
              <a:t>в трехдневный срок со дня фактического начала работы.</a:t>
            </a:r>
            <a:r>
              <a:rPr lang="ru-RU" sz="2400" dirty="0" smtClean="0">
                <a:solidFill>
                  <a:schemeClr val="tx1"/>
                </a:solidFill>
              </a:rPr>
              <a:t> По требованию работника работодатель обязан выдать ему надлежаще заверенную копию указанного приказа (распоряжения).</a:t>
            </a:r>
          </a:p>
          <a:p>
            <a:pPr eaLnBrk="1" hangingPunct="1">
              <a:lnSpc>
                <a:spcPct val="80000"/>
              </a:lnSpc>
              <a:buFont typeface="Wingdings" pitchFamily="2" charset="2"/>
              <a:buNone/>
            </a:pPr>
            <a:r>
              <a:rPr lang="ru-RU" sz="2400" dirty="0" smtClean="0">
                <a:solidFill>
                  <a:schemeClr val="tx1"/>
                </a:solidFill>
              </a:rPr>
              <a:t>При приеме на работу (</a:t>
            </a:r>
            <a:r>
              <a:rPr lang="ru-RU" sz="2400" dirty="0" smtClean="0">
                <a:solidFill>
                  <a:srgbClr val="FF0000"/>
                </a:solidFill>
              </a:rPr>
              <a:t>до подписания трудового договора</a:t>
            </a:r>
            <a:r>
              <a:rPr lang="ru-RU" sz="2400" dirty="0" smtClean="0">
                <a:solidFill>
                  <a:schemeClr val="tx1"/>
                </a:solidFill>
              </a:rPr>
              <a:t>) работодатель обязан </a:t>
            </a:r>
            <a:r>
              <a:rPr lang="ru-RU" sz="2400" dirty="0" smtClean="0">
                <a:solidFill>
                  <a:srgbClr val="FF0000"/>
                </a:solidFill>
              </a:rPr>
              <a:t>ознакомить работника под роспись </a:t>
            </a:r>
            <a:r>
              <a:rPr lang="ru-RU" sz="2400" dirty="0" smtClean="0">
                <a:solidFill>
                  <a:schemeClr val="tx1"/>
                </a:solidFill>
              </a:rPr>
              <a:t>с правилами внутреннего трудового распорядка, иными локальными нормативными актами, непосредственно связанными с трудовой деятельностью работника, коллективным договором.</a:t>
            </a:r>
          </a:p>
          <a:p>
            <a:pPr eaLnBrk="1" hangingPunct="1">
              <a:lnSpc>
                <a:spcPct val="80000"/>
              </a:lnSpc>
            </a:pPr>
            <a:endParaRPr lang="ru-RU"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Прямоугольник 4"/>
          <p:cNvSpPr>
            <a:spLocks noChangeArrowheads="1"/>
          </p:cNvSpPr>
          <p:nvPr/>
        </p:nvSpPr>
        <p:spPr bwMode="auto">
          <a:xfrm>
            <a:off x="395288" y="333375"/>
            <a:ext cx="8251825" cy="519113"/>
          </a:xfrm>
          <a:prstGeom prst="rect">
            <a:avLst/>
          </a:prstGeom>
          <a:noFill/>
          <a:ln w="9525">
            <a:noFill/>
            <a:miter lim="800000"/>
            <a:headEnd/>
            <a:tailEnd/>
          </a:ln>
        </p:spPr>
        <p:txBody>
          <a:bodyPr>
            <a:spAutoFit/>
          </a:bodyPr>
          <a:lstStyle/>
          <a:p>
            <a:r>
              <a:rPr lang="ru-RU" sz="2800" b="1">
                <a:latin typeface="Century Schoolbook" pitchFamily="18" charset="0"/>
              </a:rPr>
              <a:t>Дополнительная работа</a:t>
            </a:r>
            <a:endParaRPr lang="ru-RU" sz="2800">
              <a:latin typeface="Century Schoolbook" pitchFamily="18" charset="0"/>
            </a:endParaRPr>
          </a:p>
        </p:txBody>
      </p:sp>
      <p:sp>
        <p:nvSpPr>
          <p:cNvPr id="6" name="Rectangle 4"/>
          <p:cNvSpPr>
            <a:spLocks noChangeArrowheads="1"/>
          </p:cNvSpPr>
          <p:nvPr/>
        </p:nvSpPr>
        <p:spPr bwMode="auto">
          <a:xfrm>
            <a:off x="179388" y="2760137"/>
            <a:ext cx="8677275" cy="3785652"/>
          </a:xfrm>
          <a:prstGeom prst="rect">
            <a:avLst/>
          </a:prstGeom>
          <a:noFill/>
          <a:ln w="9525">
            <a:noFill/>
            <a:miter lim="800000"/>
            <a:headEnd/>
            <a:tailEnd/>
          </a:ln>
        </p:spPr>
        <p:txBody>
          <a:bodyPr anchor="ctr">
            <a:spAutoFit/>
          </a:bodyPr>
          <a:lstStyle/>
          <a:p>
            <a:pPr marL="363538" indent="-363538">
              <a:buFont typeface="Arial" charset="0"/>
              <a:buChar char="•"/>
            </a:pPr>
            <a:r>
              <a:rPr lang="ru-RU" sz="2400" dirty="0">
                <a:latin typeface="Century Schoolbook" pitchFamily="18" charset="0"/>
              </a:rPr>
              <a:t>С письменного согласия работника </a:t>
            </a:r>
          </a:p>
          <a:p>
            <a:pPr marL="363538" indent="-363538">
              <a:buFont typeface="Arial" charset="0"/>
              <a:buChar char="•"/>
            </a:pPr>
            <a:r>
              <a:rPr lang="ru-RU" sz="2400" dirty="0">
                <a:latin typeface="Century Schoolbook" pitchFamily="18" charset="0"/>
              </a:rPr>
              <a:t>За дополнительную оплату</a:t>
            </a:r>
          </a:p>
          <a:p>
            <a:pPr marL="363538" indent="-363538">
              <a:buFont typeface="Arial" charset="0"/>
              <a:buChar char="•"/>
            </a:pPr>
            <a:r>
              <a:rPr lang="ru-RU" sz="2400" dirty="0">
                <a:latin typeface="Century Schoolbook" pitchFamily="18" charset="0"/>
              </a:rPr>
              <a:t>Срок дополнительной работы, ее содержание и объем устанавливаются работодателем с письменного согласия работника.</a:t>
            </a:r>
          </a:p>
          <a:p>
            <a:pPr marL="363538" indent="-363538">
              <a:buFont typeface="Arial" charset="0"/>
              <a:buChar char="•"/>
            </a:pPr>
            <a:r>
              <a:rPr lang="ru-RU" sz="2400" dirty="0">
                <a:latin typeface="Century Schoolbook" pitchFamily="18" charset="0"/>
              </a:rPr>
              <a:t>Работник имеет право досрочно отказаться от выполнения дополнительной работы, а работодатель - досрочно отменить поручение о ее выполнении, предупредив об этом в письменной форме </a:t>
            </a:r>
            <a:r>
              <a:rPr lang="ru-RU" sz="2400" dirty="0">
                <a:solidFill>
                  <a:srgbClr val="FF0000"/>
                </a:solidFill>
                <a:latin typeface="Century Schoolbook" pitchFamily="18" charset="0"/>
              </a:rPr>
              <a:t>не позднее чем за три рабочих дня.</a:t>
            </a:r>
          </a:p>
        </p:txBody>
      </p:sp>
      <p:sp>
        <p:nvSpPr>
          <p:cNvPr id="21508" name="Прямоугольник 6"/>
          <p:cNvSpPr>
            <a:spLocks noChangeArrowheads="1"/>
          </p:cNvSpPr>
          <p:nvPr/>
        </p:nvSpPr>
        <p:spPr bwMode="auto">
          <a:xfrm>
            <a:off x="179388" y="1052513"/>
            <a:ext cx="8496300" cy="1200329"/>
          </a:xfrm>
          <a:prstGeom prst="rect">
            <a:avLst/>
          </a:prstGeom>
          <a:noFill/>
          <a:ln w="9525">
            <a:noFill/>
            <a:miter lim="800000"/>
            <a:headEnd/>
            <a:tailEnd/>
          </a:ln>
        </p:spPr>
        <p:txBody>
          <a:bodyPr>
            <a:spAutoFit/>
          </a:bodyPr>
          <a:lstStyle/>
          <a:p>
            <a:r>
              <a:rPr lang="ru-RU" b="1" dirty="0">
                <a:latin typeface="Century Schoolbook" pitchFamily="18" charset="0"/>
              </a:rPr>
              <a:t>Статья 60.2. </a:t>
            </a:r>
            <a:r>
              <a:rPr lang="ru-RU" b="1" dirty="0" smtClean="0">
                <a:solidFill>
                  <a:srgbClr val="FF0000"/>
                </a:solidFill>
                <a:latin typeface="Century Schoolbook" pitchFamily="18" charset="0"/>
              </a:rPr>
              <a:t>Совмещение профессий (</a:t>
            </a:r>
            <a:r>
              <a:rPr lang="ru-RU" b="1" dirty="0">
                <a:solidFill>
                  <a:srgbClr val="FF0000"/>
                </a:solidFill>
                <a:latin typeface="Century Schoolbook" pitchFamily="18" charset="0"/>
              </a:rPr>
              <a:t>должностей).</a:t>
            </a:r>
            <a:r>
              <a:rPr lang="ru-RU" b="1" dirty="0">
                <a:latin typeface="Century Schoolbook" pitchFamily="18" charset="0"/>
              </a:rPr>
              <a:t> Расширение зон обслуживания, </a:t>
            </a:r>
            <a:r>
              <a:rPr lang="ru-RU" b="1" dirty="0" smtClean="0">
                <a:latin typeface="Century Schoolbook" pitchFamily="18" charset="0"/>
              </a:rPr>
              <a:t>увеличение </a:t>
            </a:r>
            <a:r>
              <a:rPr lang="ru-RU" b="1" dirty="0">
                <a:latin typeface="Century Schoolbook" pitchFamily="18" charset="0"/>
              </a:rPr>
              <a:t>объема работы. Исполнение обязанностей временно отсутствующего работника без освобождения от работы, определенной трудовым договором</a:t>
            </a:r>
            <a:endParaRPr lang="ru-RU" sz="1200" dirty="0">
              <a:latin typeface="Century Schoolbook" pitchFamily="18"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ru-RU" sz="4000" smtClean="0"/>
              <a:t>Изменение трудового договора</a:t>
            </a:r>
          </a:p>
        </p:txBody>
      </p:sp>
      <p:sp>
        <p:nvSpPr>
          <p:cNvPr id="14339" name="Rectangle 3"/>
          <p:cNvSpPr>
            <a:spLocks noGrp="1" noChangeArrowheads="1"/>
          </p:cNvSpPr>
          <p:nvPr>
            <p:ph idx="1"/>
          </p:nvPr>
        </p:nvSpPr>
        <p:spPr/>
        <p:txBody>
          <a:bodyPr>
            <a:noAutofit/>
          </a:bodyPr>
          <a:lstStyle/>
          <a:p>
            <a:pPr marL="274320" indent="-274320" eaLnBrk="1" fontAlgn="auto" hangingPunct="1">
              <a:spcAft>
                <a:spcPts val="0"/>
              </a:spcAft>
              <a:buClr>
                <a:schemeClr val="accent3"/>
              </a:buClr>
              <a:buFont typeface="Wingdings 2"/>
              <a:buChar char=""/>
              <a:defRPr/>
            </a:pPr>
            <a:r>
              <a:rPr lang="ru-RU" sz="1800" dirty="0" smtClean="0">
                <a:solidFill>
                  <a:schemeClr val="tx1"/>
                </a:solidFill>
              </a:rPr>
              <a:t>Изменение трудового договора оформляется при изменении условий трудового договора, т.е. таких условий, без согласования которых договор не может быть заключен: условия труда и отдыха, условия оплаты труда, права и обязанности работников.</a:t>
            </a:r>
          </a:p>
          <a:p>
            <a:pPr marL="274320" indent="-274320" eaLnBrk="1" fontAlgn="auto" hangingPunct="1">
              <a:spcAft>
                <a:spcPts val="0"/>
              </a:spcAft>
              <a:buClr>
                <a:schemeClr val="accent3"/>
              </a:buClr>
              <a:buFont typeface="Wingdings 2"/>
              <a:buChar char=""/>
              <a:defRPr/>
            </a:pPr>
            <a:endParaRPr lang="ru-RU" sz="1800" dirty="0" smtClean="0">
              <a:solidFill>
                <a:schemeClr val="tx1"/>
              </a:solidFill>
            </a:endParaRPr>
          </a:p>
          <a:p>
            <a:pPr marL="274320" indent="-274320" eaLnBrk="1" fontAlgn="auto" hangingPunct="1">
              <a:spcAft>
                <a:spcPts val="0"/>
              </a:spcAft>
              <a:buClr>
                <a:schemeClr val="accent3"/>
              </a:buClr>
              <a:buFont typeface="Wingdings 2"/>
              <a:buChar char=""/>
              <a:defRPr/>
            </a:pPr>
            <a:r>
              <a:rPr lang="ru-RU" sz="1800" dirty="0" smtClean="0">
                <a:solidFill>
                  <a:schemeClr val="tx1"/>
                </a:solidFill>
              </a:rPr>
              <a:t>Согласно ст. 72 ТК РФ изменение определенных сторонами условий трудового договора, в том числе перевод на другую работу, допускается только по соглашению сторон трудового договора, за исключением случаев, предусмотренных ТК РФ. Соглашение об изменении условий трудового договора заключается в письменной форме.</a:t>
            </a:r>
          </a:p>
          <a:p>
            <a:pPr marL="274320" indent="-274320" eaLnBrk="1" fontAlgn="auto" hangingPunct="1">
              <a:spcAft>
                <a:spcPts val="0"/>
              </a:spcAft>
              <a:buClr>
                <a:schemeClr val="accent3"/>
              </a:buClr>
              <a:buFont typeface="Wingdings 2"/>
              <a:buChar char=""/>
              <a:defRPr/>
            </a:pPr>
            <a:endParaRPr lang="ru-RU" sz="1800" dirty="0" smtClean="0">
              <a:solidFill>
                <a:schemeClr val="tx1"/>
              </a:solidFill>
            </a:endParaRPr>
          </a:p>
          <a:p>
            <a:pPr marL="274320" indent="-274320" eaLnBrk="1" fontAlgn="auto" hangingPunct="1">
              <a:spcAft>
                <a:spcPts val="0"/>
              </a:spcAft>
              <a:buClr>
                <a:schemeClr val="accent3"/>
              </a:buClr>
              <a:buFont typeface="Wingdings 2"/>
              <a:buChar char=""/>
              <a:defRPr/>
            </a:pPr>
            <a:r>
              <a:rPr lang="ru-RU" sz="1800" dirty="0" smtClean="0">
                <a:solidFill>
                  <a:schemeClr val="tx1"/>
                </a:solidFill>
              </a:rPr>
              <a:t>Изменения трудового договора могут происходить по инициативе работодателя в порядке, определенном ст. 74 ТК РФ. Если изменения трудового договора (заработная плата, режим работы, нормы выработки и т.д., за исключением трудовой функции) вызваны организационными или технологическими переменами на предприятии, спрашивать согласия работника не нужно, но необходимо соблюсти процедуру изменения обязательных условий трудового договора.</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414337"/>
          </a:xfrm>
        </p:spPr>
        <p:txBody>
          <a:bodyPr/>
          <a:lstStyle/>
          <a:p>
            <a:pPr algn="ctr" eaLnBrk="1" hangingPunct="1"/>
            <a:r>
              <a:rPr lang="ru-RU" sz="2000" dirty="0" smtClean="0"/>
              <a:t>Основания прекращения трудового договора</a:t>
            </a:r>
          </a:p>
        </p:txBody>
      </p:sp>
      <p:sp>
        <p:nvSpPr>
          <p:cNvPr id="24579" name="Rectangle 3"/>
          <p:cNvSpPr>
            <a:spLocks noGrp="1" noChangeArrowheads="1"/>
          </p:cNvSpPr>
          <p:nvPr>
            <p:ph idx="1"/>
          </p:nvPr>
        </p:nvSpPr>
        <p:spPr>
          <a:xfrm>
            <a:off x="457200" y="692150"/>
            <a:ext cx="8229600" cy="5976938"/>
          </a:xfrm>
        </p:spPr>
        <p:txBody>
          <a:bodyPr/>
          <a:lstStyle/>
          <a:p>
            <a:pPr marL="609600" indent="-609600" eaLnBrk="1" hangingPunct="1">
              <a:lnSpc>
                <a:spcPct val="80000"/>
              </a:lnSpc>
              <a:buFont typeface="Wingdings" pitchFamily="2" charset="2"/>
              <a:buNone/>
            </a:pPr>
            <a:r>
              <a:rPr lang="ru-RU" sz="1400" dirty="0" smtClean="0">
                <a:solidFill>
                  <a:schemeClr val="tx1"/>
                </a:solidFill>
              </a:rPr>
              <a:t>1) </a:t>
            </a:r>
            <a:r>
              <a:rPr lang="ru-RU" sz="1400" b="1" dirty="0" smtClean="0">
                <a:solidFill>
                  <a:schemeClr val="tx1"/>
                </a:solidFill>
              </a:rPr>
              <a:t>соглашение сторон (раздел 78 ТК);</a:t>
            </a:r>
          </a:p>
          <a:p>
            <a:pPr marL="609600" indent="-609600" eaLnBrk="1" hangingPunct="1">
              <a:lnSpc>
                <a:spcPct val="80000"/>
              </a:lnSpc>
              <a:buFont typeface="Wingdings" pitchFamily="2" charset="2"/>
              <a:buNone/>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2) истечение срока трудового договора (рубрика 79 ТК), за исключением случаев, когда трудовые отношения фактически продолжаются и ни одна из сторон не потребовала их прекращения;</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3) расторжение трудового договора по инициативе работника (рубрика 80 ТК);</a:t>
            </a:r>
          </a:p>
          <a:p>
            <a:pPr marL="609600" indent="-609600" eaLnBrk="1" hangingPunct="1">
              <a:lnSpc>
                <a:spcPct val="80000"/>
              </a:lnSpc>
              <a:buFont typeface="Wingdings" pitchFamily="2" charset="2"/>
              <a:buNone/>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4) расторжение трудового договора по инициативе работодателя (статьи 71 и 81 ТК);</a:t>
            </a:r>
          </a:p>
          <a:p>
            <a:pPr marL="609600" indent="-609600" eaLnBrk="1" hangingPunct="1">
              <a:lnSpc>
                <a:spcPct val="80000"/>
              </a:lnSpc>
              <a:buFont typeface="Wingdings" pitchFamily="2" charset="2"/>
              <a:buNone/>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5) перевод работника по его просьбе либо с его согласия на незамещенную должность к новому работодателю либо переход на выборную незамещенную должность;</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6) отказ работника от продолжения свободной должности в связи со сменой собственника имущества организации, с изменением подведомственности (подчиненности) организации или ее реорганизацией (рубрика 75 ТК)</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7) отказ работника от предложения вакантного места в связи с изменением заданных сторонами условий трудового договора (рубрика четвертая статьи 74 ТК);</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8) отказ работника от перевода на свежую вакансию, нужного ему в соответствии с медицинским заключением, выданным в порядке, указанном федеральными законами и другими нормативными правовыми актами Российской Федерации, или отсутствие у работодателя рациональной вакантного места (статье третья и четвертая статьи 73 ТК);</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9) обстоятельства, не зависящие от воли сторон (пункт 83 ТК)</a:t>
            </a:r>
          </a:p>
          <a:p>
            <a:pPr marL="609600" indent="-609600" eaLnBrk="1" hangingPunct="1">
              <a:lnSpc>
                <a:spcPct val="80000"/>
              </a:lnSpc>
            </a:pPr>
            <a:endParaRPr lang="ru-RU" sz="1400" b="1" dirty="0" smtClean="0">
              <a:solidFill>
                <a:schemeClr val="tx1"/>
              </a:solidFill>
            </a:endParaRPr>
          </a:p>
          <a:p>
            <a:pPr marL="609600" indent="-609600" eaLnBrk="1" hangingPunct="1">
              <a:lnSpc>
                <a:spcPct val="80000"/>
              </a:lnSpc>
              <a:buFont typeface="Wingdings" pitchFamily="2" charset="2"/>
              <a:buNone/>
            </a:pPr>
            <a:r>
              <a:rPr lang="ru-RU" sz="1400" b="1" dirty="0" smtClean="0">
                <a:solidFill>
                  <a:schemeClr val="tx1"/>
                </a:solidFill>
              </a:rPr>
              <a:t>11) нарушение определенных настоящим Кодексом либо остальным федеральным законом правил заключения трудового договора, в случае если это нарушение исключает вероятность продолжения вакантного места (рубрика 84 ТК).</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404813"/>
            <a:ext cx="8229600" cy="1139825"/>
          </a:xfrm>
        </p:spPr>
        <p:txBody>
          <a:bodyPr>
            <a:normAutofit fontScale="90000"/>
          </a:bodyPr>
          <a:lstStyle/>
          <a:p>
            <a:pPr algn="ctr" eaLnBrk="1" fontAlgn="auto" hangingPunct="1">
              <a:spcAft>
                <a:spcPts val="0"/>
              </a:spcAft>
              <a:defRPr/>
            </a:pPr>
            <a:r>
              <a:rPr lang="ru-RU" sz="2800" dirty="0" smtClean="0">
                <a:solidFill>
                  <a:srgbClr val="FF0000"/>
                </a:solidFill>
              </a:rPr>
              <a:t>Расторжение трудового договора по инициативе работника </a:t>
            </a:r>
            <a:br>
              <a:rPr lang="ru-RU" sz="2800" dirty="0" smtClean="0">
                <a:solidFill>
                  <a:srgbClr val="FF0000"/>
                </a:solidFill>
              </a:rPr>
            </a:br>
            <a:r>
              <a:rPr lang="ru-RU" sz="2800" dirty="0" smtClean="0">
                <a:solidFill>
                  <a:srgbClr val="FF0000"/>
                </a:solidFill>
              </a:rPr>
              <a:t>(по собственному желанию)</a:t>
            </a:r>
          </a:p>
        </p:txBody>
      </p:sp>
      <p:sp>
        <p:nvSpPr>
          <p:cNvPr id="27651" name="Rectangle 3"/>
          <p:cNvSpPr>
            <a:spLocks noGrp="1" noChangeArrowheads="1"/>
          </p:cNvSpPr>
          <p:nvPr>
            <p:ph idx="1"/>
          </p:nvPr>
        </p:nvSpPr>
        <p:spPr>
          <a:xfrm>
            <a:off x="755650" y="1628775"/>
            <a:ext cx="8229600" cy="4530725"/>
          </a:xfrm>
        </p:spPr>
        <p:txBody>
          <a:bodyPr>
            <a:normAutofit/>
          </a:bodyPr>
          <a:lstStyle/>
          <a:p>
            <a:pPr eaLnBrk="1" hangingPunct="1">
              <a:lnSpc>
                <a:spcPct val="90000"/>
              </a:lnSpc>
              <a:buFont typeface="Wingdings" pitchFamily="2" charset="2"/>
              <a:buNone/>
            </a:pPr>
            <a:endParaRPr lang="ru-RU" sz="2000" dirty="0" smtClean="0"/>
          </a:p>
          <a:p>
            <a:pPr eaLnBrk="1" hangingPunct="1">
              <a:lnSpc>
                <a:spcPct val="90000"/>
              </a:lnSpc>
              <a:buFont typeface="Wingdings" pitchFamily="2" charset="2"/>
              <a:buNone/>
            </a:pPr>
            <a:r>
              <a:rPr lang="ru-RU" sz="2000" dirty="0" smtClean="0">
                <a:solidFill>
                  <a:schemeClr val="tx1"/>
                </a:solidFill>
              </a:rPr>
              <a:t>Работник имеет право расторгнуть трудовой договор, предупредив об этом работодателя в письменной форме не позднее чем за две недели, если иной срок не установлен Трудовым Кодексом или иным федеральным законом. Течение указанного срока начинается на следующий день после получения работодателем заявления работника об увольнении.</a:t>
            </a:r>
          </a:p>
          <a:p>
            <a:pPr eaLnBrk="1" hangingPunct="1">
              <a:lnSpc>
                <a:spcPct val="90000"/>
              </a:lnSpc>
              <a:buFont typeface="Wingdings" pitchFamily="2" charset="2"/>
              <a:buNone/>
            </a:pPr>
            <a:r>
              <a:rPr lang="ru-RU" sz="2000" b="1" dirty="0" smtClean="0">
                <a:latin typeface="Times New Roman" pitchFamily="18" charset="0"/>
                <a:cs typeface="Times New Roman" pitchFamily="18" charset="0"/>
              </a:rPr>
              <a:t>Руководитель имеет право досрочно расторгнуть трудовой договор, предупредив об этом работодателя (собственника имущества организации, его представителя) в письменной форме </a:t>
            </a:r>
            <a:r>
              <a:rPr lang="ru-RU" sz="2000" b="1" u="sng" dirty="0" smtClean="0">
                <a:latin typeface="Times New Roman" pitchFamily="18" charset="0"/>
                <a:cs typeface="Times New Roman" pitchFamily="18" charset="0"/>
              </a:rPr>
              <a:t>не позднее чем за месяц.</a:t>
            </a:r>
          </a:p>
          <a:p>
            <a:pPr eaLnBrk="1" hangingPunct="1">
              <a:lnSpc>
                <a:spcPct val="90000"/>
              </a:lnSpc>
              <a:buFont typeface="Wingdings" pitchFamily="2" charset="2"/>
              <a:buNone/>
            </a:pPr>
            <a:endParaRPr lang="ru-RU" sz="2000" dirty="0" smtClean="0">
              <a:solidFill>
                <a:schemeClr val="tx1"/>
              </a:solidFill>
            </a:endParaRPr>
          </a:p>
          <a:p>
            <a:pPr eaLnBrk="1" hangingPunct="1">
              <a:lnSpc>
                <a:spcPct val="90000"/>
              </a:lnSpc>
              <a:buFont typeface="Wingdings" pitchFamily="2" charset="2"/>
              <a:buNone/>
            </a:pPr>
            <a:r>
              <a:rPr lang="ru-RU" sz="2000" dirty="0" smtClean="0">
                <a:solidFill>
                  <a:schemeClr val="tx1"/>
                </a:solidFill>
              </a:rPr>
              <a:t>По соглашению между работником и работодателем трудовой договор может быть расторгнут и до истечения срока предупреждения об увольнении.</a:t>
            </a:r>
          </a:p>
          <a:p>
            <a:pPr eaLnBrk="1" hangingPunct="1">
              <a:lnSpc>
                <a:spcPct val="90000"/>
              </a:lnSpc>
            </a:pPr>
            <a:endParaRPr lang="ru-RU" sz="2000" dirty="0"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60350"/>
            <a:ext cx="8229600" cy="936625"/>
          </a:xfrm>
        </p:spPr>
        <p:txBody>
          <a:bodyPr>
            <a:normAutofit fontScale="90000"/>
          </a:bodyPr>
          <a:lstStyle/>
          <a:p>
            <a:pPr algn="ctr" eaLnBrk="1" fontAlgn="auto" hangingPunct="1">
              <a:spcAft>
                <a:spcPts val="0"/>
              </a:spcAft>
              <a:defRPr/>
            </a:pPr>
            <a:r>
              <a:rPr lang="ru-RU" sz="3200" dirty="0" smtClean="0"/>
              <a:t>Расторжение трудового договора по инициативе работодателя</a:t>
            </a:r>
          </a:p>
        </p:txBody>
      </p:sp>
      <p:sp>
        <p:nvSpPr>
          <p:cNvPr id="20483" name="Rectangle 3"/>
          <p:cNvSpPr>
            <a:spLocks noGrp="1" noChangeArrowheads="1"/>
          </p:cNvSpPr>
          <p:nvPr>
            <p:ph idx="1"/>
          </p:nvPr>
        </p:nvSpPr>
        <p:spPr>
          <a:xfrm>
            <a:off x="647700" y="1124744"/>
            <a:ext cx="8496300" cy="5733256"/>
          </a:xfrm>
        </p:spPr>
        <p:txBody>
          <a:bodyPr>
            <a:normAutofit lnSpcReduction="10000"/>
          </a:bodyPr>
          <a:lstStyle/>
          <a:p>
            <a:pPr marL="274320" indent="-274320" eaLnBrk="1" fontAlgn="auto" hangingPunct="1">
              <a:lnSpc>
                <a:spcPct val="80000"/>
              </a:lnSpc>
              <a:spcAft>
                <a:spcPts val="0"/>
              </a:spcAft>
              <a:buClr>
                <a:schemeClr val="accent3"/>
              </a:buClr>
              <a:buFont typeface="Wingdings" pitchFamily="2" charset="2"/>
              <a:buNone/>
              <a:defRPr/>
            </a:pPr>
            <a:r>
              <a:rPr lang="ru-RU" sz="1800" dirty="0" smtClean="0">
                <a:solidFill>
                  <a:srgbClr val="FF0000"/>
                </a:solidFill>
              </a:rPr>
              <a:t>Трудовой договор может быть расторгнут работодателем в случаях:</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1) ликвидации организации;</a:t>
            </a:r>
          </a:p>
          <a:p>
            <a:pPr marL="274320" indent="-274320" eaLnBrk="1" fontAlgn="auto" hangingPunct="1">
              <a:lnSpc>
                <a:spcPct val="80000"/>
              </a:lnSpc>
              <a:spcAft>
                <a:spcPts val="0"/>
              </a:spcAft>
              <a:buClr>
                <a:schemeClr val="accent3"/>
              </a:buClr>
              <a:buFont typeface="Wingdings" pitchFamily="2" charset="2"/>
              <a:buNone/>
              <a:defRPr/>
            </a:pPr>
            <a:r>
              <a:rPr lang="ru-RU" sz="1800" b="1" dirty="0" smtClean="0"/>
              <a:t>2) сокращения численности или штата работников организации, индивидуального предпринимателя;</a:t>
            </a:r>
          </a:p>
          <a:p>
            <a:pPr marL="274320" indent="-274320" eaLnBrk="1" fontAlgn="auto" hangingPunct="1">
              <a:lnSpc>
                <a:spcPct val="80000"/>
              </a:lnSpc>
              <a:spcAft>
                <a:spcPts val="0"/>
              </a:spcAft>
              <a:buClr>
                <a:schemeClr val="accent3"/>
              </a:buClr>
              <a:buFont typeface="Wingdings" pitchFamily="2" charset="2"/>
              <a:buNone/>
              <a:defRPr/>
            </a:pPr>
            <a:r>
              <a:rPr lang="ru-RU" sz="1800" b="1" dirty="0" smtClean="0"/>
              <a:t>3) несоответствия работника занимаемой должности или выполняемой работе вследствие недостаточной квалификации, подтвержденной результатами аттестации;</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4) смены собственника имущества организации;</a:t>
            </a:r>
          </a:p>
          <a:p>
            <a:pPr marL="274320" indent="-274320" eaLnBrk="1" fontAlgn="auto" hangingPunct="1">
              <a:lnSpc>
                <a:spcPct val="80000"/>
              </a:lnSpc>
              <a:spcAft>
                <a:spcPts val="0"/>
              </a:spcAft>
              <a:buClr>
                <a:schemeClr val="accent3"/>
              </a:buClr>
              <a:buFont typeface="Wingdings" pitchFamily="2" charset="2"/>
              <a:buNone/>
              <a:defRPr/>
            </a:pPr>
            <a:r>
              <a:rPr lang="ru-RU" sz="1800" b="1" dirty="0" smtClean="0"/>
              <a:t>5) неоднократного неисполнения работником без уважительных причин трудовых обязанностей, если он имеет дисциплинарное взыскание;</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6) однократного грубого нарушения работником трудовых обязанностей;</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7) совершения виновных действий работником, непосредственно обслуживающим денежные или товарные ценности, если эти действия дают основание для утраты доверия к нему со стороны работодателя;</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8) совершения работником, выполняющим воспитательные функции, аморального проступка, несовместимого с продолжением данной работы;</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9) принятия необоснованного решения руководителем организации, его заместителями и главным бухгалтером, повлекшего за собой нарушение сохранности имущества, неправомерное его использование или иной ущерб имуществу организации;</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10) однократного грубого нарушения руководителем организации (филиала, представительства), его заместителями своих трудовых обязанностей;</a:t>
            </a:r>
          </a:p>
          <a:p>
            <a:pPr marL="274320" indent="-274320" eaLnBrk="1" fontAlgn="auto" hangingPunct="1">
              <a:lnSpc>
                <a:spcPct val="80000"/>
              </a:lnSpc>
              <a:spcAft>
                <a:spcPts val="0"/>
              </a:spcAft>
              <a:buClr>
                <a:schemeClr val="accent3"/>
              </a:buClr>
              <a:buFont typeface="Wingdings" pitchFamily="2" charset="2"/>
              <a:buNone/>
              <a:defRPr/>
            </a:pPr>
            <a:r>
              <a:rPr lang="ru-RU" sz="1800" dirty="0" smtClean="0"/>
              <a:t>11) представления работником работодателю подложных документов при заключении трудового договора;</a:t>
            </a:r>
          </a:p>
          <a:p>
            <a:pPr marL="274320" indent="-274320" eaLnBrk="1" fontAlgn="auto" hangingPunct="1">
              <a:lnSpc>
                <a:spcPct val="80000"/>
              </a:lnSpc>
              <a:spcAft>
                <a:spcPts val="0"/>
              </a:spcAft>
              <a:buClr>
                <a:schemeClr val="accent3"/>
              </a:buClr>
              <a:buFont typeface="Wingdings 2"/>
              <a:buChar char=""/>
              <a:defRPr/>
            </a:pPr>
            <a:endParaRPr lang="ru-RU" sz="1400"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188640"/>
            <a:ext cx="8686800" cy="1106760"/>
          </a:xfrm>
        </p:spPr>
        <p:txBody>
          <a:bodyPr>
            <a:normAutofit fontScale="90000"/>
          </a:bodyPr>
          <a:lstStyle/>
          <a:p>
            <a:pPr algn="ctr">
              <a:defRPr/>
            </a:pPr>
            <a:r>
              <a:rPr lang="ru-RU" sz="2000" dirty="0" smtClean="0"/>
              <a:t/>
            </a:r>
            <a:br>
              <a:rPr lang="ru-RU" sz="2000" dirty="0" smtClean="0"/>
            </a:br>
            <a:r>
              <a:rPr lang="ru-RU" sz="2000" dirty="0" smtClean="0"/>
              <a:t>Дополнительные основания прекращения трудового договора с педагогическим работником</a:t>
            </a:r>
            <a:br>
              <a:rPr lang="ru-RU" sz="2000" dirty="0" smtClean="0"/>
            </a:br>
            <a:endParaRPr lang="ru-RU" sz="2000" dirty="0" smtClean="0"/>
          </a:p>
        </p:txBody>
      </p:sp>
      <p:sp>
        <p:nvSpPr>
          <p:cNvPr id="26627" name="Rectangle 3"/>
          <p:cNvSpPr>
            <a:spLocks noGrp="1" noChangeArrowheads="1"/>
          </p:cNvSpPr>
          <p:nvPr>
            <p:ph idx="1"/>
          </p:nvPr>
        </p:nvSpPr>
        <p:spPr/>
        <p:txBody>
          <a:bodyPr/>
          <a:lstStyle/>
          <a:p>
            <a:pPr marL="609600" indent="-609600" eaLnBrk="1" hangingPunct="1">
              <a:lnSpc>
                <a:spcPct val="80000"/>
              </a:lnSpc>
              <a:buFont typeface="Wingdings" pitchFamily="2" charset="2"/>
              <a:buNone/>
            </a:pPr>
            <a:endParaRPr lang="ru-RU" sz="2400" b="1" dirty="0" smtClean="0">
              <a:solidFill>
                <a:srgbClr val="FF0000"/>
              </a:solidFill>
            </a:endParaRPr>
          </a:p>
          <a:p>
            <a:pPr marL="609600" indent="-609600" eaLnBrk="1" hangingPunct="1">
              <a:lnSpc>
                <a:spcPct val="80000"/>
              </a:lnSpc>
              <a:buFont typeface="Wingdings" pitchFamily="2" charset="2"/>
              <a:buNone/>
            </a:pPr>
            <a:endParaRPr lang="ru-RU" sz="2400" b="1" dirty="0" smtClean="0">
              <a:solidFill>
                <a:srgbClr val="FF0000"/>
              </a:solidFill>
            </a:endParaRPr>
          </a:p>
          <a:p>
            <a:pPr marL="609600" indent="-609600" eaLnBrk="1" hangingPunct="1">
              <a:lnSpc>
                <a:spcPct val="80000"/>
              </a:lnSpc>
              <a:buFont typeface="Wingdings" pitchFamily="2" charset="2"/>
              <a:buNone/>
            </a:pPr>
            <a:r>
              <a:rPr lang="ru-RU" sz="2400" b="1" dirty="0" smtClean="0">
                <a:solidFill>
                  <a:srgbClr val="FF0000"/>
                </a:solidFill>
              </a:rPr>
              <a:t>Помимо оснований, предусмотренных настоящим Кодексом и иными федеральными законами, основаниями прекращения трудового договора с педагогическим работником являются:</a:t>
            </a:r>
            <a:br>
              <a:rPr lang="ru-RU" sz="2400" b="1" dirty="0" smtClean="0">
                <a:solidFill>
                  <a:srgbClr val="FF0000"/>
                </a:solidFill>
              </a:rPr>
            </a:br>
            <a:r>
              <a:rPr lang="ru-RU" sz="2400" b="1" dirty="0" smtClean="0"/>
              <a:t>1) повторное в течение одного года грубое нарушение устава организации, осуществляющей образовательную деятельность;</a:t>
            </a:r>
            <a:br>
              <a:rPr lang="ru-RU" sz="2400" b="1" dirty="0" smtClean="0"/>
            </a:br>
            <a:r>
              <a:rPr lang="ru-RU" sz="2400" b="1" dirty="0" smtClean="0"/>
              <a:t>2) применение, в том числе однократное, методов воспитания, связанных с физическим и (или) психическим насилием над личностью обучающегося, воспитанника;</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43608" y="457200"/>
            <a:ext cx="7944944" cy="841248"/>
          </a:xfrm>
        </p:spPr>
        <p:txBody>
          <a:bodyPr>
            <a:normAutofit fontScale="90000"/>
          </a:bodyPr>
          <a:lstStyle/>
          <a:p>
            <a:r>
              <a:rPr lang="ru-RU" sz="2800" b="1"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Особенности прекращения трудового договора с руководителем</a:t>
            </a:r>
            <a:endParaRPr lang="ru-RU" sz="2400" b="1" dirty="0">
              <a:latin typeface="Times New Roman" pitchFamily="18" charset="0"/>
              <a:cs typeface="Times New Roman" pitchFamily="18" charset="0"/>
            </a:endParaRPr>
          </a:p>
        </p:txBody>
      </p:sp>
      <p:sp>
        <p:nvSpPr>
          <p:cNvPr id="7" name="TextBox 6"/>
          <p:cNvSpPr txBox="1"/>
          <p:nvPr/>
        </p:nvSpPr>
        <p:spPr>
          <a:xfrm>
            <a:off x="779929" y="1550895"/>
            <a:ext cx="8095130" cy="1569660"/>
          </a:xfrm>
          <a:prstGeom prst="rect">
            <a:avLst/>
          </a:prstGeom>
          <a:noFill/>
        </p:spPr>
        <p:txBody>
          <a:bodyPr wrap="square" rtlCol="0">
            <a:spAutoFit/>
          </a:bodyPr>
          <a:lstStyle/>
          <a:p>
            <a:r>
              <a:rPr lang="ru-RU" sz="2400" dirty="0" smtClean="0">
                <a:latin typeface="Times New Roman" pitchFamily="18" charset="0"/>
                <a:cs typeface="Times New Roman" pitchFamily="18" charset="0"/>
              </a:rPr>
              <a:t>Помимо общих оснований прекращения трудового договора для руководителей в ТК РФ предусмотрены дополнительные основания для прекращения трудового договора с руководителем организации.  </a:t>
            </a:r>
            <a:endParaRPr lang="ru-RU" sz="2400" dirty="0">
              <a:latin typeface="Times New Roman" pitchFamily="18" charset="0"/>
              <a:cs typeface="Times New Roman" pitchFamily="18" charset="0"/>
            </a:endParaRPr>
          </a:p>
        </p:txBody>
      </p:sp>
      <p:sp>
        <p:nvSpPr>
          <p:cNvPr id="8" name="Овал 7"/>
          <p:cNvSpPr/>
          <p:nvPr/>
        </p:nvSpPr>
        <p:spPr>
          <a:xfrm>
            <a:off x="578224" y="3429000"/>
            <a:ext cx="8565776" cy="309634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ru-RU" b="1" dirty="0" smtClean="0">
                <a:latin typeface="Times New Roman" pitchFamily="18" charset="0"/>
                <a:cs typeface="Times New Roman" pitchFamily="18" charset="0"/>
              </a:rPr>
              <a:t>В соответствии с п.2 статьи 278 ТК РФ трудовой договор, заключенный с руководителем как на определенный, так и на неопределенный срок,  прекращается:</a:t>
            </a:r>
          </a:p>
          <a:p>
            <a:pPr algn="just">
              <a:buFont typeface="Wingdings" pitchFamily="2" charset="2"/>
              <a:buChar char="Ø"/>
            </a:pPr>
            <a:r>
              <a:rPr lang="ru-RU" b="1" dirty="0" smtClean="0">
                <a:latin typeface="Times New Roman" pitchFamily="18" charset="0"/>
                <a:cs typeface="Times New Roman" pitchFamily="18" charset="0"/>
              </a:rPr>
              <a:t>в связи с принятием собственником имущества организации либо уполномоченным собственником лицом (органом) решения о прекращении трудового договора  </a:t>
            </a:r>
            <a:r>
              <a:rPr lang="ru-RU" dirty="0" smtClean="0"/>
              <a:t> </a:t>
            </a:r>
            <a:endParaRPr lang="ru-RU" b="1" dirty="0" smtClean="0">
              <a:latin typeface="Times New Roman" pitchFamily="18" charset="0"/>
              <a:cs typeface="Times New Roman" pitchFamily="18" charset="0"/>
            </a:endParaRPr>
          </a:p>
          <a:p>
            <a:pPr algn="just"/>
            <a:endParaRPr lang="ru-RU" sz="2000" b="1" dirty="0">
              <a:latin typeface="Times New Roman" pitchFamily="18" charset="0"/>
              <a:cs typeface="Times New Roman" pitchFamily="18" charset="0"/>
            </a:endParaRPr>
          </a:p>
        </p:txBody>
      </p:sp>
      <p:pic>
        <p:nvPicPr>
          <p:cNvPr id="5" name="Рисунок 4" descr="эмблема.png"/>
          <p:cNvPicPr>
            <a:picLocks noChangeAspect="1"/>
          </p:cNvPicPr>
          <p:nvPr/>
        </p:nvPicPr>
        <p:blipFill>
          <a:blip r:embed="rId2" cstate="print"/>
          <a:stretch>
            <a:fillRect/>
          </a:stretch>
        </p:blipFill>
        <p:spPr>
          <a:xfrm>
            <a:off x="179512" y="81127"/>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 xmlns:p14="http://schemas.microsoft.com/office/powerpoint/2010/main" val="3920326918"/>
      </p:ext>
    </p:extLst>
  </p:cSld>
  <p:clrMapOvr>
    <a:masterClrMapping/>
  </p:clrMapOvr>
  <mc:AlternateContent xmlns:mc="http://schemas.openxmlformats.org/markup-compatibility/2006">
    <mc:Choice xmlns=""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220"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9221"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graphicFrame>
        <p:nvGraphicFramePr>
          <p:cNvPr id="10" name="Схема 9"/>
          <p:cNvGraphicFramePr/>
          <p:nvPr/>
        </p:nvGraphicFramePr>
        <p:xfrm>
          <a:off x="928688" y="214312"/>
          <a:ext cx="7358062" cy="1285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Схема 8"/>
          <p:cNvGraphicFramePr/>
          <p:nvPr/>
        </p:nvGraphicFramePr>
        <p:xfrm>
          <a:off x="785813" y="1500188"/>
          <a:ext cx="7715250" cy="514352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1" name="Рисунок 10" descr="эмблема.png"/>
          <p:cNvPicPr>
            <a:picLocks noChangeAspect="1"/>
          </p:cNvPicPr>
          <p:nvPr/>
        </p:nvPicPr>
        <p:blipFill>
          <a:blip r:embed="rId14"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ru-RU" sz="2400" dirty="0" smtClean="0">
                <a:solidFill>
                  <a:srgbClr val="FF0000"/>
                </a:solidFill>
              </a:rPr>
              <a:t>Общий порядок оформления прекращения трудового договора</a:t>
            </a:r>
          </a:p>
        </p:txBody>
      </p:sp>
      <p:sp>
        <p:nvSpPr>
          <p:cNvPr id="28675" name="Rectangle 3"/>
          <p:cNvSpPr>
            <a:spLocks noGrp="1" noChangeArrowheads="1"/>
          </p:cNvSpPr>
          <p:nvPr>
            <p:ph idx="1"/>
          </p:nvPr>
        </p:nvSpPr>
        <p:spPr>
          <a:xfrm>
            <a:off x="304800" y="1268760"/>
            <a:ext cx="8686800" cy="5472608"/>
          </a:xfrm>
        </p:spPr>
        <p:txBody>
          <a:bodyPr/>
          <a:lstStyle/>
          <a:p>
            <a:pPr eaLnBrk="1" hangingPunct="1">
              <a:lnSpc>
                <a:spcPct val="80000"/>
              </a:lnSpc>
              <a:buFont typeface="Wingdings" pitchFamily="2" charset="2"/>
              <a:buNone/>
            </a:pPr>
            <a:endParaRPr lang="ru-RU" sz="1800" dirty="0" smtClean="0"/>
          </a:p>
          <a:p>
            <a:pPr eaLnBrk="1" hangingPunct="1">
              <a:lnSpc>
                <a:spcPct val="80000"/>
              </a:lnSpc>
              <a:buFont typeface="Wingdings" pitchFamily="2" charset="2"/>
              <a:buNone/>
            </a:pPr>
            <a:r>
              <a:rPr lang="ru-RU" sz="2000" dirty="0" smtClean="0">
                <a:solidFill>
                  <a:schemeClr val="tx1"/>
                </a:solidFill>
              </a:rPr>
              <a:t>Прекращение трудового договора оформляется приказом (распоряжением) работодателя.</a:t>
            </a:r>
          </a:p>
          <a:p>
            <a:pPr eaLnBrk="1" hangingPunct="1">
              <a:lnSpc>
                <a:spcPct val="80000"/>
              </a:lnSpc>
              <a:buFont typeface="Wingdings" pitchFamily="2" charset="2"/>
              <a:buNone/>
            </a:pPr>
            <a:r>
              <a:rPr lang="ru-RU" sz="2000" dirty="0" smtClean="0">
                <a:solidFill>
                  <a:schemeClr val="tx1"/>
                </a:solidFill>
              </a:rPr>
              <a:t>С приказом (распоряжением) работодателя о прекращении трудового договора работник должен быть ознакомлен под роспись. По требованию работника работодатель обязан выдать ему надлежащим образом заверенную копию указанного приказа (распоряжения). В случае, когда приказ (распоряжение) о прекращении трудового договора невозможно довести до сведения работника или работник отказывается ознакомиться с ним под роспись, на приказе (распоряжении) производится соответствующая запись.</a:t>
            </a:r>
          </a:p>
          <a:p>
            <a:pPr eaLnBrk="1" hangingPunct="1">
              <a:lnSpc>
                <a:spcPct val="80000"/>
              </a:lnSpc>
              <a:buFont typeface="Wingdings" pitchFamily="2" charset="2"/>
              <a:buNone/>
            </a:pPr>
            <a:r>
              <a:rPr lang="ru-RU" sz="2000" dirty="0" smtClean="0">
                <a:solidFill>
                  <a:schemeClr val="tx1"/>
                </a:solidFill>
              </a:rPr>
              <a:t>Днем прекращения трудового договора во всех случаях является последний день работы работника, за исключением случаев, когда работник фактически не работал, но за ним сохранялось место работы.</a:t>
            </a:r>
          </a:p>
          <a:p>
            <a:pPr eaLnBrk="1" hangingPunct="1">
              <a:lnSpc>
                <a:spcPct val="80000"/>
              </a:lnSpc>
              <a:buFont typeface="Wingdings" pitchFamily="2" charset="2"/>
              <a:buNone/>
            </a:pPr>
            <a:r>
              <a:rPr lang="ru-RU" sz="2000" dirty="0" smtClean="0">
                <a:solidFill>
                  <a:schemeClr val="tx1"/>
                </a:solidFill>
              </a:rPr>
              <a:t>В день прекращения трудового договора работодатель обязан выдать работнику </a:t>
            </a:r>
            <a:r>
              <a:rPr lang="ru-RU" sz="2000" dirty="0" smtClean="0">
                <a:solidFill>
                  <a:srgbClr val="FF0000"/>
                </a:solidFill>
              </a:rPr>
              <a:t>трудовую книжку , справку о заработной плате за 2 года </a:t>
            </a:r>
            <a:r>
              <a:rPr lang="ru-RU" sz="2000" dirty="0" smtClean="0">
                <a:solidFill>
                  <a:schemeClr val="tx1"/>
                </a:solidFill>
              </a:rPr>
              <a:t>и произвести с ним расчет</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51520" y="116632"/>
            <a:ext cx="8686800" cy="1440160"/>
          </a:xfrm>
        </p:spPr>
        <p:txBody>
          <a:bodyPr>
            <a:normAutofit fontScale="90000"/>
          </a:bodyPr>
          <a:lstStyle/>
          <a:p>
            <a:pPr eaLnBrk="1" hangingPunct="1"/>
            <a:r>
              <a:rPr lang="ru-RU" sz="3200" b="1" dirty="0" smtClean="0">
                <a:solidFill>
                  <a:schemeClr val="tx1"/>
                </a:solidFill>
                <a:latin typeface="Times New Roman" pitchFamily="18" charset="0"/>
              </a:rPr>
              <a:t>Право на получение выходного пособия при расторжении трудового договора</a:t>
            </a:r>
          </a:p>
        </p:txBody>
      </p:sp>
      <p:sp>
        <p:nvSpPr>
          <p:cNvPr id="29699" name="Rectangle 3"/>
          <p:cNvSpPr>
            <a:spLocks noGrp="1" noChangeArrowheads="1"/>
          </p:cNvSpPr>
          <p:nvPr>
            <p:ph type="body" idx="1"/>
          </p:nvPr>
        </p:nvSpPr>
        <p:spPr>
          <a:xfrm>
            <a:off x="304800" y="1554162"/>
            <a:ext cx="8686800" cy="5187206"/>
          </a:xfrm>
        </p:spPr>
        <p:txBody>
          <a:bodyPr/>
          <a:lstStyle/>
          <a:p>
            <a:pPr eaLnBrk="1" hangingPunct="1">
              <a:lnSpc>
                <a:spcPct val="80000"/>
              </a:lnSpc>
              <a:buFont typeface="Wingdings" pitchFamily="2" charset="2"/>
              <a:buNone/>
            </a:pPr>
            <a:r>
              <a:rPr lang="ru-RU" sz="1400" dirty="0" smtClean="0">
                <a:latin typeface="Times New Roman" pitchFamily="18" charset="0"/>
              </a:rPr>
              <a:t>		</a:t>
            </a:r>
            <a:r>
              <a:rPr lang="ru-RU" sz="2000" dirty="0" smtClean="0">
                <a:latin typeface="Times New Roman" pitchFamily="18" charset="0"/>
              </a:rPr>
              <a:t>При расторжении трудового договора в связи с ликвидацией организации, сокращением численности или штата работников увольняемому работнику  выплачивается выходное пособие в размере среднего месячного заработка, а также за ним сохраняется средний месячный заработок на период трудоустройства, но не свыше двух месяцев.</a:t>
            </a:r>
          </a:p>
          <a:p>
            <a:pPr eaLnBrk="1" hangingPunct="1">
              <a:lnSpc>
                <a:spcPct val="80000"/>
              </a:lnSpc>
              <a:buFont typeface="Wingdings" pitchFamily="2" charset="2"/>
              <a:buNone/>
            </a:pPr>
            <a:r>
              <a:rPr lang="ru-RU" sz="1800" dirty="0" smtClean="0">
                <a:latin typeface="Times New Roman" pitchFamily="18" charset="0"/>
              </a:rPr>
              <a:t>		</a:t>
            </a:r>
            <a:r>
              <a:rPr lang="ru-RU" sz="2000" dirty="0" smtClean="0">
                <a:solidFill>
                  <a:srgbClr val="FF0000"/>
                </a:solidFill>
                <a:latin typeface="Times New Roman" pitchFamily="18" charset="0"/>
              </a:rPr>
              <a:t>Выходное пособие в размере двухнедельного заработка выплачивается работнику при расторжении трудового договора в связи:</a:t>
            </a:r>
          </a:p>
          <a:p>
            <a:pPr eaLnBrk="1" hangingPunct="1">
              <a:lnSpc>
                <a:spcPct val="80000"/>
              </a:lnSpc>
              <a:buNone/>
            </a:pPr>
            <a:r>
              <a:rPr lang="ru-RU" sz="2000" dirty="0" smtClean="0">
                <a:latin typeface="Times New Roman" pitchFamily="18" charset="0"/>
              </a:rPr>
              <a:t>-Отказом работника от перевода на другую работу согласно медицинскому заключению;</a:t>
            </a:r>
          </a:p>
          <a:p>
            <a:pPr eaLnBrk="1" hangingPunct="1">
              <a:lnSpc>
                <a:spcPct val="80000"/>
              </a:lnSpc>
              <a:buNone/>
            </a:pPr>
            <a:r>
              <a:rPr lang="ru-RU" sz="2000" dirty="0" smtClean="0">
                <a:latin typeface="Times New Roman" pitchFamily="18" charset="0"/>
              </a:rPr>
              <a:t>-Призывом работника на военную службу;</a:t>
            </a:r>
          </a:p>
          <a:p>
            <a:pPr eaLnBrk="1" hangingPunct="1">
              <a:lnSpc>
                <a:spcPct val="80000"/>
              </a:lnSpc>
              <a:buNone/>
            </a:pPr>
            <a:r>
              <a:rPr lang="ru-RU" sz="2000" dirty="0" smtClean="0">
                <a:latin typeface="Times New Roman" pitchFamily="18" charset="0"/>
              </a:rPr>
              <a:t>-Восстановлением на работе работника, ранее выполнявшего эту работу;</a:t>
            </a:r>
          </a:p>
          <a:p>
            <a:pPr eaLnBrk="1" hangingPunct="1">
              <a:lnSpc>
                <a:spcPct val="80000"/>
              </a:lnSpc>
              <a:buNone/>
            </a:pPr>
            <a:r>
              <a:rPr lang="ru-RU" sz="2000" dirty="0" smtClean="0">
                <a:latin typeface="Times New Roman" pitchFamily="18" charset="0"/>
              </a:rPr>
              <a:t>-Отказом работника от перевода на работу в другую местность вместе с работодателем;</a:t>
            </a:r>
          </a:p>
          <a:p>
            <a:pPr eaLnBrk="1" hangingPunct="1">
              <a:lnSpc>
                <a:spcPct val="80000"/>
              </a:lnSpc>
              <a:buNone/>
            </a:pPr>
            <a:r>
              <a:rPr lang="ru-RU" sz="2000" dirty="0" smtClean="0">
                <a:latin typeface="Times New Roman" pitchFamily="18" charset="0"/>
              </a:rPr>
              <a:t>-Признанием работника полностью неспособным к трудовой деятельности по медицинскому заключению;</a:t>
            </a:r>
          </a:p>
          <a:p>
            <a:pPr eaLnBrk="1" hangingPunct="1">
              <a:lnSpc>
                <a:spcPct val="80000"/>
              </a:lnSpc>
              <a:buNone/>
            </a:pPr>
            <a:r>
              <a:rPr lang="ru-RU" sz="2000" dirty="0" smtClean="0">
                <a:latin typeface="Times New Roman" pitchFamily="18" charset="0"/>
              </a:rPr>
              <a:t>-Отказом работника от продолжения  работы в связи с изменением определенных сторонами условий трудового договора.</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1043608" y="274638"/>
          <a:ext cx="72008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одержимое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Рисунок 5" descr="эмблема.png"/>
          <p:cNvPicPr>
            <a:picLocks noChangeAspect="1"/>
          </p:cNvPicPr>
          <p:nvPr/>
        </p:nvPicPr>
        <p:blipFill>
          <a:blip r:embed="rId12" cstate="print"/>
          <a:stretch>
            <a:fillRect/>
          </a:stretch>
        </p:blipFill>
        <p:spPr>
          <a:xfrm>
            <a:off x="107504"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Рисунок 3"/>
          <p:cNvPicPr>
            <a:picLocks noChangeAspect="1" noChangeArrowheads="1"/>
          </p:cNvPicPr>
          <p:nvPr/>
        </p:nvPicPr>
        <p:blipFill>
          <a:blip r:embed="rId3" cstate="print"/>
          <a:srcRect/>
          <a:stretch>
            <a:fillRect/>
          </a:stretch>
        </p:blipFill>
        <p:spPr bwMode="auto">
          <a:xfrm>
            <a:off x="3000375" y="1785938"/>
            <a:ext cx="3517900" cy="3643312"/>
          </a:xfrm>
          <a:prstGeom prst="rect">
            <a:avLst/>
          </a:prstGeom>
          <a:noFill/>
          <a:ln w="9525">
            <a:noFill/>
            <a:miter lim="800000"/>
            <a:headEnd/>
            <a:tailEnd/>
          </a:ln>
        </p:spPr>
      </p:pic>
      <p:sp>
        <p:nvSpPr>
          <p:cNvPr id="8" name="Прямоугольник 7"/>
          <p:cNvSpPr/>
          <p:nvPr/>
        </p:nvSpPr>
        <p:spPr>
          <a:xfrm>
            <a:off x="3071813" y="1857375"/>
            <a:ext cx="3357562" cy="3500438"/>
          </a:xfrm>
          <a:prstGeom prst="rect">
            <a:avLst/>
          </a:prstGeom>
          <a:solidFill>
            <a:schemeClr val="bg1">
              <a:lumMod val="95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244" name="TextBox 13"/>
          <p:cNvSpPr txBox="1">
            <a:spLocks noChangeArrowheads="1"/>
          </p:cNvSpPr>
          <p:nvPr/>
        </p:nvSpPr>
        <p:spPr bwMode="auto">
          <a:xfrm>
            <a:off x="2081213" y="2009775"/>
            <a:ext cx="184150" cy="369888"/>
          </a:xfrm>
          <a:prstGeom prst="rect">
            <a:avLst/>
          </a:prstGeom>
          <a:noFill/>
          <a:ln w="9525">
            <a:noFill/>
            <a:miter lim="800000"/>
            <a:headEnd/>
            <a:tailEnd/>
          </a:ln>
        </p:spPr>
        <p:txBody>
          <a:bodyPr>
            <a:spAutoFit/>
          </a:bodyPr>
          <a:lstStyle/>
          <a:p>
            <a:endParaRPr lang="ru-RU"/>
          </a:p>
        </p:txBody>
      </p:sp>
      <p:sp>
        <p:nvSpPr>
          <p:cNvPr id="10245" name="TextBox 14"/>
          <p:cNvSpPr txBox="1">
            <a:spLocks noChangeArrowheads="1"/>
          </p:cNvSpPr>
          <p:nvPr/>
        </p:nvSpPr>
        <p:spPr bwMode="auto">
          <a:xfrm>
            <a:off x="500063" y="1500188"/>
            <a:ext cx="8143875" cy="738187"/>
          </a:xfrm>
          <a:prstGeom prst="rect">
            <a:avLst/>
          </a:prstGeom>
          <a:noFill/>
          <a:ln w="9525">
            <a:noFill/>
            <a:miter lim="800000"/>
            <a:headEnd/>
            <a:tailEnd/>
          </a:ln>
        </p:spPr>
        <p:txBody>
          <a:bodyPr>
            <a:spAutoFit/>
          </a:bodyPr>
          <a:lstStyle/>
          <a:p>
            <a:r>
              <a:rPr lang="ru-RU"/>
              <a:t> </a:t>
            </a:r>
            <a:endParaRPr lang="ru-RU" sz="2400"/>
          </a:p>
          <a:p>
            <a:endParaRPr lang="ru-RU"/>
          </a:p>
        </p:txBody>
      </p:sp>
      <p:graphicFrame>
        <p:nvGraphicFramePr>
          <p:cNvPr id="10" name="Схема 9"/>
          <p:cNvGraphicFramePr/>
          <p:nvPr/>
        </p:nvGraphicFramePr>
        <p:xfrm>
          <a:off x="928688" y="214312"/>
          <a:ext cx="7358062" cy="1285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9" name="Схема 8"/>
          <p:cNvGraphicFramePr/>
          <p:nvPr/>
        </p:nvGraphicFramePr>
        <p:xfrm>
          <a:off x="785813" y="1500188"/>
          <a:ext cx="7715250" cy="5143522"/>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1" name="Рисунок 10" descr="эмблема.png"/>
          <p:cNvPicPr>
            <a:picLocks noChangeAspect="1"/>
          </p:cNvPicPr>
          <p:nvPr/>
        </p:nvPicPr>
        <p:blipFill>
          <a:blip r:embed="rId14"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304800" y="260648"/>
            <a:ext cx="8686800" cy="6597352"/>
          </a:xfrm>
        </p:spPr>
        <p:txBody>
          <a:bodyPr>
            <a:normAutofit/>
          </a:bodyPr>
          <a:lstStyle/>
          <a:p>
            <a:pPr algn="ctr">
              <a:lnSpc>
                <a:spcPct val="80000"/>
              </a:lnSpc>
              <a:buNone/>
              <a:defRPr/>
            </a:pPr>
            <a:r>
              <a:rPr lang="ru-RU" sz="2000" dirty="0" smtClean="0">
                <a:latin typeface="Times New Roman" pitchFamily="18" charset="0"/>
              </a:rPr>
              <a:t>	</a:t>
            </a:r>
            <a:r>
              <a:rPr lang="ru-RU" sz="1800" dirty="0" smtClean="0">
                <a:latin typeface="Times New Roman" pitchFamily="18" charset="0"/>
              </a:rPr>
              <a:t>Педагогические работники образовательного учреждения не реже чем через каждые 10 лет непрерывной преподавательской работы имеют право на длительный отпуск сроком до одного года, порядок и условия предоставления которого определяются </a:t>
            </a:r>
            <a:r>
              <a:rPr lang="ru-RU" sz="1800" b="1" dirty="0" smtClean="0">
                <a:solidFill>
                  <a:schemeClr val="tx1"/>
                </a:solidFill>
              </a:rPr>
              <a:t>приказом </a:t>
            </a:r>
            <a:r>
              <a:rPr lang="ru-RU" sz="1800" b="1" dirty="0" err="1" smtClean="0">
                <a:solidFill>
                  <a:schemeClr val="tx1"/>
                </a:solidFill>
              </a:rPr>
              <a:t>Минобрнауки</a:t>
            </a:r>
            <a:endParaRPr lang="ru-RU" sz="1800" b="1" dirty="0" smtClean="0">
              <a:solidFill>
                <a:schemeClr val="tx1"/>
              </a:solidFill>
            </a:endParaRPr>
          </a:p>
          <a:p>
            <a:pPr algn="ctr">
              <a:lnSpc>
                <a:spcPct val="80000"/>
              </a:lnSpc>
              <a:buNone/>
              <a:defRPr/>
            </a:pPr>
            <a:r>
              <a:rPr lang="ru-RU" sz="1800" b="1" dirty="0" smtClean="0">
                <a:solidFill>
                  <a:schemeClr val="tx1"/>
                </a:solidFill>
              </a:rPr>
              <a:t> России  от 31 мая 2016 года № 644</a:t>
            </a:r>
          </a:p>
          <a:p>
            <a:pPr algn="ctr">
              <a:lnSpc>
                <a:spcPct val="80000"/>
              </a:lnSpc>
              <a:buNone/>
              <a:defRPr/>
            </a:pPr>
            <a:r>
              <a:rPr lang="ru-RU" sz="1800" b="1" dirty="0" smtClean="0"/>
              <a:t>При предоставлении длительного отпуска сроком до одного года учитывается:</a:t>
            </a:r>
          </a:p>
          <a:p>
            <a:pPr>
              <a:lnSpc>
                <a:spcPct val="80000"/>
              </a:lnSpc>
              <a:buNone/>
              <a:defRPr/>
            </a:pPr>
            <a:r>
              <a:rPr lang="ru-RU" sz="2000" dirty="0" smtClean="0"/>
              <a:t>-фактически проработанное время замещения должностей педагогических работников по трудовому договору(периоды фактически проработанного времени замещения должностей педагогических работников по трудовому договору суммируются, если продолжительность перерыва между увольнением с педагогической работы и поступлением на педагогическую работу </a:t>
            </a:r>
            <a:r>
              <a:rPr lang="ru-RU" sz="2000" dirty="0" smtClean="0">
                <a:solidFill>
                  <a:srgbClr val="FF0000"/>
                </a:solidFill>
              </a:rPr>
              <a:t>составляет не более трех месяцев;</a:t>
            </a:r>
          </a:p>
          <a:p>
            <a:pPr>
              <a:lnSpc>
                <a:spcPct val="80000"/>
              </a:lnSpc>
              <a:buNone/>
              <a:defRPr/>
            </a:pPr>
            <a:r>
              <a:rPr lang="ru-RU" sz="2000" dirty="0" smtClean="0">
                <a:solidFill>
                  <a:schemeClr val="tx1"/>
                </a:solidFill>
              </a:rPr>
              <a:t>-</a:t>
            </a:r>
            <a:r>
              <a:rPr lang="ru-RU" sz="2000" dirty="0" smtClean="0"/>
              <a:t>время, когда педагогический работник фактически не работал, но за ним сохранялось место работы (должность);</a:t>
            </a:r>
          </a:p>
          <a:p>
            <a:pPr>
              <a:lnSpc>
                <a:spcPct val="80000"/>
              </a:lnSpc>
              <a:buNone/>
              <a:defRPr/>
            </a:pPr>
            <a:endParaRPr lang="ru-RU" sz="2000" dirty="0" smtClean="0"/>
          </a:p>
          <a:p>
            <a:pPr>
              <a:lnSpc>
                <a:spcPct val="80000"/>
              </a:lnSpc>
              <a:buNone/>
              <a:defRPr/>
            </a:pPr>
            <a:r>
              <a:rPr lang="ru-RU" sz="2000" dirty="0" smtClean="0"/>
              <a:t>-</a:t>
            </a:r>
            <a:r>
              <a:rPr lang="ru-RU" sz="2000" dirty="0" smtClean="0">
                <a:solidFill>
                  <a:srgbClr val="FF0000"/>
                </a:solidFill>
              </a:rPr>
              <a:t>Продолжительность длительного отпуска, очерёдность его предоставления, разделение его на части, продление на основании листка нетрудоспособности в период нахождения в длительном отпуске, присоединение длительного отпуска к ежегодному основному оплачиваемому отпуску, предоставление длительного отпуска работающим по совместительству, оплата за счёт средств, полученных организацией от приносящей доход деятельности, и другие вопросы, не предусмотренные настоящим Порядком, определяются </a:t>
            </a:r>
            <a:r>
              <a:rPr lang="ru-RU" sz="2400" b="1" dirty="0" smtClean="0">
                <a:solidFill>
                  <a:srgbClr val="002060"/>
                </a:solidFill>
              </a:rPr>
              <a:t>коллективным договором.</a:t>
            </a:r>
          </a:p>
          <a:p>
            <a:pPr>
              <a:lnSpc>
                <a:spcPct val="80000"/>
              </a:lnSpc>
              <a:buNone/>
              <a:defRPr/>
            </a:pPr>
            <a:endParaRPr lang="ru-RU" sz="1800" dirty="0" smtClean="0">
              <a:solidFill>
                <a:schemeClr val="tx1"/>
              </a:solidFill>
            </a:endParaRPr>
          </a:p>
          <a:p>
            <a:pPr algn="ctr">
              <a:lnSpc>
                <a:spcPct val="80000"/>
              </a:lnSpc>
              <a:buNone/>
              <a:defRPr/>
            </a:pPr>
            <a:endParaRPr lang="ru-RU" sz="1800" b="1" dirty="0" smtClean="0">
              <a:solidFill>
                <a:schemeClr val="tx1"/>
              </a:solidFill>
              <a:latin typeface="Times New Roman" pitchFamily="18" charset="0"/>
            </a:endParaRPr>
          </a:p>
        </p:txBody>
      </p:sp>
      <p:pic>
        <p:nvPicPr>
          <p:cNvPr id="3" name="Рисунок 2" descr="эмблема.png"/>
          <p:cNvPicPr>
            <a:picLocks noChangeAspect="1"/>
          </p:cNvPicPr>
          <p:nvPr/>
        </p:nvPicPr>
        <p:blipFill>
          <a:blip r:embed="rId3"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304800" y="1052736"/>
            <a:ext cx="8686800" cy="5027389"/>
          </a:xfrm>
        </p:spPr>
        <p:txBody>
          <a:bodyPr>
            <a:normAutofit/>
          </a:bodyPr>
          <a:lstStyle/>
          <a:p>
            <a:pPr>
              <a:lnSpc>
                <a:spcPct val="80000"/>
              </a:lnSpc>
              <a:buNone/>
              <a:defRPr/>
            </a:pPr>
            <a:r>
              <a:rPr lang="ru-RU" sz="2000" dirty="0" smtClean="0"/>
              <a:t>Длительный отпуск предоставляется педагогическому работнику на основании его заявления и оформляется распорядительным актом организации</a:t>
            </a:r>
          </a:p>
          <a:p>
            <a:pPr>
              <a:lnSpc>
                <a:spcPct val="80000"/>
              </a:lnSpc>
              <a:buNone/>
              <a:defRPr/>
            </a:pPr>
            <a:endParaRPr lang="ru-RU" sz="2000" dirty="0" smtClean="0">
              <a:solidFill>
                <a:schemeClr val="tx1"/>
              </a:solidFill>
            </a:endParaRPr>
          </a:p>
          <a:p>
            <a:pPr>
              <a:lnSpc>
                <a:spcPct val="80000"/>
              </a:lnSpc>
              <a:buNone/>
              <a:defRPr/>
            </a:pPr>
            <a:r>
              <a:rPr lang="ru-RU" sz="2000" dirty="0" smtClean="0"/>
              <a:t> За педагогическими работниками, находящимися в длительном отпуске, сохраняется место работы (должность).</a:t>
            </a:r>
            <a:br>
              <a:rPr lang="ru-RU" sz="2000" dirty="0" smtClean="0"/>
            </a:br>
            <a:r>
              <a:rPr lang="ru-RU" sz="2000" dirty="0" smtClean="0"/>
              <a:t/>
            </a:r>
            <a:br>
              <a:rPr lang="ru-RU" sz="2000" dirty="0" smtClean="0"/>
            </a:br>
            <a:r>
              <a:rPr lang="ru-RU" sz="2000" dirty="0" smtClean="0"/>
              <a:t>За педагогическими работниками, находящимися в длительном отпуске, сохраняется объём учебной нагрузки при условии, что за этот период не уменьшилось количество часов по учебным планам, учебным графикам, образовательным программам или количество обучающихся, учебных групп (классов).</a:t>
            </a:r>
            <a:br>
              <a:rPr lang="ru-RU" sz="2000" dirty="0" smtClean="0"/>
            </a:br>
            <a:r>
              <a:rPr lang="ru-RU" sz="2000" dirty="0" smtClean="0"/>
              <a:t/>
            </a:r>
            <a:br>
              <a:rPr lang="ru-RU" sz="2000" dirty="0" smtClean="0"/>
            </a:br>
            <a:r>
              <a:rPr lang="ru-RU" sz="2000" dirty="0" smtClean="0"/>
              <a:t>Во время длительного отпуска не допускается перевод педагогического работника на другую работу, а также увольнение его по инициативе работодателя за исключением ликвидации организации.</a:t>
            </a:r>
          </a:p>
          <a:p>
            <a:pPr>
              <a:lnSpc>
                <a:spcPct val="80000"/>
              </a:lnSpc>
              <a:buNone/>
              <a:defRPr/>
            </a:pPr>
            <a:endParaRPr lang="ru-RU" sz="2000" dirty="0" smtClean="0">
              <a:solidFill>
                <a:schemeClr val="tx1"/>
              </a:solidFill>
            </a:endParaRPr>
          </a:p>
          <a:p>
            <a:pPr algn="ctr">
              <a:lnSpc>
                <a:spcPct val="80000"/>
              </a:lnSpc>
              <a:buNone/>
              <a:defRPr/>
            </a:pPr>
            <a:endParaRPr lang="ru-RU" sz="2000" b="1" dirty="0" smtClean="0">
              <a:solidFill>
                <a:schemeClr val="tx1"/>
              </a:solidFill>
              <a:latin typeface="Times New Roman" pitchFamily="18" charset="0"/>
            </a:endParaRPr>
          </a:p>
        </p:txBody>
      </p:sp>
      <p:pic>
        <p:nvPicPr>
          <p:cNvPr id="3" name="Рисунок 2" descr="эмблема.png"/>
          <p:cNvPicPr>
            <a:picLocks noChangeAspect="1"/>
          </p:cNvPicPr>
          <p:nvPr/>
        </p:nvPicPr>
        <p:blipFill>
          <a:blip r:embed="rId2" cstate="print"/>
          <a:stretch>
            <a:fillRect/>
          </a:stretch>
        </p:blipFill>
        <p:spPr>
          <a:xfrm>
            <a:off x="0" y="0"/>
            <a:ext cx="839181" cy="87788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10778</TotalTime>
  <Words>5091</Words>
  <Application>Microsoft Office PowerPoint</Application>
  <PresentationFormat>Экран (4:3)</PresentationFormat>
  <Paragraphs>545</Paragraphs>
  <Slides>51</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 </vt:lpstr>
      <vt:lpstr> </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Трудовой договор</vt:lpstr>
      <vt:lpstr>Понятие трудового договора</vt:lpstr>
      <vt:lpstr>Стороны трудового договора</vt:lpstr>
      <vt:lpstr>Форма трудового договора</vt:lpstr>
      <vt:lpstr>     Содержание трудового договора</vt:lpstr>
      <vt:lpstr>Обязательные условия трудового договора</vt:lpstr>
      <vt:lpstr>Обязательные условия трудового договора</vt:lpstr>
      <vt:lpstr>Обязательные условия трудового договора</vt:lpstr>
      <vt:lpstr>Слайд 33</vt:lpstr>
      <vt:lpstr>Слайд 34</vt:lpstr>
      <vt:lpstr>Обязательные условия трудового договора</vt:lpstr>
      <vt:lpstr>6. Условия труда на рабочем месте.  Гарантии и компенсации за работу с вредными и (или) опасными условиями труда, если работник принимается на работу в соответствующих условиях, с указанием характеристик условий труда на рабочем месте </vt:lpstr>
      <vt:lpstr>Обязательные условия трудового договора</vt:lpstr>
      <vt:lpstr>Дополнительные условия трудового договора</vt:lpstr>
      <vt:lpstr>Вступление трудового договора в силу </vt:lpstr>
      <vt:lpstr>Документы, предъявляемые при заключении трудового договора</vt:lpstr>
      <vt:lpstr>Испытание при приеме на работу</vt:lpstr>
      <vt:lpstr>Оформление приема на работу</vt:lpstr>
      <vt:lpstr>Слайд 43</vt:lpstr>
      <vt:lpstr>Изменение трудового договора</vt:lpstr>
      <vt:lpstr>Основания прекращения трудового договора</vt:lpstr>
      <vt:lpstr>Расторжение трудового договора по инициативе работника  (по собственному желанию)</vt:lpstr>
      <vt:lpstr>Расторжение трудового договора по инициативе работодателя</vt:lpstr>
      <vt:lpstr> Дополнительные основания прекращения трудового договора с педагогическим работником </vt:lpstr>
      <vt:lpstr>  Особенности прекращения трудового договора с руководителем</vt:lpstr>
      <vt:lpstr>Общий порядок оформления прекращения трудового договора</vt:lpstr>
      <vt:lpstr>Право на получение выходного пособия при расторжении трудового договора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Владимир</dc:creator>
  <cp:lastModifiedBy>Владимир</cp:lastModifiedBy>
  <cp:revision>388</cp:revision>
  <dcterms:created xsi:type="dcterms:W3CDTF">2015-12-07T07:22:38Z</dcterms:created>
  <dcterms:modified xsi:type="dcterms:W3CDTF">2019-02-26T06:47:43Z</dcterms:modified>
</cp:coreProperties>
</file>