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59" r:id="rId6"/>
    <p:sldId id="288" r:id="rId7"/>
    <p:sldId id="287" r:id="rId8"/>
    <p:sldId id="260" r:id="rId9"/>
    <p:sldId id="261" r:id="rId10"/>
    <p:sldId id="282" r:id="rId11"/>
    <p:sldId id="262" r:id="rId12"/>
    <p:sldId id="263" r:id="rId13"/>
    <p:sldId id="283" r:id="rId14"/>
    <p:sldId id="284" r:id="rId15"/>
    <p:sldId id="285" r:id="rId16"/>
    <p:sldId id="270" r:id="rId17"/>
    <p:sldId id="264" r:id="rId18"/>
    <p:sldId id="272" r:id="rId19"/>
    <p:sldId id="265" r:id="rId20"/>
    <p:sldId id="266" r:id="rId21"/>
    <p:sldId id="267" r:id="rId22"/>
    <p:sldId id="268" r:id="rId23"/>
    <p:sldId id="269" r:id="rId24"/>
    <p:sldId id="271" r:id="rId25"/>
    <p:sldId id="275" r:id="rId26"/>
    <p:sldId id="276" r:id="rId27"/>
    <p:sldId id="277" r:id="rId28"/>
    <p:sldId id="286" r:id="rId29"/>
    <p:sldId id="278" r:id="rId30"/>
    <p:sldId id="280" r:id="rId31"/>
    <p:sldId id="281" r:id="rId32"/>
    <p:sldId id="291" r:id="rId33"/>
    <p:sldId id="292" r:id="rId34"/>
    <p:sldId id="289" r:id="rId35"/>
    <p:sldId id="293" r:id="rId36"/>
    <p:sldId id="290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66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8;&#1072;&#1090;&#1100;&#1103;&#1085;&#1072;\Documents\&#1045;&#1043;&#1069;\2017\&#1058;&#1088;&#1077;&#1085;&#1080;&#1088;&#1086;&#1074;&#1086;&#1095;&#1085;&#1086;&#1077;%20&#1090;&#1077;&#1089;&#1090;&#1080;&#1088;&#1086;&#1074;&#1072;&#1085;&#1080;&#1077;\&#1057;&#1090;&#1072;&#1090;&#1080;&#1089;&#1090;&#1080;&#1082;&#1072;%20&#1058;&#1058;%20&#1073;&#1080;&#1086;&#1083;&#1086;&#1075;&#1080;&#1103;%20(1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8;&#1072;&#1090;&#1100;&#1103;&#1085;&#1072;\Documents\&#1045;&#1043;&#1069;\2017\&#1058;&#1088;&#1077;&#1085;&#1080;&#1088;&#1086;&#1074;&#1086;&#1095;&#1085;&#1086;&#1077;%20&#1090;&#1077;&#1089;&#1090;&#1080;&#1088;&#1086;&#1074;&#1072;&#1085;&#1080;&#1077;\&#1057;&#1090;&#1072;&#1090;&#1080;&#1089;&#1090;&#1080;&#1082;&#1072;%20&#1058;&#1058;%20&#1073;&#1080;&#1086;&#1083;&#1086;&#1075;&#1080;&#1103;%20(1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8;&#1072;&#1090;&#1100;&#1103;&#1085;&#1072;\Documents\&#1043;&#1048;&#1040;\2017\&#1054;&#1090;&#1095;&#1077;&#1090;_&#1090;&#1088;&#1077;&#1085;&#1080;&#1088;&#1086;&#1095;&#1086;&#1085;&#1086;&#1077;%20&#1090;&#1077;&#1089;&#1090;&#1080;&#1088;&#1086;&#1074;&#1072;&#1085;&#1080;&#1077;\&#1089;&#1090;&#1072;&#1090;&#1080;&#1089;&#1090;&#1080;&#1082;&#1072;%20&#1073;&#1080;&#1086;&#1083;&#1086;&#1075;&#1080;&#1103;%20&#1058;&#1058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8;&#1072;&#1090;&#1100;&#1103;&#1085;&#1072;\Documents\&#1043;&#1048;&#1040;\2017\&#1054;&#1090;&#1095;&#1077;&#1090;_&#1090;&#1088;&#1077;&#1085;&#1080;&#1088;&#1086;&#1095;&#1086;&#1085;&#1086;&#1077;%20&#1090;&#1077;&#1089;&#1090;&#1080;&#1088;&#1086;&#1074;&#1072;&#1085;&#1080;&#1077;\&#1089;&#1090;&#1072;&#1090;&#1080;&#1089;&#1090;&#1080;&#1082;&#1072;%20&#1073;&#1080;&#1086;&#1083;&#1086;&#1075;&#1080;&#1103;%20&#1058;&#1058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8;&#1072;&#1090;&#1100;&#1103;&#1085;&#1072;\Documents\&#1043;&#1048;&#1040;\2017\&#1054;&#1090;&#1095;&#1077;&#1090;_&#1090;&#1088;&#1077;&#1085;&#1080;&#1088;&#1086;&#1095;&#1086;&#1085;&#1086;&#1077;%20&#1090;&#1077;&#1089;&#1090;&#1080;&#1088;&#1086;&#1074;&#1072;&#1085;&#1080;&#1077;\&#1089;&#1090;&#1072;&#1090;&#1080;&#1089;&#1090;&#1080;&#1082;&#1072;%20&#1073;&#1080;&#1086;&#1083;&#1086;&#1075;&#1080;&#1103;%20&#1058;&#1058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8;&#1072;&#1090;&#1100;&#1103;&#1085;&#1072;\Documents\&#1043;&#1048;&#1040;\2017\&#1054;&#1090;&#1095;&#1077;&#1090;_&#1090;&#1088;&#1077;&#1085;&#1080;&#1088;&#1086;&#1095;&#1086;&#1085;&#1086;&#1077;%20&#1090;&#1077;&#1089;&#1090;&#1080;&#1088;&#1086;&#1074;&#1072;&#1085;&#1080;&#1077;\&#1089;&#1090;&#1072;&#1090;&#1080;&#1089;&#1090;&#1080;&#1082;&#1072;%20&#1073;&#1080;&#1086;&#1083;&#1086;&#1075;&#1080;&#1103;%20&#1058;&#1058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8;&#1072;&#1090;&#1100;&#1103;&#1085;&#1072;\Documents\&#1045;&#1043;&#1069;\2017\&#1058;&#1088;&#1077;&#1085;&#1080;&#1088;&#1086;&#1074;&#1086;&#1095;&#1085;&#1086;&#1077;%20&#1090;&#1077;&#1089;&#1090;&#1080;&#1088;&#1086;&#1074;&#1072;&#1085;&#1080;&#1077;\&#1057;&#1090;&#1072;&#1090;&#1080;&#1089;&#1090;&#1080;&#1082;&#1072;%20&#1058;&#1058;%20&#1073;&#1080;&#1086;&#1083;&#1086;&#1075;&#1080;&#1103;%20(1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8;&#1072;&#1090;&#1100;&#1103;&#1085;&#1072;\Documents\&#1045;&#1043;&#1069;\2017\&#1058;&#1088;&#1077;&#1085;&#1080;&#1088;&#1086;&#1074;&#1086;&#1095;&#1085;&#1086;&#1077;%20&#1090;&#1077;&#1089;&#1090;&#1080;&#1088;&#1086;&#1074;&#1072;&#1085;&#1080;&#1077;\&#1057;&#1090;&#1072;&#1090;&#1080;&#1089;&#1090;&#1080;&#1082;&#1072;%20&#1058;&#1058;%20&#1073;&#1080;&#1086;&#1083;&#1086;&#1075;&#1080;&#1103;%20(1)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8;&#1072;&#1090;&#1100;&#1103;&#1085;&#1072;\Documents\&#1045;&#1043;&#1069;\2017\&#1058;&#1088;&#1077;&#1085;&#1080;&#1088;&#1086;&#1074;&#1086;&#1095;&#1085;&#1086;&#1077;%20&#1090;&#1077;&#1089;&#1090;&#1080;&#1088;&#1086;&#1074;&#1072;&#1085;&#1080;&#1077;\&#1057;&#1090;&#1072;&#1090;&#1080;&#1089;&#1090;&#1080;&#1082;&#1072;%20&#1058;&#1058;%20&#1073;&#1080;&#1086;&#1083;&#1086;&#1075;&#1080;&#1103;%20(1)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Лист1!$E$5</c:f>
              <c:strCache>
                <c:ptCount val="1"/>
                <c:pt idx="0">
                  <c:v>2015-2016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Лист1!$D$6:$D$7</c:f>
              <c:strCache>
                <c:ptCount val="2"/>
                <c:pt idx="0">
                  <c:v>кол-во участников</c:v>
                </c:pt>
                <c:pt idx="1">
                  <c:v>число територрий</c:v>
                </c:pt>
              </c:strCache>
            </c:strRef>
          </c:cat>
          <c:val>
            <c:numRef>
              <c:f>Лист1!$E$6:$E$7</c:f>
              <c:numCache>
                <c:formatCode>General</c:formatCode>
                <c:ptCount val="2"/>
                <c:pt idx="0">
                  <c:v>797</c:v>
                </c:pt>
                <c:pt idx="1">
                  <c:v>32</c:v>
                </c:pt>
              </c:numCache>
            </c:numRef>
          </c:val>
        </c:ser>
        <c:ser>
          <c:idx val="1"/>
          <c:order val="1"/>
          <c:tx>
            <c:strRef>
              <c:f>Лист1!$F$5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Лист1!$D$6:$D$7</c:f>
              <c:strCache>
                <c:ptCount val="2"/>
                <c:pt idx="0">
                  <c:v>кол-во участников</c:v>
                </c:pt>
                <c:pt idx="1">
                  <c:v>число територрий</c:v>
                </c:pt>
              </c:strCache>
            </c:strRef>
          </c:cat>
          <c:val>
            <c:numRef>
              <c:f>Лист1!$F$6:$F$7</c:f>
              <c:numCache>
                <c:formatCode>General</c:formatCode>
                <c:ptCount val="2"/>
                <c:pt idx="0">
                  <c:v>1083</c:v>
                </c:pt>
                <c:pt idx="1">
                  <c:v>40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07435232"/>
        <c:axId val="507432488"/>
      </c:barChart>
      <c:catAx>
        <c:axId val="507435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07432488"/>
        <c:crosses val="autoZero"/>
        <c:auto val="1"/>
        <c:lblAlgn val="ctr"/>
        <c:lblOffset val="100"/>
        <c:noMultiLvlLbl val="0"/>
      </c:catAx>
      <c:valAx>
        <c:axId val="507432488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07435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2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00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1.2731334408019993E-17"/>
                  <c:y val="2.36111111111111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1.89814814814814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5.09259259259259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0925337632079971E-17"/>
                  <c:y val="5.0925925925925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0185067526415994E-16"/>
                  <c:y val="5.0925925925925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1.89814814814814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7777777777778798E-3"/>
                  <c:y val="5.09259259259259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Лист2!$B$3:$H$3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Лист2!$B$4:$H$4</c:f>
              <c:numCache>
                <c:formatCode>0.00</c:formatCode>
                <c:ptCount val="7"/>
                <c:pt idx="0">
                  <c:v>3.1674208144796379</c:v>
                </c:pt>
                <c:pt idx="1">
                  <c:v>7.6923076923076925</c:v>
                </c:pt>
                <c:pt idx="2">
                  <c:v>16.742081447963798</c:v>
                </c:pt>
                <c:pt idx="3">
                  <c:v>5.4298642533936654</c:v>
                </c:pt>
                <c:pt idx="4">
                  <c:v>5.4298642533936654</c:v>
                </c:pt>
                <c:pt idx="5">
                  <c:v>16.742081447963798</c:v>
                </c:pt>
                <c:pt idx="6">
                  <c:v>16.742081447963798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507446600"/>
        <c:axId val="507447384"/>
      </c:barChart>
      <c:catAx>
        <c:axId val="507446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07447384"/>
        <c:crosses val="autoZero"/>
        <c:auto val="1"/>
        <c:lblAlgn val="ctr"/>
        <c:lblOffset val="100"/>
        <c:noMultiLvlLbl val="0"/>
      </c:catAx>
      <c:valAx>
        <c:axId val="507447384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507446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24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/>
              <a:t>Процент выполнения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Лист2!$P$7</c:f>
              <c:strCache>
                <c:ptCount val="1"/>
                <c:pt idx="0">
                  <c:v>процент выполнения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Лист2!$O$8:$O$10</c:f>
              <c:strCache>
                <c:ptCount val="3"/>
                <c:pt idx="0">
                  <c:v>"0"</c:v>
                </c:pt>
                <c:pt idx="1">
                  <c:v>"1"</c:v>
                </c:pt>
                <c:pt idx="2">
                  <c:v>"2"</c:v>
                </c:pt>
              </c:strCache>
            </c:strRef>
          </c:cat>
          <c:val>
            <c:numRef>
              <c:f>Лист2!$P$8:$P$10</c:f>
              <c:numCache>
                <c:formatCode>General</c:formatCode>
                <c:ptCount val="3"/>
                <c:pt idx="0">
                  <c:v>47.96</c:v>
                </c:pt>
                <c:pt idx="1">
                  <c:v>48.87</c:v>
                </c:pt>
                <c:pt idx="2">
                  <c:v>3.17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507445816"/>
        <c:axId val="507448168"/>
      </c:barChart>
      <c:catAx>
        <c:axId val="507445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7448168"/>
        <c:crosses val="autoZero"/>
        <c:auto val="1"/>
        <c:lblAlgn val="ctr"/>
        <c:lblOffset val="100"/>
        <c:noMultiLvlLbl val="0"/>
      </c:catAx>
      <c:valAx>
        <c:axId val="5074481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07445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38100" cap="flat" cmpd="sng" algn="ctr">
      <a:solidFill>
        <a:srgbClr val="990033"/>
      </a:solidFill>
      <a:round/>
    </a:ln>
    <a:effectLst/>
  </c:spPr>
  <c:txPr>
    <a:bodyPr/>
    <a:lstStyle/>
    <a:p>
      <a:pPr>
        <a:defRPr sz="2000" b="1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Лист2!$I$2</c:f>
              <c:strCache>
                <c:ptCount val="1"/>
                <c:pt idx="0">
                  <c:v>2015-2016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Лист2!$H$3:$H$4</c:f>
              <c:strCache>
                <c:ptCount val="2"/>
                <c:pt idx="0">
                  <c:v>абсолютная результативность</c:v>
                </c:pt>
                <c:pt idx="1">
                  <c:v>качественная результативность</c:v>
                </c:pt>
              </c:strCache>
            </c:strRef>
          </c:cat>
          <c:val>
            <c:numRef>
              <c:f>Лист2!$I$3:$I$4</c:f>
              <c:numCache>
                <c:formatCode>General</c:formatCode>
                <c:ptCount val="2"/>
                <c:pt idx="0">
                  <c:v>85</c:v>
                </c:pt>
                <c:pt idx="1">
                  <c:v>21</c:v>
                </c:pt>
              </c:numCache>
            </c:numRef>
          </c:val>
        </c:ser>
        <c:ser>
          <c:idx val="1"/>
          <c:order val="1"/>
          <c:tx>
            <c:strRef>
              <c:f>Лист2!$J$2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Лист2!$H$3:$H$4</c:f>
              <c:strCache>
                <c:ptCount val="2"/>
                <c:pt idx="0">
                  <c:v>абсолютная результативность</c:v>
                </c:pt>
                <c:pt idx="1">
                  <c:v>качественная результативность</c:v>
                </c:pt>
              </c:strCache>
            </c:strRef>
          </c:cat>
          <c:val>
            <c:numRef>
              <c:f>Лист2!$J$3:$J$4</c:f>
              <c:numCache>
                <c:formatCode>General</c:formatCode>
                <c:ptCount val="2"/>
                <c:pt idx="0">
                  <c:v>67</c:v>
                </c:pt>
                <c:pt idx="1">
                  <c:v>27.9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07433664"/>
        <c:axId val="507441112"/>
      </c:barChart>
      <c:catAx>
        <c:axId val="50743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07441112"/>
        <c:crosses val="autoZero"/>
        <c:auto val="1"/>
        <c:lblAlgn val="ctr"/>
        <c:lblOffset val="100"/>
        <c:noMultiLvlLbl val="0"/>
      </c:catAx>
      <c:valAx>
        <c:axId val="50744111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0743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24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Базовый уровень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invertIfNegative val="0"/>
            <c:bubble3D val="0"/>
            <c:spPr>
              <a:solidFill>
                <a:srgbClr val="9900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invertIfNegative val="0"/>
            <c:bubble3D val="0"/>
            <c:spPr>
              <a:solidFill>
                <a:srgbClr val="9900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invertIfNegative val="0"/>
            <c:bubble3D val="0"/>
            <c:spPr>
              <a:solidFill>
                <a:srgbClr val="9900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invertIfNegative val="0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0"/>
            <c:invertIfNegative val="0"/>
            <c:bubble3D val="0"/>
            <c:spPr>
              <a:solidFill>
                <a:srgbClr val="9900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1"/>
            <c:invertIfNegative val="0"/>
            <c:bubble3D val="0"/>
            <c:spPr>
              <a:solidFill>
                <a:srgbClr val="9900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2"/>
            <c:invertIfNegative val="0"/>
            <c:bubble3D val="0"/>
            <c:spPr>
              <a:solidFill>
                <a:srgbClr val="9900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3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6"/>
            <c:invertIfNegative val="0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9"/>
            <c:invertIfNegative val="0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Лист1!$C$5:$X$5</c:f>
              <c:numCache>
                <c:formatCode>0.00</c:formatCode>
                <c:ptCount val="22"/>
                <c:pt idx="0">
                  <c:v>90.212373037857802</c:v>
                </c:pt>
                <c:pt idx="1">
                  <c:v>63.804247460757161</c:v>
                </c:pt>
                <c:pt idx="2">
                  <c:v>55.863342566943672</c:v>
                </c:pt>
                <c:pt idx="3">
                  <c:v>55.032317636195749</c:v>
                </c:pt>
                <c:pt idx="4">
                  <c:v>62.142197599261308</c:v>
                </c:pt>
                <c:pt idx="5">
                  <c:v>28.80886426592798</c:v>
                </c:pt>
                <c:pt idx="6">
                  <c:v>21.052631578947366</c:v>
                </c:pt>
                <c:pt idx="7">
                  <c:v>51.431209602954752</c:v>
                </c:pt>
                <c:pt idx="8">
                  <c:v>28.993536472760852</c:v>
                </c:pt>
                <c:pt idx="9">
                  <c:v>68.051708217913216</c:v>
                </c:pt>
                <c:pt idx="10">
                  <c:v>37.857802400738692</c:v>
                </c:pt>
                <c:pt idx="11">
                  <c:v>40.443213296398895</c:v>
                </c:pt>
                <c:pt idx="12">
                  <c:v>33.702677746999079</c:v>
                </c:pt>
                <c:pt idx="13">
                  <c:v>75.807940904893812</c:v>
                </c:pt>
                <c:pt idx="14">
                  <c:v>52.908587257617732</c:v>
                </c:pt>
                <c:pt idx="15">
                  <c:v>58.72576177285319</c:v>
                </c:pt>
                <c:pt idx="16">
                  <c:v>68.328716528162516</c:v>
                </c:pt>
                <c:pt idx="17">
                  <c:v>52.908587257617732</c:v>
                </c:pt>
                <c:pt idx="18">
                  <c:v>58.72576177285319</c:v>
                </c:pt>
                <c:pt idx="19">
                  <c:v>68.328716528162516</c:v>
                </c:pt>
                <c:pt idx="20">
                  <c:v>59.464450600184669</c:v>
                </c:pt>
                <c:pt idx="21">
                  <c:v>51.800554016620502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507443464"/>
        <c:axId val="507435624"/>
      </c:barChart>
      <c:catAx>
        <c:axId val="507443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07435624"/>
        <c:crosses val="autoZero"/>
        <c:auto val="1"/>
        <c:lblAlgn val="ctr"/>
        <c:lblOffset val="100"/>
        <c:noMultiLvlLbl val="0"/>
      </c:catAx>
      <c:valAx>
        <c:axId val="507435624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507443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/>
              <a:t>Повышенный уровень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5"/>
            <c:invertIfNegative val="0"/>
            <c:bubble3D val="0"/>
            <c:spPr>
              <a:solidFill>
                <a:srgbClr val="9900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Лист1!$Z$5:$AE$5</c:f>
              <c:numCache>
                <c:formatCode>0.00</c:formatCode>
                <c:ptCount val="6"/>
                <c:pt idx="0">
                  <c:v>14.40443213296399</c:v>
                </c:pt>
                <c:pt idx="1">
                  <c:v>19.759926131117268</c:v>
                </c:pt>
                <c:pt idx="2">
                  <c:v>14.496768236380426</c:v>
                </c:pt>
                <c:pt idx="3">
                  <c:v>24.284395198522624</c:v>
                </c:pt>
                <c:pt idx="4">
                  <c:v>25.392428439519854</c:v>
                </c:pt>
                <c:pt idx="5">
                  <c:v>5.7248384118190216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507442288"/>
        <c:axId val="507436016"/>
      </c:barChart>
      <c:catAx>
        <c:axId val="50744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7436016"/>
        <c:crosses val="autoZero"/>
        <c:auto val="1"/>
        <c:lblAlgn val="ctr"/>
        <c:lblOffset val="100"/>
        <c:noMultiLvlLbl val="0"/>
      </c:catAx>
      <c:valAx>
        <c:axId val="507436016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50744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2400" b="1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</c:dPt>
          <c:dPt>
            <c:idx val="3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Лист1!$AI$14:$AL$14</c:f>
              <c:numCache>
                <c:formatCode>General</c:formatCode>
                <c:ptCount val="4"/>
                <c:pt idx="0">
                  <c:v>13.02</c:v>
                </c:pt>
                <c:pt idx="1">
                  <c:v>5.17</c:v>
                </c:pt>
                <c:pt idx="2">
                  <c:v>10.9</c:v>
                </c:pt>
                <c:pt idx="3" formatCode="0.00">
                  <c:v>3.51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507437192"/>
        <c:axId val="507437584"/>
      </c:barChart>
      <c:catAx>
        <c:axId val="507437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7437584"/>
        <c:crosses val="autoZero"/>
        <c:auto val="1"/>
        <c:lblAlgn val="ctr"/>
        <c:lblOffset val="100"/>
        <c:noMultiLvlLbl val="0"/>
      </c:catAx>
      <c:valAx>
        <c:axId val="5074375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07437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2400" b="1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Лист1!$D$3</c:f>
              <c:strCache>
                <c:ptCount val="1"/>
                <c:pt idx="0">
                  <c:v>2015-2016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Лист1!$C$4:$C$5</c:f>
              <c:strCache>
                <c:ptCount val="2"/>
                <c:pt idx="0">
                  <c:v>кол-во участников</c:v>
                </c:pt>
                <c:pt idx="1">
                  <c:v>число территорий</c:v>
                </c:pt>
              </c:strCache>
            </c:strRef>
          </c:cat>
          <c:val>
            <c:numRef>
              <c:f>Лист1!$D$4:$D$5</c:f>
              <c:numCache>
                <c:formatCode>General</c:formatCode>
                <c:ptCount val="2"/>
                <c:pt idx="0">
                  <c:v>236</c:v>
                </c:pt>
                <c:pt idx="1">
                  <c:v>28</c:v>
                </c:pt>
              </c:numCache>
            </c:numRef>
          </c:val>
        </c:ser>
        <c:ser>
          <c:idx val="1"/>
          <c:order val="1"/>
          <c:tx>
            <c:strRef>
              <c:f>Лист1!$E$3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Лист1!$C$4:$C$5</c:f>
              <c:strCache>
                <c:ptCount val="2"/>
                <c:pt idx="0">
                  <c:v>кол-во участников</c:v>
                </c:pt>
                <c:pt idx="1">
                  <c:v>число территорий</c:v>
                </c:pt>
              </c:strCache>
            </c:strRef>
          </c:cat>
          <c:val>
            <c:numRef>
              <c:f>Лист1!$E$4:$E$5</c:f>
              <c:numCache>
                <c:formatCode>General</c:formatCode>
                <c:ptCount val="2"/>
                <c:pt idx="0">
                  <c:v>221</c:v>
                </c:pt>
                <c:pt idx="1">
                  <c:v>31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07437976"/>
        <c:axId val="507432096"/>
      </c:barChart>
      <c:catAx>
        <c:axId val="507437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7432096"/>
        <c:crosses val="autoZero"/>
        <c:auto val="1"/>
        <c:lblAlgn val="ctr"/>
        <c:lblOffset val="100"/>
        <c:noMultiLvlLbl val="0"/>
      </c:catAx>
      <c:valAx>
        <c:axId val="50743209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7437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46,4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Лист1!$D$36:$D$37</c:f>
              <c:strCache>
                <c:ptCount val="2"/>
                <c:pt idx="0">
                  <c:v>1 часть</c:v>
                </c:pt>
                <c:pt idx="1">
                  <c:v>2 часть</c:v>
                </c:pt>
              </c:strCache>
            </c:strRef>
          </c:cat>
          <c:val>
            <c:numRef>
              <c:f>Лист1!$E$36:$E$37</c:f>
              <c:numCache>
                <c:formatCode>General</c:formatCode>
                <c:ptCount val="2"/>
                <c:pt idx="0">
                  <c:v>46</c:v>
                </c:pt>
                <c:pt idx="1">
                  <c:v>10.3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507442680"/>
        <c:axId val="507438760"/>
      </c:barChart>
      <c:catAx>
        <c:axId val="507442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7438760"/>
        <c:crosses val="autoZero"/>
        <c:auto val="1"/>
        <c:lblAlgn val="ctr"/>
        <c:lblOffset val="100"/>
        <c:noMultiLvlLbl val="0"/>
      </c:catAx>
      <c:valAx>
        <c:axId val="507438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07442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2400" b="1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/>
              <a:t>Базовый уровень</a:t>
            </a:r>
          </a:p>
        </c:rich>
      </c:tx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3"/>
            <c:invertIfNegative val="0"/>
            <c:bubble3D val="0"/>
            <c:spPr>
              <a:solidFill>
                <a:srgbClr val="9900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invertIfNegative val="0"/>
            <c:bubble3D val="0"/>
            <c:spPr>
              <a:solidFill>
                <a:srgbClr val="9900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invertIfNegative val="0"/>
            <c:bubble3D val="0"/>
            <c:spPr>
              <a:solidFill>
                <a:srgbClr val="9900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invertIfNegative val="0"/>
            <c:bubble3D val="0"/>
            <c:spPr>
              <a:solidFill>
                <a:srgbClr val="9900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invertIfNegative val="0"/>
            <c:bubble3D val="0"/>
            <c:spPr>
              <a:solidFill>
                <a:srgbClr val="9900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Лист1!$J$14:$S$14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5">
                  <c:v>9</c:v>
                </c:pt>
                <c:pt idx="6">
                  <c:v>11</c:v>
                </c:pt>
                <c:pt idx="7">
                  <c:v>12</c:v>
                </c:pt>
                <c:pt idx="8">
                  <c:v>17</c:v>
                </c:pt>
                <c:pt idx="9">
                  <c:v>18</c:v>
                </c:pt>
              </c:numCache>
            </c:numRef>
          </c:cat>
          <c:val>
            <c:numRef>
              <c:f>Лист1!$J$15:$S$15</c:f>
              <c:numCache>
                <c:formatCode>0.00</c:formatCode>
                <c:ptCount val="10"/>
                <c:pt idx="0">
                  <c:v>95.48</c:v>
                </c:pt>
                <c:pt idx="1">
                  <c:v>50.23</c:v>
                </c:pt>
                <c:pt idx="2">
                  <c:v>71.95</c:v>
                </c:pt>
                <c:pt idx="3">
                  <c:v>41.63</c:v>
                </c:pt>
                <c:pt idx="4">
                  <c:v>56.56</c:v>
                </c:pt>
                <c:pt idx="5">
                  <c:v>35.29</c:v>
                </c:pt>
                <c:pt idx="6">
                  <c:v>47.96</c:v>
                </c:pt>
                <c:pt idx="7">
                  <c:v>29.41</c:v>
                </c:pt>
                <c:pt idx="8">
                  <c:v>74.209999999999994</c:v>
                </c:pt>
                <c:pt idx="9">
                  <c:v>42.08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507439544"/>
        <c:axId val="507440720"/>
      </c:barChart>
      <c:catAx>
        <c:axId val="507439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7440720"/>
        <c:crosses val="autoZero"/>
        <c:auto val="1"/>
        <c:lblAlgn val="ctr"/>
        <c:lblOffset val="100"/>
        <c:noMultiLvlLbl val="0"/>
      </c:catAx>
      <c:valAx>
        <c:axId val="507440720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507439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2400" b="1">
          <a:solidFill>
            <a:schemeClr val="tx1"/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/>
              <a:t>Повышенный уровень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9900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invertIfNegative val="0"/>
            <c:bubble3D val="0"/>
            <c:spPr>
              <a:solidFill>
                <a:srgbClr val="9900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invertIfNegative val="0"/>
            <c:bubble3D val="0"/>
            <c:spPr>
              <a:solidFill>
                <a:srgbClr val="9900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Лист1!$J$17:$T$17</c:f>
              <c:numCache>
                <c:formatCode>General</c:formatCode>
                <c:ptCount val="11"/>
                <c:pt idx="0">
                  <c:v>5</c:v>
                </c:pt>
                <c:pt idx="1">
                  <c:v>7</c:v>
                </c:pt>
                <c:pt idx="2">
                  <c:v>8</c:v>
                </c:pt>
                <c:pt idx="3">
                  <c:v>10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</c:numCache>
            </c:numRef>
          </c:cat>
          <c:val>
            <c:numRef>
              <c:f>Лист1!$J$18:$T$18</c:f>
              <c:numCache>
                <c:formatCode>0.00</c:formatCode>
                <c:ptCount val="11"/>
                <c:pt idx="0">
                  <c:v>38.46</c:v>
                </c:pt>
                <c:pt idx="1">
                  <c:v>26.24</c:v>
                </c:pt>
                <c:pt idx="2">
                  <c:v>32.58</c:v>
                </c:pt>
                <c:pt idx="3">
                  <c:v>42.08</c:v>
                </c:pt>
                <c:pt idx="4">
                  <c:v>28.51</c:v>
                </c:pt>
                <c:pt idx="5">
                  <c:v>54.3</c:v>
                </c:pt>
                <c:pt idx="6">
                  <c:v>46.61</c:v>
                </c:pt>
                <c:pt idx="7">
                  <c:v>38.46</c:v>
                </c:pt>
                <c:pt idx="8">
                  <c:v>24.43</c:v>
                </c:pt>
                <c:pt idx="9">
                  <c:v>34.39</c:v>
                </c:pt>
                <c:pt idx="10">
                  <c:v>56.56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507431704"/>
        <c:axId val="507450520"/>
      </c:barChart>
      <c:catAx>
        <c:axId val="507431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7450520"/>
        <c:crosses val="autoZero"/>
        <c:auto val="1"/>
        <c:lblAlgn val="ctr"/>
        <c:lblOffset val="100"/>
        <c:noMultiLvlLbl val="0"/>
      </c:catAx>
      <c:valAx>
        <c:axId val="507450520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507431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2400" b="1">
          <a:solidFill>
            <a:schemeClr val="tx1"/>
          </a:solidFill>
        </a:defRPr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0.86904</cdr:x>
      <cdr:y>0.02356</cdr:y>
    </cdr:from>
    <cdr:to>
      <cdr:x>1</cdr:x>
      <cdr:y>0.13089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9673575" y="119268"/>
          <a:ext cx="1457739" cy="543340"/>
        </a:xfrm>
        <a:prstGeom xmlns:a="http://schemas.openxmlformats.org/drawingml/2006/main" prst="rect">
          <a:avLst/>
        </a:prstGeom>
        <a:ln xmlns:a="http://schemas.openxmlformats.org/drawingml/2006/main" w="28575">
          <a:solidFill>
            <a:srgbClr val="990033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54,48 %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0.02973</cdr:y>
    </cdr:from>
    <cdr:to>
      <cdr:x>0.13018</cdr:x>
      <cdr:y>0.13275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-742122" y="156816"/>
          <a:ext cx="1457739" cy="543340"/>
        </a:xfrm>
        <a:prstGeom xmlns:a="http://schemas.openxmlformats.org/drawingml/2006/main" prst="rect">
          <a:avLst/>
        </a:prstGeom>
        <a:ln xmlns:a="http://schemas.openxmlformats.org/drawingml/2006/main" w="28575">
          <a:solidFill>
            <a:srgbClr val="990033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38,42 %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9A2F-451F-4042-BA28-797414D4557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F17CB-007C-4F5A-AA92-7F06FA7E3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001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9A2F-451F-4042-BA28-797414D4557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F17CB-007C-4F5A-AA92-7F06FA7E3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047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9A2F-451F-4042-BA28-797414D4557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F17CB-007C-4F5A-AA92-7F06FA7E3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014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9A2F-451F-4042-BA28-797414D4557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F17CB-007C-4F5A-AA92-7F06FA7E3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475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9A2F-451F-4042-BA28-797414D4557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F17CB-007C-4F5A-AA92-7F06FA7E3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498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9A2F-451F-4042-BA28-797414D4557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F17CB-007C-4F5A-AA92-7F06FA7E3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529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9A2F-451F-4042-BA28-797414D4557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F17CB-007C-4F5A-AA92-7F06FA7E3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79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9A2F-451F-4042-BA28-797414D4557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F17CB-007C-4F5A-AA92-7F06FA7E3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08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9A2F-451F-4042-BA28-797414D4557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F17CB-007C-4F5A-AA92-7F06FA7E3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997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9A2F-451F-4042-BA28-797414D4557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F17CB-007C-4F5A-AA92-7F06FA7E3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640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9A2F-451F-4042-BA28-797414D4557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F17CB-007C-4F5A-AA92-7F06FA7E3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66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29A2F-451F-4042-BA28-797414D4557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F17CB-007C-4F5A-AA92-7F06FA7E3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73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tvutkina@bk.ru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2608" y="1046922"/>
            <a:ext cx="10800522" cy="3142445"/>
          </a:xfrm>
          <a:ln w="38100">
            <a:solidFill>
              <a:srgbClr val="990033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проведения тренировочного тестирования по технологии ОГЭ в 2016-2017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уч.году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биологии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21735" y="5460642"/>
            <a:ext cx="9144000" cy="1072166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/>
              <a:t>Уткина Татьяна Валерьевна, </a:t>
            </a:r>
          </a:p>
          <a:p>
            <a:pPr algn="r"/>
            <a:r>
              <a:rPr lang="ru-RU" b="1" dirty="0" smtClean="0"/>
              <a:t>председатель предметной комиссии ОГЭ и ЕГЭ по биологии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0958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5295"/>
            <a:ext cx="10515600" cy="513176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/>
              <a:t>Умение </a:t>
            </a:r>
            <a:r>
              <a:rPr lang="ru-RU" sz="2400" b="1" dirty="0"/>
              <a:t>определять </a:t>
            </a:r>
            <a:r>
              <a:rPr lang="ru-RU" sz="2400" b="1" dirty="0" smtClean="0"/>
              <a:t>последовательности </a:t>
            </a:r>
            <a:r>
              <a:rPr lang="ru-RU" sz="2400" b="1" dirty="0"/>
              <a:t>биологических </a:t>
            </a:r>
            <a:r>
              <a:rPr lang="ru-RU" sz="2400" b="1" dirty="0" smtClean="0"/>
              <a:t>процессов</a:t>
            </a:r>
            <a:r>
              <a:rPr lang="ru-RU" sz="2400" b="1" dirty="0"/>
              <a:t>, явлений, </a:t>
            </a:r>
            <a:r>
              <a:rPr lang="ru-RU" sz="2400" b="1" dirty="0" smtClean="0"/>
              <a:t>объектов (</a:t>
            </a:r>
            <a:r>
              <a:rPr lang="ru-RU" sz="2400" b="1" u="sng" dirty="0" smtClean="0"/>
              <a:t>задание № 26</a:t>
            </a:r>
            <a:r>
              <a:rPr lang="ru-RU" sz="2400" b="1" dirty="0" smtClean="0"/>
              <a:t>) – 24,28%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b="1" u="sng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</a:t>
            </a:r>
            <a:r>
              <a:rPr lang="ru-RU" sz="2400" b="1" u="sng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ru-RU" sz="2400" i="1" dirty="0" smtClean="0"/>
              <a:t>Установите последовательность усложнения организации животных в процессе исторического развития органического мира на Земле</a:t>
            </a:r>
            <a:endParaRPr lang="ru-RU" sz="2400" b="1" i="1" dirty="0" smtClean="0"/>
          </a:p>
          <a:p>
            <a:pPr>
              <a:lnSpc>
                <a:spcPct val="100000"/>
              </a:lnSpc>
            </a:pPr>
            <a:r>
              <a:rPr lang="ru-RU" sz="2400" b="1" dirty="0" smtClean="0"/>
              <a:t>Умение </a:t>
            </a:r>
            <a:r>
              <a:rPr lang="ru-RU" sz="2400" b="1" dirty="0"/>
              <a:t>включать в </a:t>
            </a:r>
            <a:r>
              <a:rPr lang="ru-RU" sz="2400" b="1" dirty="0" smtClean="0"/>
              <a:t>биологический  </a:t>
            </a:r>
            <a:r>
              <a:rPr lang="ru-RU" sz="2400" b="1" dirty="0"/>
              <a:t>текст  пропущенные </a:t>
            </a:r>
            <a:r>
              <a:rPr lang="ru-RU" sz="2400" b="1" dirty="0" smtClean="0"/>
              <a:t>термины   </a:t>
            </a:r>
            <a:r>
              <a:rPr lang="ru-RU" sz="2400" b="1" dirty="0"/>
              <a:t>и   понятия   из    </a:t>
            </a:r>
            <a:r>
              <a:rPr lang="ru-RU" sz="2400" b="1" dirty="0" smtClean="0"/>
              <a:t>числа </a:t>
            </a:r>
            <a:r>
              <a:rPr lang="en-US" sz="2400" b="1" dirty="0" err="1" smtClean="0"/>
              <a:t>предложенных</a:t>
            </a:r>
            <a:r>
              <a:rPr lang="ru-RU" sz="2400" b="1" dirty="0" smtClean="0"/>
              <a:t> (</a:t>
            </a:r>
            <a:r>
              <a:rPr lang="ru-RU" sz="2400" b="1" u="sng" dirty="0" smtClean="0"/>
              <a:t>задание № 27</a:t>
            </a:r>
            <a:r>
              <a:rPr lang="ru-RU" sz="2400" b="1" dirty="0" smtClean="0"/>
              <a:t>) – 25,39%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b="1" u="sng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</a:t>
            </a:r>
            <a:r>
              <a:rPr lang="ru-RU" sz="2400" b="1" u="sng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400" i="1" dirty="0" smtClean="0"/>
              <a:t>тема текста «Обмен веществ в растении»</a:t>
            </a:r>
          </a:p>
          <a:p>
            <a:pPr>
              <a:lnSpc>
                <a:spcPct val="100000"/>
              </a:lnSpc>
            </a:pPr>
            <a:r>
              <a:rPr lang="ru-RU" sz="2400" b="1" dirty="0"/>
              <a:t>Умение соотносить морфологические признаки организма или его отдельных органов с предложенными моделями по заданному алгоритму (</a:t>
            </a:r>
            <a:r>
              <a:rPr lang="ru-RU" sz="2400" b="1" u="sng" dirty="0"/>
              <a:t>задание № 28</a:t>
            </a:r>
            <a:r>
              <a:rPr lang="ru-RU" sz="2400" b="1" dirty="0" smtClean="0"/>
              <a:t>) – 5,72%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b="1" u="sng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</a:t>
            </a:r>
            <a:r>
              <a:rPr lang="ru-RU" sz="2400" b="1" u="sng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400" i="1" dirty="0" smtClean="0"/>
              <a:t>Рассмотрите фотографию лошади породы орловская рысистая…. </a:t>
            </a:r>
            <a:r>
              <a:rPr lang="ru-RU" sz="2400" i="1" u="sng" dirty="0" smtClean="0"/>
              <a:t>При выполнении работы используйте линейку</a:t>
            </a:r>
            <a:endParaRPr lang="ru-RU" sz="2400" b="1" i="1" u="sng" dirty="0"/>
          </a:p>
          <a:p>
            <a:pPr marL="0" indent="0">
              <a:lnSpc>
                <a:spcPct val="100000"/>
              </a:lnSpc>
              <a:buNone/>
            </a:pPr>
            <a:endParaRPr lang="ru-RU" sz="2400" i="1" dirty="0" smtClean="0"/>
          </a:p>
          <a:p>
            <a:pPr marL="0" indent="0">
              <a:lnSpc>
                <a:spcPct val="100000"/>
              </a:lnSpc>
              <a:buNone/>
            </a:pPr>
            <a:endParaRPr lang="ru-RU" sz="2400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208714"/>
            <a:ext cx="10515600" cy="884126"/>
          </a:xfrm>
          <a:ln w="28575">
            <a:solidFill>
              <a:srgbClr val="990033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Проверяемые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элементы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содержания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032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82390" y="223458"/>
            <a:ext cx="10515600" cy="1075255"/>
          </a:xfrm>
          <a:ln w="28575">
            <a:solidFill>
              <a:srgbClr val="990033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выполнения заданий части 2</a:t>
            </a:r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4468216"/>
              </p:ext>
            </p:extLst>
          </p:nvPr>
        </p:nvGraphicFramePr>
        <p:xfrm>
          <a:off x="782390" y="1785869"/>
          <a:ext cx="10336184" cy="4654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842053" y="5968517"/>
            <a:ext cx="9276521" cy="472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		            30	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31	                                 32		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39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052" y="977486"/>
            <a:ext cx="11873948" cy="533055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b="1" dirty="0"/>
              <a:t>Умение работать с текстом биологического содержания (понимать, сравнивать, </a:t>
            </a:r>
            <a:r>
              <a:rPr lang="ru-RU" sz="2400" b="1" dirty="0" smtClean="0"/>
              <a:t>обобщать) (</a:t>
            </a:r>
            <a:r>
              <a:rPr lang="ru-RU" sz="2400" b="1" u="sng" dirty="0" smtClean="0"/>
              <a:t>задание № 29</a:t>
            </a:r>
            <a:r>
              <a:rPr lang="ru-RU" sz="2400" b="1" dirty="0" smtClean="0"/>
              <a:t>) – 13,02%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u="sng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 1: </a:t>
            </a:r>
            <a:r>
              <a:rPr lang="ru-RU" sz="2000" i="1" dirty="0"/>
              <a:t>Используя содержание текста «</a:t>
            </a:r>
            <a:r>
              <a:rPr lang="ru-RU" sz="2000" b="1" i="1" dirty="0"/>
              <a:t>Строение цветка</a:t>
            </a:r>
            <a:r>
              <a:rPr lang="ru-RU" sz="2000" i="1" dirty="0"/>
              <a:t>» и знания курса, ответьте </a:t>
            </a:r>
            <a:r>
              <a:rPr lang="ru-RU" sz="2000" i="1" dirty="0" smtClean="0"/>
              <a:t>на следующие </a:t>
            </a:r>
            <a:r>
              <a:rPr lang="ru-RU" sz="2000" i="1" dirty="0"/>
              <a:t>вопросы.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i="1" dirty="0"/>
              <a:t>1) Какая часть околоцветника привлекает насекомых-опылителей?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i="1" dirty="0"/>
              <a:t>2) Почему тычинки и пестики считаются главными частями цветка?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i="1" u="sng" dirty="0"/>
              <a:t>3) Цветки вишни и цветки томата имеют по одному пестику. </a:t>
            </a:r>
            <a:r>
              <a:rPr lang="ru-RU" sz="2000" i="1" u="sng" dirty="0" smtClean="0"/>
              <a:t>Однако в </a:t>
            </a:r>
            <a:r>
              <a:rPr lang="ru-RU" sz="2000" i="1" u="sng" dirty="0"/>
              <a:t>образующихся плодах вишни развивается по одному семени, а в </a:t>
            </a:r>
            <a:r>
              <a:rPr lang="ru-RU" sz="2000" i="1" u="sng" dirty="0" smtClean="0"/>
              <a:t>плодах томата </a:t>
            </a:r>
            <a:r>
              <a:rPr lang="ru-RU" sz="2000" i="1" u="sng" dirty="0"/>
              <a:t>– по многу семян. С чем это связано</a:t>
            </a:r>
            <a:r>
              <a:rPr lang="ru-RU" sz="2000" i="1" u="sng" dirty="0" smtClean="0"/>
              <a:t>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u="sng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 2:</a:t>
            </a:r>
            <a:r>
              <a:rPr lang="ru-RU" sz="2000" b="1" dirty="0" smtClean="0"/>
              <a:t> </a:t>
            </a:r>
            <a:r>
              <a:rPr lang="ru-RU" sz="2000" i="1" dirty="0" smtClean="0"/>
              <a:t>Используя </a:t>
            </a:r>
            <a:r>
              <a:rPr lang="ru-RU" sz="2000" i="1" dirty="0"/>
              <a:t>содержание текста «</a:t>
            </a:r>
            <a:r>
              <a:rPr lang="ru-RU" sz="2000" b="1" i="1" dirty="0"/>
              <a:t>Опасность допинга</a:t>
            </a:r>
            <a:r>
              <a:rPr lang="ru-RU" sz="2000" i="1" dirty="0"/>
              <a:t>», ответьте на вопросы.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i="1" dirty="0"/>
              <a:t>1) Какие группы запрещённых препаратов указаны в тексте (перечислите </a:t>
            </a:r>
            <a:r>
              <a:rPr lang="ru-RU" sz="2000" i="1" dirty="0" smtClean="0"/>
              <a:t>эти группы</a:t>
            </a:r>
            <a:r>
              <a:rPr lang="ru-RU" sz="2000" i="1" dirty="0"/>
              <a:t>)?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i="1" dirty="0"/>
              <a:t>2) К каким последствиям для здоровья спортсмена может привести </a:t>
            </a:r>
            <a:r>
              <a:rPr lang="ru-RU" sz="2000" i="1" dirty="0" smtClean="0"/>
              <a:t>приём анаболиков</a:t>
            </a:r>
            <a:r>
              <a:rPr lang="ru-RU" sz="2000" i="1" dirty="0"/>
              <a:t>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i="1" u="sng" dirty="0"/>
              <a:t>3) С какой целью принимает запрещённые мочегонные средства штангист</a:t>
            </a:r>
            <a:r>
              <a:rPr lang="ru-RU" sz="2000" i="1" u="sng" dirty="0" smtClean="0"/>
              <a:t>, если </a:t>
            </a:r>
            <a:r>
              <a:rPr lang="ru-RU" sz="2000" i="1" u="sng" dirty="0"/>
              <a:t>известно, что по правилам соревнований побеждает тот, кто </a:t>
            </a:r>
            <a:r>
              <a:rPr lang="ru-RU" sz="2000" i="1" u="sng" dirty="0" smtClean="0"/>
              <a:t>поднимет наибольший </a:t>
            </a:r>
            <a:r>
              <a:rPr lang="ru-RU" sz="2000" i="1" u="sng" dirty="0"/>
              <a:t>вес при наименьшей собственной массе тела спортсмена?</a:t>
            </a:r>
            <a:endParaRPr lang="ru-RU" sz="2000" i="1" u="sng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2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2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11696" y="113299"/>
            <a:ext cx="10515600" cy="695084"/>
          </a:xfrm>
          <a:ln w="28575">
            <a:solidFill>
              <a:srgbClr val="990033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Проверяемые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элементы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содержания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470" y="1867760"/>
            <a:ext cx="7805530" cy="499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2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296" y="1255780"/>
            <a:ext cx="11635408" cy="53438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990033"/>
                </a:solidFill>
              </a:rPr>
              <a:t>Умение </a:t>
            </a:r>
            <a:r>
              <a:rPr lang="ru-RU" sz="2400" b="1" dirty="0">
                <a:solidFill>
                  <a:srgbClr val="990033"/>
                </a:solidFill>
              </a:rPr>
              <a:t>работать со </a:t>
            </a:r>
            <a:r>
              <a:rPr lang="ru-RU" sz="2400" b="1" dirty="0" smtClean="0">
                <a:solidFill>
                  <a:srgbClr val="990033"/>
                </a:solidFill>
              </a:rPr>
              <a:t>статистическими </a:t>
            </a:r>
            <a:r>
              <a:rPr lang="ru-RU" sz="2400" b="1" dirty="0">
                <a:solidFill>
                  <a:srgbClr val="990033"/>
                </a:solidFill>
              </a:rPr>
              <a:t>данными, </a:t>
            </a:r>
            <a:r>
              <a:rPr lang="ru-RU" sz="2400" b="1" dirty="0" smtClean="0">
                <a:solidFill>
                  <a:srgbClr val="990033"/>
                </a:solidFill>
              </a:rPr>
              <a:t>представленными </a:t>
            </a:r>
            <a:r>
              <a:rPr lang="ru-RU" sz="2400" b="1" dirty="0">
                <a:solidFill>
                  <a:srgbClr val="990033"/>
                </a:solidFill>
              </a:rPr>
              <a:t>в табличной </a:t>
            </a:r>
            <a:r>
              <a:rPr lang="ru-RU" sz="2400" b="1" dirty="0" smtClean="0">
                <a:solidFill>
                  <a:srgbClr val="990033"/>
                </a:solidFill>
              </a:rPr>
              <a:t>форме </a:t>
            </a:r>
            <a:r>
              <a:rPr lang="ru-RU" sz="2400" b="1" dirty="0" smtClean="0"/>
              <a:t>(</a:t>
            </a:r>
            <a:r>
              <a:rPr lang="ru-RU" sz="2400" b="1" u="sng" dirty="0" smtClean="0"/>
              <a:t>задание № 30</a:t>
            </a:r>
            <a:r>
              <a:rPr lang="ru-RU" sz="2400" b="1" dirty="0" smtClean="0"/>
              <a:t>) – 5,17%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u="sng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u="sng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</a:t>
            </a:r>
            <a:r>
              <a:rPr lang="ru-RU" sz="2000" b="1" u="sng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1: </a:t>
            </a:r>
            <a:r>
              <a:rPr lang="ru-RU" sz="2000" i="1" dirty="0"/>
              <a:t>Пользуясь таблицей «</a:t>
            </a:r>
            <a:r>
              <a:rPr lang="ru-RU" sz="2000" b="1" i="1" dirty="0"/>
              <a:t>Содержание кальция и холестерина в </a:t>
            </a:r>
            <a:r>
              <a:rPr lang="ru-RU" sz="2000" b="1" i="1" dirty="0" smtClean="0"/>
              <a:t>продуктах питания</a:t>
            </a:r>
            <a:r>
              <a:rPr lang="ru-RU" sz="2000" i="1" dirty="0"/>
              <a:t>» и знаниями курса, ответьте на следующие вопросы. </a:t>
            </a:r>
            <a:endParaRPr lang="ru-RU" sz="2000" i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i="1" dirty="0" smtClean="0"/>
              <a:t>1</a:t>
            </a:r>
            <a:r>
              <a:rPr lang="ru-RU" sz="2000" i="1" dirty="0"/>
              <a:t>) В каких продуктах содержание кальция наиболее близко к </a:t>
            </a:r>
            <a:r>
              <a:rPr lang="ru-RU" sz="2000" i="1" dirty="0" smtClean="0"/>
              <a:t>содержанию холестерина</a:t>
            </a:r>
            <a:r>
              <a:rPr lang="ru-RU" sz="2000" i="1" dirty="0"/>
              <a:t>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i="1" dirty="0"/>
              <a:t>2) К какой группе продуктов относят те, в которых отсутствует холестерин?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i="1" dirty="0"/>
              <a:t>3) Почему современному человеку необходимо контролировать </a:t>
            </a:r>
            <a:r>
              <a:rPr lang="ru-RU" sz="2000" i="1" dirty="0" smtClean="0"/>
              <a:t>поступление холестерина </a:t>
            </a:r>
            <a:r>
              <a:rPr lang="ru-RU" sz="2000" i="1" dirty="0"/>
              <a:t>в организм?</a:t>
            </a:r>
            <a:endParaRPr lang="ru-RU" sz="2000" i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u="sng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u="sng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 2:</a:t>
            </a:r>
            <a:r>
              <a:rPr lang="ru-RU" sz="2000" dirty="0"/>
              <a:t> </a:t>
            </a:r>
            <a:r>
              <a:rPr lang="ru-RU" sz="2000" i="1" dirty="0"/>
              <a:t>Пользуясь таблицей «</a:t>
            </a:r>
            <a:r>
              <a:rPr lang="ru-RU" sz="2000" b="1" i="1" dirty="0"/>
              <a:t>Относительное содержание основных </a:t>
            </a:r>
            <a:r>
              <a:rPr lang="ru-RU" sz="2000" b="1" i="1" dirty="0" smtClean="0"/>
              <a:t>химических элементов</a:t>
            </a:r>
            <a:r>
              <a:rPr lang="ru-RU" sz="2000" i="1" dirty="0"/>
              <a:t>» и знаниями курса, ответьте на следующие вопросы</a:t>
            </a:r>
            <a:r>
              <a:rPr lang="ru-RU" sz="2000" i="1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i="1" dirty="0"/>
              <a:t>1) У каких приведённых в таблице объектов (групп объектов) </a:t>
            </a:r>
            <a:r>
              <a:rPr lang="ru-RU" sz="2000" i="1" dirty="0" smtClean="0"/>
              <a:t>наблюдается сходство </a:t>
            </a:r>
            <a:r>
              <a:rPr lang="ru-RU" sz="2000" i="1" dirty="0"/>
              <a:t>химического </a:t>
            </a:r>
            <a:r>
              <a:rPr lang="ru-RU" sz="2000" i="1" dirty="0" smtClean="0"/>
              <a:t> состава</a:t>
            </a:r>
            <a:r>
              <a:rPr lang="ru-RU" sz="2000" i="1" dirty="0"/>
              <a:t>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i="1" dirty="0"/>
              <a:t>2) Доля какого металла достигает в живых организмах </a:t>
            </a:r>
            <a:r>
              <a:rPr lang="ru-RU" sz="2000" i="1" dirty="0" smtClean="0"/>
              <a:t>максимальной величины</a:t>
            </a:r>
            <a:r>
              <a:rPr lang="ru-RU" sz="2000" i="1" dirty="0"/>
              <a:t>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i="1" dirty="0"/>
              <a:t>3) В состав какой белковой молекулы входят ионы железа?</a:t>
            </a:r>
            <a:endParaRPr lang="ru-RU" sz="2000" i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208714"/>
            <a:ext cx="10515600" cy="884126"/>
          </a:xfrm>
          <a:ln w="28575">
            <a:solidFill>
              <a:srgbClr val="990033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Проверяемые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элементы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содержания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00" y="2324100"/>
            <a:ext cx="65913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2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802" y="1537252"/>
            <a:ext cx="4627768" cy="518477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ru-RU" sz="2200" b="1" dirty="0" smtClean="0"/>
              <a:t>Умение </a:t>
            </a:r>
            <a:r>
              <a:rPr lang="ru-RU" sz="2200" b="1" dirty="0"/>
              <a:t>определять </a:t>
            </a:r>
            <a:r>
              <a:rPr lang="ru-RU" sz="2200" b="1" dirty="0" err="1" smtClean="0"/>
              <a:t>энергозатраты</a:t>
            </a:r>
            <a:r>
              <a:rPr lang="ru-RU" sz="2200" b="1" dirty="0" smtClean="0"/>
              <a:t> </a:t>
            </a:r>
            <a:r>
              <a:rPr lang="ru-RU" sz="2200" b="1" dirty="0"/>
              <a:t>при различной </a:t>
            </a:r>
            <a:r>
              <a:rPr lang="ru-RU" sz="2200" b="1" dirty="0" smtClean="0"/>
              <a:t>физической </a:t>
            </a:r>
            <a:r>
              <a:rPr lang="ru-RU" sz="2200" b="1" dirty="0"/>
              <a:t>нагрузке. </a:t>
            </a:r>
            <a:r>
              <a:rPr lang="en-US" sz="2200" b="1" dirty="0" err="1"/>
              <a:t>Составлять</a:t>
            </a:r>
            <a:r>
              <a:rPr lang="en-US" sz="2200" b="1" dirty="0"/>
              <a:t> </a:t>
            </a:r>
            <a:r>
              <a:rPr lang="en-US" sz="2200" b="1" dirty="0" err="1" smtClean="0"/>
              <a:t>рационы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питания</a:t>
            </a:r>
            <a:r>
              <a:rPr lang="ru-RU" sz="2200" b="1" dirty="0" smtClean="0"/>
              <a:t> (</a:t>
            </a:r>
            <a:r>
              <a:rPr lang="ru-RU" sz="2200" b="1" u="sng" dirty="0" smtClean="0"/>
              <a:t>задание № 31</a:t>
            </a:r>
            <a:r>
              <a:rPr lang="ru-RU" sz="2200" b="1" dirty="0" smtClean="0"/>
              <a:t>) – 10,9%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u="sng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Вопрос:</a:t>
            </a:r>
            <a:r>
              <a:rPr lang="ru-RU" sz="2000" dirty="0"/>
              <a:t> </a:t>
            </a:r>
            <a:r>
              <a:rPr lang="ru-RU" sz="2200" i="1" dirty="0" smtClean="0"/>
              <a:t>В ответе </a:t>
            </a:r>
            <a:r>
              <a:rPr lang="ru-RU" sz="2200" i="1" dirty="0"/>
              <a:t>укажите: </a:t>
            </a:r>
            <a:endParaRPr lang="ru-RU" sz="2200" i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i="1" dirty="0" smtClean="0"/>
              <a:t>калорийность </a:t>
            </a:r>
            <a:r>
              <a:rPr lang="ru-RU" sz="2200" i="1" dirty="0"/>
              <a:t>обеда</a:t>
            </a:r>
            <a:r>
              <a:rPr lang="ru-RU" sz="2200" i="1" dirty="0" smtClean="0"/>
              <a:t>;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i="1" dirty="0" smtClean="0"/>
              <a:t>заказанные </a:t>
            </a:r>
            <a:r>
              <a:rPr lang="ru-RU" sz="2200" i="1" dirty="0"/>
              <a:t>блюда при четырёхразовом </a:t>
            </a:r>
            <a:r>
              <a:rPr lang="ru-RU" sz="2200" i="1" dirty="0" smtClean="0"/>
              <a:t>питании, </a:t>
            </a:r>
            <a:r>
              <a:rPr lang="ru-RU" sz="2200" i="1" dirty="0"/>
              <a:t>которые не </a:t>
            </a:r>
            <a:r>
              <a:rPr lang="ru-RU" sz="2200" i="1" dirty="0" smtClean="0"/>
              <a:t>должны повторяться</a:t>
            </a:r>
            <a:r>
              <a:rPr lang="ru-RU" sz="2200" i="1" dirty="0"/>
              <a:t>; </a:t>
            </a:r>
            <a:endParaRPr lang="ru-RU" sz="2200" i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i="1" dirty="0" smtClean="0"/>
              <a:t>их </a:t>
            </a:r>
            <a:r>
              <a:rPr lang="ru-RU" sz="2200" i="1" dirty="0"/>
              <a:t>энергетическую ценность, которая не должна </a:t>
            </a:r>
            <a:r>
              <a:rPr lang="ru-RU" sz="2200" i="1" dirty="0" smtClean="0"/>
              <a:t>превышать рекомендованную </a:t>
            </a:r>
            <a:r>
              <a:rPr lang="ru-RU" sz="2200" i="1" dirty="0"/>
              <a:t>калорийность </a:t>
            </a:r>
            <a:r>
              <a:rPr lang="ru-RU" sz="2200" i="1" dirty="0" smtClean="0"/>
              <a:t>обеда;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i="1" dirty="0" smtClean="0"/>
              <a:t> </a:t>
            </a:r>
            <a:r>
              <a:rPr lang="ru-RU" sz="2200" i="1" dirty="0"/>
              <a:t>количество белка в нём.</a:t>
            </a:r>
            <a:endParaRPr lang="ru-RU" sz="2200" i="1" dirty="0" smtClean="0"/>
          </a:p>
          <a:p>
            <a:pPr marL="0" indent="0">
              <a:lnSpc>
                <a:spcPct val="100000"/>
              </a:lnSpc>
              <a:buNone/>
            </a:pPr>
            <a:endParaRPr lang="ru-RU" dirty="0"/>
          </a:p>
          <a:p>
            <a:pPr>
              <a:lnSpc>
                <a:spcPct val="100000"/>
              </a:lnSpc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208714"/>
            <a:ext cx="10515600" cy="884126"/>
          </a:xfrm>
          <a:ln w="28575">
            <a:solidFill>
              <a:srgbClr val="990033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Проверяемые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элементы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содержания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818" y="1749286"/>
            <a:ext cx="7301948" cy="510871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9276521" y="4678017"/>
            <a:ext cx="2199861" cy="13253"/>
          </a:xfrm>
          <a:prstGeom prst="line">
            <a:avLst/>
          </a:prstGeom>
          <a:ln w="381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108712" y="4909931"/>
            <a:ext cx="1782418" cy="6625"/>
          </a:xfrm>
          <a:prstGeom prst="line">
            <a:avLst/>
          </a:prstGeom>
          <a:ln w="381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7470637" y="5685182"/>
            <a:ext cx="3316633" cy="6626"/>
          </a:xfrm>
          <a:prstGeom prst="line">
            <a:avLst/>
          </a:prstGeom>
          <a:ln w="381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9" y="1720030"/>
            <a:ext cx="5973602" cy="513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1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69033"/>
            <a:ext cx="10515600" cy="51847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b="1" dirty="0" smtClean="0">
                <a:solidFill>
                  <a:srgbClr val="990033"/>
                </a:solidFill>
              </a:rPr>
              <a:t>Умение </a:t>
            </a:r>
            <a:r>
              <a:rPr lang="ru-RU" b="1" dirty="0">
                <a:solidFill>
                  <a:srgbClr val="990033"/>
                </a:solidFill>
              </a:rPr>
              <a:t>обосновывать </a:t>
            </a:r>
            <a:r>
              <a:rPr lang="ru-RU" b="1" dirty="0" smtClean="0">
                <a:solidFill>
                  <a:srgbClr val="990033"/>
                </a:solidFill>
              </a:rPr>
              <a:t>необходимость </a:t>
            </a:r>
            <a:r>
              <a:rPr lang="ru-RU" b="1" dirty="0">
                <a:solidFill>
                  <a:srgbClr val="990033"/>
                </a:solidFill>
              </a:rPr>
              <a:t>рационального и </a:t>
            </a:r>
            <a:r>
              <a:rPr lang="ru-RU" b="1" dirty="0" smtClean="0">
                <a:solidFill>
                  <a:srgbClr val="990033"/>
                </a:solidFill>
              </a:rPr>
              <a:t>здорового питания </a:t>
            </a:r>
            <a:r>
              <a:rPr lang="ru-RU" b="1" dirty="0" smtClean="0"/>
              <a:t>(</a:t>
            </a:r>
            <a:r>
              <a:rPr lang="ru-RU" b="1" u="sng" dirty="0" smtClean="0"/>
              <a:t>задание № 32</a:t>
            </a:r>
            <a:r>
              <a:rPr lang="ru-RU" b="1" dirty="0" smtClean="0"/>
              <a:t>) – 3,51%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b="1" u="sng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 1: </a:t>
            </a:r>
            <a:r>
              <a:rPr lang="ru-RU" sz="2400" i="1" dirty="0"/>
              <a:t>Какие функции в пищеварении выполняет соляная кислота? Укажите </a:t>
            </a:r>
            <a:r>
              <a:rPr lang="ru-RU" sz="2400" i="1" dirty="0" smtClean="0"/>
              <a:t>не менее </a:t>
            </a:r>
            <a:r>
              <a:rPr lang="ru-RU" sz="2400" i="1" dirty="0"/>
              <a:t>двух её функций</a:t>
            </a:r>
            <a:r>
              <a:rPr lang="ru-RU" sz="2400" i="1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ru-RU" sz="2400" b="1" u="sng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400" b="1" u="sng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</a:t>
            </a:r>
            <a:r>
              <a:rPr lang="ru-RU" sz="2400" b="1" u="sng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2:  </a:t>
            </a:r>
            <a:r>
              <a:rPr lang="ru-RU" sz="2400" i="1" dirty="0"/>
              <a:t>О нарушениях работы каких органов предупреждает стоматолог </a:t>
            </a:r>
            <a:r>
              <a:rPr lang="ru-RU" sz="2400" i="1" dirty="0" smtClean="0"/>
              <a:t>курящего человека </a:t>
            </a:r>
            <a:r>
              <a:rPr lang="ru-RU" sz="2400" i="1" dirty="0"/>
              <a:t>и почему? Укажите не менее двух органов и два </a:t>
            </a:r>
            <a:r>
              <a:rPr lang="ru-RU" sz="2400" i="1" dirty="0" smtClean="0"/>
              <a:t>примера негативного </a:t>
            </a:r>
            <a:r>
              <a:rPr lang="ru-RU" sz="2400" i="1" dirty="0"/>
              <a:t>влияния курения на указанные органы.</a:t>
            </a:r>
            <a:endParaRPr lang="ru-RU" sz="2400" i="1" dirty="0" smtClean="0"/>
          </a:p>
          <a:p>
            <a:pPr>
              <a:lnSpc>
                <a:spcPct val="100000"/>
              </a:lnSpc>
            </a:pPr>
            <a:endParaRPr lang="ru-RU" dirty="0" smtClean="0"/>
          </a:p>
          <a:p>
            <a:pPr>
              <a:lnSpc>
                <a:spcPct val="100000"/>
              </a:lnSpc>
            </a:pPr>
            <a:endParaRPr lang="ru-RU" dirty="0"/>
          </a:p>
          <a:p>
            <a:pPr>
              <a:lnSpc>
                <a:spcPct val="100000"/>
              </a:lnSpc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208714"/>
            <a:ext cx="10515600" cy="884126"/>
          </a:xfrm>
          <a:ln w="28575">
            <a:solidFill>
              <a:srgbClr val="990033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Проверяемые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элементы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содержания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42009" t="42195" r="31839" b="27145"/>
          <a:stretch/>
        </p:blipFill>
        <p:spPr bwMode="auto">
          <a:xfrm>
            <a:off x="0" y="1269033"/>
            <a:ext cx="8454887" cy="55889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5287617" y="2438400"/>
            <a:ext cx="993913" cy="0"/>
          </a:xfrm>
          <a:prstGeom prst="line">
            <a:avLst/>
          </a:prstGeom>
          <a:ln w="381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3372678" y="2716696"/>
            <a:ext cx="4008783" cy="6625"/>
          </a:xfrm>
          <a:prstGeom prst="line">
            <a:avLst/>
          </a:prstGeom>
          <a:ln w="381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4565374" y="3273287"/>
            <a:ext cx="1848678" cy="6626"/>
          </a:xfrm>
          <a:prstGeom prst="line">
            <a:avLst/>
          </a:prstGeom>
          <a:ln w="381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99391" y="3584713"/>
            <a:ext cx="7282070" cy="23055"/>
          </a:xfrm>
          <a:prstGeom prst="line">
            <a:avLst/>
          </a:prstGeom>
          <a:ln w="381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99391" y="3843130"/>
            <a:ext cx="2816087" cy="6626"/>
          </a:xfrm>
          <a:prstGeom prst="line">
            <a:avLst/>
          </a:prstGeom>
          <a:ln w="381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4293704" y="4419600"/>
            <a:ext cx="3087757" cy="19878"/>
          </a:xfrm>
          <a:prstGeom prst="line">
            <a:avLst/>
          </a:prstGeom>
          <a:ln w="381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41243" y="4419600"/>
            <a:ext cx="993913" cy="0"/>
          </a:xfrm>
          <a:prstGeom prst="line">
            <a:avLst/>
          </a:prstGeom>
          <a:ln w="381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9391" y="4704522"/>
            <a:ext cx="3637722" cy="6626"/>
          </a:xfrm>
          <a:prstGeom prst="line">
            <a:avLst/>
          </a:prstGeom>
          <a:ln w="381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183" y="2774906"/>
            <a:ext cx="6537321" cy="408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9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8698" y="914400"/>
            <a:ext cx="9144000" cy="3142445"/>
          </a:xfrm>
          <a:ln w="38100">
            <a:solidFill>
              <a:srgbClr val="990033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проведения тренировочного тестирования по технологии ЕГЭ в 2016-2017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уч.году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биологии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21735" y="5460642"/>
            <a:ext cx="9144000" cy="1072166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/>
              <a:t>Уткина Татьяна Валерьевна, </a:t>
            </a:r>
          </a:p>
          <a:p>
            <a:pPr algn="r"/>
            <a:r>
              <a:rPr lang="ru-RU" sz="2000" b="1" dirty="0" smtClean="0"/>
              <a:t>председатель предметной комиссии ОГЭ и ЕГЭ по биологии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21220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85191" y="0"/>
            <a:ext cx="10515600" cy="1325563"/>
          </a:xfrm>
          <a:ln w="28575">
            <a:solidFill>
              <a:srgbClr val="990033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тренировочного тестирования 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технологии ЕГЭ</a:t>
            </a:r>
            <a:endParaRPr lang="ru-RU" sz="3600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5308590"/>
              </p:ext>
            </p:extLst>
          </p:nvPr>
        </p:nvGraphicFramePr>
        <p:xfrm>
          <a:off x="1020417" y="2004392"/>
          <a:ext cx="10045148" cy="4144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381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479130"/>
              </p:ext>
            </p:extLst>
          </p:nvPr>
        </p:nvGraphicFramePr>
        <p:xfrm>
          <a:off x="2003106" y="1811999"/>
          <a:ext cx="7670981" cy="4151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82390" y="159812"/>
            <a:ext cx="10830061" cy="1072642"/>
          </a:xfrm>
          <a:ln w="28575">
            <a:solidFill>
              <a:srgbClr val="990033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выполнения заданий 1, 2 частей, 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181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82390" y="133307"/>
            <a:ext cx="10515600" cy="1072642"/>
          </a:xfrm>
          <a:ln w="28575">
            <a:solidFill>
              <a:srgbClr val="990033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выполнения заданий части 1</a:t>
            </a:r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7955226"/>
              </p:ext>
            </p:extLst>
          </p:nvPr>
        </p:nvGraphicFramePr>
        <p:xfrm>
          <a:off x="782390" y="1470992"/>
          <a:ext cx="11131314" cy="5062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088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191" y="0"/>
            <a:ext cx="10515600" cy="1325563"/>
          </a:xfrm>
          <a:ln w="28575">
            <a:solidFill>
              <a:srgbClr val="990033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тренировочного тестирования 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технологии ОГЭ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8364621"/>
              </p:ext>
            </p:extLst>
          </p:nvPr>
        </p:nvGraphicFramePr>
        <p:xfrm>
          <a:off x="785191" y="1861499"/>
          <a:ext cx="10813774" cy="434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965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339" y="1325217"/>
            <a:ext cx="11370365" cy="499607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 как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биологическая система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Жизненный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 клетки. </a:t>
            </a:r>
            <a:r>
              <a:rPr lang="ru-RU" sz="2400" b="1" i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Множественный выбор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4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41,63%</a:t>
            </a:r>
          </a:p>
          <a:p>
            <a:pPr>
              <a:lnSpc>
                <a:spcPct val="11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Многообразие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организмов. Царства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Бактерии,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Грибы, Лишайники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Растения. Животные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Вирусы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Множественный выбор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35,29%</a:t>
            </a:r>
          </a:p>
          <a:p>
            <a:pPr>
              <a:lnSpc>
                <a:spcPct val="11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Многообразие организмов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Основные систематические категории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соподчиненность.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последовательности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47,96%</a:t>
            </a:r>
          </a:p>
          <a:p>
            <a:pPr>
              <a:lnSpc>
                <a:spcPct val="11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 человека. Ткани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Органы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Системы органов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Гигиена человека. </a:t>
            </a:r>
            <a:r>
              <a:rPr lang="ru-RU" sz="2400" b="1" i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Множественный выбор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29,41%</a:t>
            </a:r>
          </a:p>
          <a:p>
            <a:pPr>
              <a:lnSpc>
                <a:spcPct val="11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Экосистемы 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присущие им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закономерности.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 жизни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Биосфера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соответствия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42,08%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6139" y="142453"/>
            <a:ext cx="12019722" cy="884126"/>
          </a:xfrm>
          <a:ln w="28575">
            <a:solidFill>
              <a:srgbClr val="990033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Проверяемые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элементы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содержания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представления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78200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5647657"/>
              </p:ext>
            </p:extLst>
          </p:nvPr>
        </p:nvGraphicFramePr>
        <p:xfrm>
          <a:off x="291548" y="1338471"/>
          <a:ext cx="11198087" cy="5274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82390" y="133307"/>
            <a:ext cx="10515600" cy="1072642"/>
          </a:xfrm>
          <a:ln w="28575">
            <a:solidFill>
              <a:srgbClr val="990033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выполнения заданий части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556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791" y="1648495"/>
            <a:ext cx="11688417" cy="43414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/>
              <a:t>Организм человека</a:t>
            </a:r>
            <a:r>
              <a:rPr lang="ru-RU" sz="2400" b="1" dirty="0" smtClean="0"/>
              <a:t>. Строение и жизнедеятельность органов </a:t>
            </a:r>
            <a:r>
              <a:rPr lang="ru-RU" sz="2400" b="1" dirty="0"/>
              <a:t>и систем органов</a:t>
            </a:r>
            <a:r>
              <a:rPr lang="ru-RU" sz="2400" b="1" dirty="0" smtClean="0"/>
              <a:t>. Гигиена </a:t>
            </a:r>
            <a:r>
              <a:rPr lang="ru-RU" sz="2400" b="1" dirty="0"/>
              <a:t>человека</a:t>
            </a:r>
            <a:r>
              <a:rPr lang="ru-RU" sz="2400" b="1" dirty="0" smtClean="0"/>
              <a:t>. </a:t>
            </a:r>
            <a:r>
              <a:rPr lang="ru-RU" sz="2400" b="1" i="1" dirty="0" smtClean="0"/>
              <a:t>Установление последовательности </a:t>
            </a:r>
            <a:r>
              <a:rPr lang="ru-RU" sz="2400" b="1" dirty="0">
                <a:cs typeface="Times New Roman" panose="02020603050405020304" pitchFamily="18" charset="0"/>
              </a:rPr>
              <a:t>(</a:t>
            </a:r>
            <a:r>
              <a:rPr lang="ru-RU" sz="2400" b="1" u="sng" dirty="0">
                <a:cs typeface="Times New Roman" panose="02020603050405020304" pitchFamily="18" charset="0"/>
              </a:rPr>
              <a:t>задание № </a:t>
            </a:r>
            <a:r>
              <a:rPr lang="ru-RU" sz="2400" b="1" u="sng" dirty="0" smtClean="0">
                <a:cs typeface="Times New Roman" panose="02020603050405020304" pitchFamily="18" charset="0"/>
              </a:rPr>
              <a:t>14</a:t>
            </a:r>
            <a:r>
              <a:rPr lang="ru-RU" sz="2400" b="1" dirty="0" smtClean="0">
                <a:cs typeface="Times New Roman" panose="02020603050405020304" pitchFamily="18" charset="0"/>
              </a:rPr>
              <a:t>) – 54,3%</a:t>
            </a:r>
          </a:p>
          <a:p>
            <a:pPr marL="0" indent="0">
              <a:lnSpc>
                <a:spcPct val="100000"/>
              </a:lnSpc>
              <a:buNone/>
            </a:pPr>
            <a:endParaRPr lang="ru-RU" sz="2400" b="1" dirty="0" smtClean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400" b="1" dirty="0" smtClean="0">
                <a:cs typeface="Times New Roman" panose="02020603050405020304" pitchFamily="18" charset="0"/>
              </a:rPr>
              <a:t>Общебиологические закономерности. Человек </a:t>
            </a:r>
            <a:r>
              <a:rPr lang="ru-RU" sz="2400" b="1" dirty="0">
                <a:cs typeface="Times New Roman" panose="02020603050405020304" pitchFamily="18" charset="0"/>
              </a:rPr>
              <a:t>и его здоровье</a:t>
            </a:r>
            <a:r>
              <a:rPr lang="ru-RU" sz="2400" b="1" dirty="0" smtClean="0">
                <a:cs typeface="Times New Roman" panose="02020603050405020304" pitchFamily="18" charset="0"/>
              </a:rPr>
              <a:t>. </a:t>
            </a:r>
            <a:r>
              <a:rPr lang="ru-RU" sz="2400" b="1" i="1" dirty="0" smtClean="0">
                <a:cs typeface="Times New Roman" panose="02020603050405020304" pitchFamily="18" charset="0"/>
              </a:rPr>
              <a:t>Анализ </a:t>
            </a:r>
            <a:r>
              <a:rPr lang="ru-RU" sz="2400" b="1" i="1" dirty="0">
                <a:cs typeface="Times New Roman" panose="02020603050405020304" pitchFamily="18" charset="0"/>
              </a:rPr>
              <a:t>данных</a:t>
            </a:r>
            <a:r>
              <a:rPr lang="ru-RU" sz="2400" b="1" i="1" dirty="0" smtClean="0">
                <a:cs typeface="Times New Roman" panose="02020603050405020304" pitchFamily="18" charset="0"/>
              </a:rPr>
              <a:t>, в </a:t>
            </a:r>
            <a:r>
              <a:rPr lang="ru-RU" sz="2400" b="1" i="1" dirty="0">
                <a:cs typeface="Times New Roman" panose="02020603050405020304" pitchFamily="18" charset="0"/>
              </a:rPr>
              <a:t>табличной </a:t>
            </a:r>
            <a:r>
              <a:rPr lang="ru-RU" sz="2400" b="1" i="1" dirty="0" smtClean="0">
                <a:cs typeface="Times New Roman" panose="02020603050405020304" pitchFamily="18" charset="0"/>
              </a:rPr>
              <a:t>или графической форме</a:t>
            </a:r>
            <a:r>
              <a:rPr lang="ru-RU" sz="2400" b="1" dirty="0" smtClean="0">
                <a:cs typeface="Times New Roman" panose="02020603050405020304" pitchFamily="18" charset="0"/>
              </a:rPr>
              <a:t> </a:t>
            </a:r>
            <a:r>
              <a:rPr lang="ru-RU" sz="2400" b="1" dirty="0">
                <a:cs typeface="Times New Roman" panose="02020603050405020304" pitchFamily="18" charset="0"/>
              </a:rPr>
              <a:t>(</a:t>
            </a:r>
            <a:r>
              <a:rPr lang="ru-RU" sz="2400" b="1" u="sng" dirty="0">
                <a:cs typeface="Times New Roman" panose="02020603050405020304" pitchFamily="18" charset="0"/>
              </a:rPr>
              <a:t>задание № </a:t>
            </a:r>
            <a:r>
              <a:rPr lang="ru-RU" sz="2400" b="1" u="sng" dirty="0" smtClean="0">
                <a:cs typeface="Times New Roman" panose="02020603050405020304" pitchFamily="18" charset="0"/>
              </a:rPr>
              <a:t>21</a:t>
            </a:r>
            <a:r>
              <a:rPr lang="ru-RU" sz="2400" b="1" dirty="0" smtClean="0">
                <a:cs typeface="Times New Roman" panose="02020603050405020304" pitchFamily="18" charset="0"/>
              </a:rPr>
              <a:t>) – 56,56%</a:t>
            </a:r>
          </a:p>
          <a:p>
            <a:pPr marL="0" indent="0">
              <a:lnSpc>
                <a:spcPct val="100000"/>
              </a:lnSpc>
              <a:buNone/>
            </a:pPr>
            <a:endParaRPr lang="ru-RU" sz="2400" b="1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2400" b="1" dirty="0" smtClean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2400" b="1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6139" y="142453"/>
            <a:ext cx="12019722" cy="884126"/>
          </a:xfrm>
          <a:ln w="28575">
            <a:solidFill>
              <a:srgbClr val="990033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Проверяемые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элементы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содержания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представления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428146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443" y="1772614"/>
            <a:ext cx="11542643" cy="43498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/>
              <a:t>Воспроизведение организмов</a:t>
            </a:r>
            <a:r>
              <a:rPr lang="ru-RU" sz="2400" b="1" dirty="0"/>
              <a:t>. Онтогенез</a:t>
            </a:r>
            <a:r>
              <a:rPr lang="ru-RU" sz="2400" b="1" dirty="0" smtClean="0"/>
              <a:t>. Закономерности наследственности и </a:t>
            </a:r>
            <a:r>
              <a:rPr lang="ru-RU" sz="2400" b="1" dirty="0"/>
              <a:t>изменчивости</a:t>
            </a:r>
            <a:r>
              <a:rPr lang="ru-RU" sz="2400" b="1" dirty="0" smtClean="0"/>
              <a:t>. Селекция</a:t>
            </a:r>
            <a:r>
              <a:rPr lang="ru-RU" sz="2400" b="1" dirty="0"/>
              <a:t>. Биотехнология</a:t>
            </a:r>
            <a:r>
              <a:rPr lang="ru-RU" sz="2400" b="1" dirty="0" smtClean="0"/>
              <a:t>. </a:t>
            </a:r>
            <a:r>
              <a:rPr lang="ru-RU" sz="2400" b="1" i="1" dirty="0" smtClean="0">
                <a:solidFill>
                  <a:srgbClr val="990033"/>
                </a:solidFill>
              </a:rPr>
              <a:t>Множественный выбор </a:t>
            </a:r>
            <a:r>
              <a:rPr lang="ru-RU" sz="2400" b="1" dirty="0">
                <a:cs typeface="Times New Roman" panose="02020603050405020304" pitchFamily="18" charset="0"/>
              </a:rPr>
              <a:t>(</a:t>
            </a:r>
            <a:r>
              <a:rPr lang="ru-RU" sz="2400" b="1" u="sng" dirty="0">
                <a:cs typeface="Times New Roman" panose="02020603050405020304" pitchFamily="18" charset="0"/>
              </a:rPr>
              <a:t>задание № </a:t>
            </a:r>
            <a:r>
              <a:rPr lang="ru-RU" sz="2400" b="1" u="sng" dirty="0" smtClean="0">
                <a:cs typeface="Times New Roman" panose="02020603050405020304" pitchFamily="18" charset="0"/>
              </a:rPr>
              <a:t>7</a:t>
            </a:r>
            <a:r>
              <a:rPr lang="ru-RU" sz="2400" b="1" dirty="0" smtClean="0">
                <a:cs typeface="Times New Roman" panose="02020603050405020304" pitchFamily="18" charset="0"/>
              </a:rPr>
              <a:t>) – 26,24%</a:t>
            </a:r>
          </a:p>
          <a:p>
            <a:pPr>
              <a:lnSpc>
                <a:spcPct val="100000"/>
              </a:lnSpc>
            </a:pPr>
            <a:endParaRPr lang="ru-RU" sz="2400" b="1" dirty="0" smtClean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400" b="1" dirty="0">
                <a:cs typeface="Times New Roman" panose="02020603050405020304" pitchFamily="18" charset="0"/>
              </a:rPr>
              <a:t>Организм человека. Ткани</a:t>
            </a:r>
            <a:r>
              <a:rPr lang="ru-RU" sz="2400" b="1" dirty="0" smtClean="0">
                <a:cs typeface="Times New Roman" panose="02020603050405020304" pitchFamily="18" charset="0"/>
              </a:rPr>
              <a:t>. Строение и жизнедеятельность органов </a:t>
            </a:r>
            <a:r>
              <a:rPr lang="ru-RU" sz="2400" b="1" dirty="0">
                <a:cs typeface="Times New Roman" panose="02020603050405020304" pitchFamily="18" charset="0"/>
              </a:rPr>
              <a:t>и систем органов</a:t>
            </a:r>
            <a:r>
              <a:rPr lang="ru-RU" sz="2400" b="1" dirty="0" smtClean="0">
                <a:cs typeface="Times New Roman" panose="02020603050405020304" pitchFamily="18" charset="0"/>
              </a:rPr>
              <a:t>. </a:t>
            </a:r>
            <a:r>
              <a:rPr lang="ru-RU" sz="2400" b="1" i="1" dirty="0" smtClean="0">
                <a:cs typeface="Times New Roman" panose="02020603050405020304" pitchFamily="18" charset="0"/>
              </a:rPr>
              <a:t>Установление соответствия </a:t>
            </a:r>
            <a:r>
              <a:rPr lang="ru-RU" sz="2400" b="1" dirty="0">
                <a:cs typeface="Times New Roman" panose="02020603050405020304" pitchFamily="18" charset="0"/>
              </a:rPr>
              <a:t>(</a:t>
            </a:r>
            <a:r>
              <a:rPr lang="ru-RU" sz="2400" b="1" u="sng" dirty="0">
                <a:cs typeface="Times New Roman" panose="02020603050405020304" pitchFamily="18" charset="0"/>
              </a:rPr>
              <a:t>задание № </a:t>
            </a:r>
            <a:r>
              <a:rPr lang="ru-RU" sz="2400" b="1" u="sng" dirty="0" smtClean="0">
                <a:cs typeface="Times New Roman" panose="02020603050405020304" pitchFamily="18" charset="0"/>
              </a:rPr>
              <a:t>13</a:t>
            </a:r>
            <a:r>
              <a:rPr lang="ru-RU" sz="2400" b="1" dirty="0" smtClean="0">
                <a:cs typeface="Times New Roman" panose="02020603050405020304" pitchFamily="18" charset="0"/>
              </a:rPr>
              <a:t>) – 28,51%</a:t>
            </a:r>
          </a:p>
          <a:p>
            <a:pPr>
              <a:lnSpc>
                <a:spcPct val="100000"/>
              </a:lnSpc>
            </a:pPr>
            <a:endParaRPr lang="ru-RU" sz="2400" b="1" dirty="0" smtClean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400" b="1" dirty="0" smtClean="0">
                <a:cs typeface="Times New Roman" panose="02020603050405020304" pitchFamily="18" charset="0"/>
              </a:rPr>
              <a:t>Общебиологические закономерности. </a:t>
            </a:r>
            <a:r>
              <a:rPr lang="ru-RU" sz="2400" b="1" i="1" dirty="0" smtClean="0">
                <a:cs typeface="Times New Roman" panose="02020603050405020304" pitchFamily="18" charset="0"/>
              </a:rPr>
              <a:t>Установление последовательности </a:t>
            </a:r>
            <a:r>
              <a:rPr lang="ru-RU" sz="2400" b="1" dirty="0">
                <a:cs typeface="Times New Roman" panose="02020603050405020304" pitchFamily="18" charset="0"/>
              </a:rPr>
              <a:t>(</a:t>
            </a:r>
            <a:r>
              <a:rPr lang="ru-RU" sz="2400" b="1" u="sng" dirty="0">
                <a:cs typeface="Times New Roman" panose="02020603050405020304" pitchFamily="18" charset="0"/>
              </a:rPr>
              <a:t>задание № </a:t>
            </a:r>
            <a:r>
              <a:rPr lang="ru-RU" sz="2400" b="1" u="sng" dirty="0" smtClean="0">
                <a:cs typeface="Times New Roman" panose="02020603050405020304" pitchFamily="18" charset="0"/>
              </a:rPr>
              <a:t>19</a:t>
            </a:r>
            <a:r>
              <a:rPr lang="ru-RU" sz="2400" b="1" dirty="0" smtClean="0">
                <a:cs typeface="Times New Roman" panose="02020603050405020304" pitchFamily="18" charset="0"/>
              </a:rPr>
              <a:t>) – 24,43%</a:t>
            </a:r>
            <a:endParaRPr lang="ru-RU" sz="2400" b="1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2400" b="1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2400" b="1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2400" b="1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2400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6139" y="142453"/>
            <a:ext cx="12019722" cy="884126"/>
          </a:xfrm>
          <a:ln w="28575">
            <a:solidFill>
              <a:srgbClr val="990033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Проверяемые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элементы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содержания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представления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238045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2390" y="1696836"/>
            <a:ext cx="10515600" cy="4351338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82390" y="223458"/>
            <a:ext cx="10515600" cy="1075255"/>
          </a:xfrm>
          <a:ln w="28575">
            <a:solidFill>
              <a:srgbClr val="990033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выполнения заданий части 2</a:t>
            </a:r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9236917"/>
              </p:ext>
            </p:extLst>
          </p:nvPr>
        </p:nvGraphicFramePr>
        <p:xfrm>
          <a:off x="782390" y="1551062"/>
          <a:ext cx="10330070" cy="4995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82390" y="1551062"/>
            <a:ext cx="1457757" cy="543340"/>
          </a:xfrm>
          <a:prstGeom prst="rect">
            <a:avLst/>
          </a:prstGeom>
          <a:ln w="28575">
            <a:solidFill>
              <a:srgbClr val="9900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10,3 %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01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922" y="1141738"/>
            <a:ext cx="11248155" cy="43513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/>
              <a:t>Применение биологических знаний в практических ситуациях (практико-ориентированное задание) </a:t>
            </a:r>
            <a:r>
              <a:rPr lang="ru-RU" sz="2400" b="1" dirty="0">
                <a:cs typeface="Times New Roman" panose="02020603050405020304" pitchFamily="18" charset="0"/>
              </a:rPr>
              <a:t>(</a:t>
            </a:r>
            <a:r>
              <a:rPr lang="ru-RU" sz="2400" b="1" u="sng" dirty="0">
                <a:cs typeface="Times New Roman" panose="02020603050405020304" pitchFamily="18" charset="0"/>
              </a:rPr>
              <a:t>задание № </a:t>
            </a:r>
            <a:r>
              <a:rPr lang="ru-RU" sz="2400" b="1" u="sng" dirty="0" smtClean="0">
                <a:cs typeface="Times New Roman" panose="02020603050405020304" pitchFamily="18" charset="0"/>
              </a:rPr>
              <a:t>22</a:t>
            </a:r>
            <a:r>
              <a:rPr lang="ru-RU" sz="2400" b="1" dirty="0" smtClean="0">
                <a:cs typeface="Times New Roman" panose="02020603050405020304" pitchFamily="18" charset="0"/>
              </a:rPr>
              <a:t>) – 3,17%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b="1" u="sng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u="sng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Вопрос:</a:t>
            </a:r>
            <a:r>
              <a:rPr lang="ru-RU" sz="2400" b="1" i="1" dirty="0" smtClean="0">
                <a:solidFill>
                  <a:srgbClr val="990033"/>
                </a:solidFill>
              </a:rPr>
              <a:t> </a:t>
            </a:r>
            <a:r>
              <a:rPr lang="ru-RU" sz="2400" i="1" dirty="0" smtClean="0"/>
              <a:t>На электронных микрофотографиях временных тканей зародыш в его клетках наблюдают множество лизосом. Объясните это явление, используя знания о функция лизосом.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b="1" dirty="0" smtClean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cs typeface="Times New Roman" panose="02020603050405020304" pitchFamily="18" charset="0"/>
              </a:rPr>
              <a:t>Ответ: </a:t>
            </a:r>
            <a:r>
              <a:rPr lang="ru-RU" sz="2400" b="1" i="1" dirty="0" smtClean="0">
                <a:cs typeface="Times New Roman" panose="02020603050405020304" pitchFamily="18" charset="0"/>
              </a:rPr>
              <a:t>1) функции……….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i="1" dirty="0" smtClean="0">
                <a:cs typeface="Times New Roman" panose="02020603050405020304" pitchFamily="18" charset="0"/>
              </a:rPr>
              <a:t>2) Временные ткани зародыша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i="1" dirty="0" smtClean="0">
                <a:cs typeface="Times New Roman" panose="02020603050405020304" pitchFamily="18" charset="0"/>
              </a:rPr>
              <a:t>подлежат разрушению за счет лизосом</a:t>
            </a:r>
          </a:p>
          <a:p>
            <a:pPr>
              <a:spcBef>
                <a:spcPts val="0"/>
              </a:spcBef>
            </a:pPr>
            <a:endParaRPr lang="ru-RU" sz="2400" b="1" dirty="0"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6139" y="142453"/>
            <a:ext cx="12019722" cy="884126"/>
          </a:xfrm>
          <a:ln w="28575">
            <a:solidFill>
              <a:srgbClr val="990033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Проверяемые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элементы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содержания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представления задания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1181221"/>
              </p:ext>
            </p:extLst>
          </p:nvPr>
        </p:nvGraphicFramePr>
        <p:xfrm>
          <a:off x="6420678" y="3061252"/>
          <a:ext cx="5685183" cy="36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390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373" y="1255782"/>
            <a:ext cx="10969487" cy="43513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b="1" dirty="0"/>
              <a:t>Задание с </a:t>
            </a:r>
            <a:r>
              <a:rPr lang="ru-RU" sz="2400" b="1" dirty="0" smtClean="0"/>
              <a:t>изображением биологического объекта </a:t>
            </a:r>
            <a:r>
              <a:rPr lang="ru-RU" sz="2400" b="1" dirty="0">
                <a:cs typeface="Times New Roman" panose="02020603050405020304" pitchFamily="18" charset="0"/>
              </a:rPr>
              <a:t>(</a:t>
            </a:r>
            <a:r>
              <a:rPr lang="ru-RU" sz="2400" b="1" u="sng" dirty="0">
                <a:cs typeface="Times New Roman" panose="02020603050405020304" pitchFamily="18" charset="0"/>
              </a:rPr>
              <a:t>задание № </a:t>
            </a:r>
            <a:r>
              <a:rPr lang="ru-RU" sz="2400" b="1" u="sng" dirty="0" smtClean="0">
                <a:cs typeface="Times New Roman" panose="02020603050405020304" pitchFamily="18" charset="0"/>
              </a:rPr>
              <a:t>23</a:t>
            </a:r>
            <a:r>
              <a:rPr lang="ru-RU" sz="2400" b="1" dirty="0" smtClean="0">
                <a:cs typeface="Times New Roman" panose="02020603050405020304" pitchFamily="18" charset="0"/>
              </a:rPr>
              <a:t>) – 7,69%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u="sng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</a:t>
            </a:r>
            <a:r>
              <a:rPr lang="ru-RU" sz="2400" b="1" u="sng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400" i="1" dirty="0" smtClean="0"/>
              <a:t>Какие части зародыша семени фасоли обозначены на </a:t>
            </a:r>
            <a:r>
              <a:rPr lang="ru-RU" sz="2400" i="1" dirty="0" smtClean="0"/>
              <a:t>рисунке </a:t>
            </a:r>
            <a:r>
              <a:rPr lang="ru-RU" sz="2400" i="1" dirty="0" smtClean="0"/>
              <a:t>цифрами 1 (зарод. </a:t>
            </a:r>
            <a:r>
              <a:rPr lang="ru-RU" sz="2400" i="1" dirty="0" err="1" smtClean="0"/>
              <a:t>почечка</a:t>
            </a:r>
            <a:r>
              <a:rPr lang="ru-RU" sz="2400" i="1" dirty="0" smtClean="0"/>
              <a:t>), 2 (зарод. корешок) и 3 (семядоли), </a:t>
            </a:r>
            <a:r>
              <a:rPr lang="ru-RU" sz="2400" i="1" u="sng" dirty="0" smtClean="0"/>
              <a:t>какие функции они выполняют</a:t>
            </a:r>
            <a:r>
              <a:rPr lang="ru-RU" sz="2400" i="1" dirty="0" smtClean="0"/>
              <a:t>?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b="1" dirty="0" smtClean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cs typeface="Times New Roman" panose="02020603050405020304" pitchFamily="18" charset="0"/>
              </a:rPr>
              <a:t>Ответ</a:t>
            </a:r>
            <a:r>
              <a:rPr lang="ru-RU" sz="2400" b="1" dirty="0" smtClean="0">
                <a:cs typeface="Times New Roman" panose="02020603050405020304" pitchFamily="18" charset="0"/>
              </a:rPr>
              <a:t>: </a:t>
            </a:r>
            <a:r>
              <a:rPr lang="ru-RU" sz="2400" b="1" i="1" dirty="0" smtClean="0">
                <a:cs typeface="Times New Roman" panose="02020603050405020304" pitchFamily="18" charset="0"/>
              </a:rPr>
              <a:t>1) 1 -……., 2 -….., 3 -…..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i="1" dirty="0" smtClean="0">
                <a:cs typeface="Times New Roman" panose="02020603050405020304" pitchFamily="18" charset="0"/>
              </a:rPr>
              <a:t>2) Из </a:t>
            </a:r>
            <a:r>
              <a:rPr lang="ru-RU" sz="2400" b="1" i="1" dirty="0" err="1" smtClean="0">
                <a:cs typeface="Times New Roman" panose="02020603050405020304" pitchFamily="18" charset="0"/>
              </a:rPr>
              <a:t>почечки</a:t>
            </a:r>
            <a:r>
              <a:rPr lang="ru-RU" sz="2400" b="1" i="1" dirty="0" smtClean="0">
                <a:cs typeface="Times New Roman" panose="02020603050405020304" pitchFamily="18" charset="0"/>
              </a:rPr>
              <a:t> развивается </a:t>
            </a:r>
            <a:r>
              <a:rPr lang="ru-RU" sz="2400" b="1" i="1" u="sng" dirty="0" smtClean="0">
                <a:cs typeface="Times New Roman" panose="02020603050405020304" pitchFamily="18" charset="0"/>
              </a:rPr>
              <a:t>побег,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i="1" dirty="0" smtClean="0">
                <a:cs typeface="Times New Roman" panose="02020603050405020304" pitchFamily="18" charset="0"/>
              </a:rPr>
              <a:t>корешок развивается </a:t>
            </a:r>
            <a:r>
              <a:rPr lang="ru-RU" sz="2400" b="1" i="1" u="sng" dirty="0" smtClean="0">
                <a:cs typeface="Times New Roman" panose="02020603050405020304" pitchFamily="18" charset="0"/>
              </a:rPr>
              <a:t>в главный </a:t>
            </a:r>
            <a:r>
              <a:rPr lang="ru-RU" sz="2400" b="1" i="1" dirty="0" smtClean="0">
                <a:cs typeface="Times New Roman" panose="02020603050405020304" pitchFamily="18" charset="0"/>
              </a:rPr>
              <a:t>корень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i="1" dirty="0" smtClean="0">
                <a:cs typeface="Times New Roman" panose="02020603050405020304" pitchFamily="18" charset="0"/>
              </a:rPr>
              <a:t>3) Семядоли </a:t>
            </a:r>
            <a:r>
              <a:rPr lang="ru-RU" sz="2400" b="1" i="1" u="sng" dirty="0" smtClean="0">
                <a:cs typeface="Times New Roman" panose="02020603050405020304" pitchFamily="18" charset="0"/>
              </a:rPr>
              <a:t>обеспечивают</a:t>
            </a:r>
            <a:r>
              <a:rPr lang="ru-RU" sz="2400" b="1" i="1" dirty="0" smtClean="0"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i="1" dirty="0" smtClean="0">
                <a:cs typeface="Times New Roman" panose="02020603050405020304" pitchFamily="18" charset="0"/>
              </a:rPr>
              <a:t>проросток питательными веществами</a:t>
            </a:r>
            <a:endParaRPr lang="ru-RU" sz="2400" b="1" i="1" dirty="0"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6139" y="142453"/>
            <a:ext cx="12019722" cy="884126"/>
          </a:xfrm>
          <a:ln w="28575">
            <a:solidFill>
              <a:srgbClr val="990033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Проверяемые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элементы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содержания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представления задания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011" y="3029531"/>
            <a:ext cx="5800850" cy="382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5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539" y="1229277"/>
            <a:ext cx="11714922" cy="43513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b="1" dirty="0"/>
              <a:t>Задание на </a:t>
            </a:r>
            <a:r>
              <a:rPr lang="ru-RU" sz="2400" b="1" dirty="0" smtClean="0"/>
              <a:t>анализ биологической информации </a:t>
            </a:r>
            <a:r>
              <a:rPr lang="ru-RU" sz="2400" b="1" dirty="0">
                <a:cs typeface="Times New Roman" panose="02020603050405020304" pitchFamily="18" charset="0"/>
              </a:rPr>
              <a:t>(</a:t>
            </a:r>
            <a:r>
              <a:rPr lang="ru-RU" sz="2400" b="1" u="sng" dirty="0">
                <a:cs typeface="Times New Roman" panose="02020603050405020304" pitchFamily="18" charset="0"/>
              </a:rPr>
              <a:t>задание № </a:t>
            </a:r>
            <a:r>
              <a:rPr lang="ru-RU" sz="2400" b="1" u="sng" dirty="0" smtClean="0">
                <a:cs typeface="Times New Roman" panose="02020603050405020304" pitchFamily="18" charset="0"/>
              </a:rPr>
              <a:t>24</a:t>
            </a:r>
            <a:r>
              <a:rPr lang="ru-RU" sz="2400" b="1" dirty="0" smtClean="0">
                <a:cs typeface="Times New Roman" panose="02020603050405020304" pitchFamily="18" charset="0"/>
              </a:rPr>
              <a:t>) – 16,74%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b="1" u="sng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u="sng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Вопрос: </a:t>
            </a:r>
            <a:r>
              <a:rPr lang="ru-RU" sz="2400" i="1" dirty="0" smtClean="0"/>
              <a:t>Найти три ошибки в приведенном тексте…..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b="1" dirty="0" smtClean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cs typeface="Times New Roman" panose="02020603050405020304" pitchFamily="18" charset="0"/>
              </a:rPr>
              <a:t>Ответ</a:t>
            </a:r>
            <a:r>
              <a:rPr lang="ru-RU" sz="2400" b="1" i="1" dirty="0" smtClean="0">
                <a:cs typeface="Times New Roman" panose="02020603050405020304" pitchFamily="18" charset="0"/>
              </a:rPr>
              <a:t>: 1) ………….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i="1" dirty="0" smtClean="0">
                <a:cs typeface="Times New Roman" panose="02020603050405020304" pitchFamily="18" charset="0"/>
              </a:rPr>
              <a:t>2) ………..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i="1" dirty="0" smtClean="0">
                <a:cs typeface="Times New Roman" panose="02020603050405020304" pitchFamily="18" charset="0"/>
              </a:rPr>
              <a:t>3) Во время сна кровяное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i="1" dirty="0" smtClean="0">
                <a:cs typeface="Times New Roman" panose="02020603050405020304" pitchFamily="18" charset="0"/>
              </a:rPr>
              <a:t>давление понижается</a:t>
            </a:r>
            <a:endParaRPr lang="ru-RU" sz="2400" b="1" i="1" dirty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i="1" dirty="0" smtClean="0">
                <a:cs typeface="Times New Roman" panose="02020603050405020304" pitchFamily="18" charset="0"/>
              </a:rPr>
              <a:t> </a:t>
            </a:r>
            <a:endParaRPr lang="ru-RU" sz="2400" b="1" i="1" dirty="0"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6139" y="142453"/>
            <a:ext cx="12019722" cy="884126"/>
          </a:xfrm>
          <a:ln w="28575">
            <a:solidFill>
              <a:srgbClr val="990033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Проверяемые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элементы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содержания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представления задания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911" y="2671348"/>
            <a:ext cx="645795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8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322" y="1202772"/>
            <a:ext cx="11569147" cy="5251037"/>
          </a:xfrm>
        </p:spPr>
        <p:txBody>
          <a:bodyPr>
            <a:normAutofit/>
          </a:bodyPr>
          <a:lstStyle/>
          <a:p>
            <a:r>
              <a:rPr lang="ru-RU" sz="2400" b="1" dirty="0"/>
              <a:t>Обобщение и </a:t>
            </a:r>
            <a:r>
              <a:rPr lang="ru-RU" sz="2400" b="1" dirty="0" smtClean="0"/>
              <a:t>применение знаний </a:t>
            </a:r>
            <a:r>
              <a:rPr lang="ru-RU" sz="2400" b="1" dirty="0"/>
              <a:t>о </a:t>
            </a:r>
            <a:r>
              <a:rPr lang="ru-RU" sz="2400" b="1" dirty="0" smtClean="0"/>
              <a:t>человеке и </a:t>
            </a:r>
            <a:r>
              <a:rPr lang="ru-RU" sz="2400" b="1" dirty="0"/>
              <a:t>многообразии </a:t>
            </a:r>
            <a:r>
              <a:rPr lang="ru-RU" sz="2400" b="1" dirty="0" smtClean="0"/>
              <a:t>организмов</a:t>
            </a:r>
            <a:r>
              <a:rPr lang="ru-RU" sz="2400" dirty="0" smtClean="0"/>
              <a:t> </a:t>
            </a:r>
            <a:r>
              <a:rPr lang="ru-RU" sz="2400" b="1" dirty="0">
                <a:cs typeface="Times New Roman" panose="02020603050405020304" pitchFamily="18" charset="0"/>
              </a:rPr>
              <a:t>(</a:t>
            </a:r>
            <a:r>
              <a:rPr lang="ru-RU" sz="2400" b="1" u="sng" dirty="0">
                <a:cs typeface="Times New Roman" panose="02020603050405020304" pitchFamily="18" charset="0"/>
              </a:rPr>
              <a:t>задание № </a:t>
            </a:r>
            <a:r>
              <a:rPr lang="ru-RU" sz="2400" b="1" u="sng" dirty="0" smtClean="0">
                <a:cs typeface="Times New Roman" panose="02020603050405020304" pitchFamily="18" charset="0"/>
              </a:rPr>
              <a:t>25</a:t>
            </a:r>
            <a:r>
              <a:rPr lang="ru-RU" sz="2400" b="1" dirty="0" smtClean="0">
                <a:cs typeface="Times New Roman" panose="02020603050405020304" pitchFamily="18" charset="0"/>
              </a:rPr>
              <a:t>) – 5,43%</a:t>
            </a:r>
          </a:p>
          <a:p>
            <a:pPr marL="0" indent="0">
              <a:buNone/>
            </a:pPr>
            <a:endParaRPr lang="ru-RU" sz="2400" b="1" u="sng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b="1" u="sng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Вопрос: </a:t>
            </a:r>
            <a:r>
              <a:rPr lang="ru-RU" sz="2400" dirty="0" smtClean="0"/>
              <a:t> </a:t>
            </a:r>
            <a:r>
              <a:rPr lang="ru-RU" sz="2400" i="1" dirty="0" smtClean="0"/>
              <a:t>Как человек использует бактерии в практической деятельности? Укажите три способа применения.</a:t>
            </a:r>
          </a:p>
          <a:p>
            <a:pPr marL="0" indent="0">
              <a:buNone/>
            </a:pPr>
            <a:endParaRPr lang="ru-RU" sz="2400" i="1" dirty="0" smtClean="0"/>
          </a:p>
          <a:p>
            <a:pPr marL="0" indent="0">
              <a:buNone/>
            </a:pPr>
            <a:endParaRPr lang="ru-RU" sz="2400" b="1" i="1" u="sng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i="1" dirty="0"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6139" y="142453"/>
            <a:ext cx="12019722" cy="884126"/>
          </a:xfrm>
          <a:ln w="28575">
            <a:solidFill>
              <a:srgbClr val="990033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Проверяемые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элементы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содержания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представления задания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137" y="3044866"/>
            <a:ext cx="6182724" cy="37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4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322" y="1202772"/>
            <a:ext cx="11569147" cy="525103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/>
              <a:t>Обобщение </a:t>
            </a:r>
            <a:r>
              <a:rPr lang="ru-RU" sz="2400" b="1" dirty="0"/>
              <a:t>и применение знаний в новой ситуации об эволюции органического мира и экологических закономерностях </a:t>
            </a:r>
            <a:r>
              <a:rPr lang="ru-RU" sz="2400" b="1" dirty="0">
                <a:cs typeface="Times New Roman" panose="02020603050405020304" pitchFamily="18" charset="0"/>
              </a:rPr>
              <a:t>(</a:t>
            </a:r>
            <a:r>
              <a:rPr lang="ru-RU" sz="2400" b="1" u="sng" dirty="0">
                <a:cs typeface="Times New Roman" panose="02020603050405020304" pitchFamily="18" charset="0"/>
              </a:rPr>
              <a:t>задание № 26</a:t>
            </a:r>
            <a:r>
              <a:rPr lang="ru-RU" sz="2400" b="1" dirty="0" smtClean="0">
                <a:cs typeface="Times New Roman" panose="02020603050405020304" pitchFamily="18" charset="0"/>
              </a:rPr>
              <a:t>) – 5,43%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b="1" u="sng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u="sng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 1: </a:t>
            </a:r>
            <a:r>
              <a:rPr lang="ru-RU" sz="2400" i="1" dirty="0" smtClean="0"/>
              <a:t>Объясните, почему популяция является единицей эволюции.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i="1" dirty="0" smtClean="0"/>
              <a:t>Приведите не менее трех объяснений.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b="1" u="sng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u="sng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 2: </a:t>
            </a:r>
            <a:r>
              <a:rPr lang="ru-RU" sz="2400" dirty="0" smtClean="0"/>
              <a:t> </a:t>
            </a:r>
            <a:r>
              <a:rPr lang="ru-RU" sz="2400" i="1" dirty="0" smtClean="0"/>
              <a:t>Как в биосфере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i="1" dirty="0" smtClean="0"/>
              <a:t>осуществляется круговорот углерода?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i="1" u="sng" dirty="0" smtClean="0"/>
              <a:t>Ответ поясните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/>
              <a:t>Пример: </a:t>
            </a:r>
            <a:r>
              <a:rPr lang="ru-RU" sz="2400" i="1" dirty="0" smtClean="0"/>
              <a:t>углекислый газ в процессе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i="1" dirty="0" smtClean="0"/>
              <a:t>фотосинтеза преобразуется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i="1" dirty="0" smtClean="0"/>
              <a:t>в органические вещества,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i="1" u="sng" dirty="0" smtClean="0"/>
              <a:t>которые запасаются растениями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b="1" i="1" u="sng" dirty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b="1" i="1" dirty="0"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6139" y="142453"/>
            <a:ext cx="12019722" cy="884126"/>
          </a:xfrm>
          <a:ln w="28575">
            <a:solidFill>
              <a:srgbClr val="990033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Проверяемые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элементы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содержания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представления задания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895" y="3286125"/>
            <a:ext cx="59340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4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191" y="0"/>
            <a:ext cx="10515600" cy="1325563"/>
          </a:xfrm>
          <a:ln w="28575">
            <a:solidFill>
              <a:srgbClr val="990033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тренировочного тестирования 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технологии ОГЭ, в %</a:t>
            </a:r>
            <a:endParaRPr lang="ru-RU" sz="3600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4383617"/>
              </p:ext>
            </p:extLst>
          </p:nvPr>
        </p:nvGraphicFramePr>
        <p:xfrm>
          <a:off x="1258957" y="1677263"/>
          <a:ext cx="9409043" cy="485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>
            <a:off x="3657600" y="1677263"/>
            <a:ext cx="1272208" cy="270807"/>
          </a:xfrm>
          <a:prstGeom prst="straightConnector1">
            <a:avLst/>
          </a:prstGeom>
          <a:ln w="57150">
            <a:solidFill>
              <a:srgbClr val="9900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7732643" y="3585730"/>
            <a:ext cx="1186069" cy="212900"/>
          </a:xfrm>
          <a:prstGeom prst="straightConnector1">
            <a:avLst/>
          </a:prstGeom>
          <a:ln w="57150">
            <a:solidFill>
              <a:srgbClr val="9900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30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6741" y="985975"/>
            <a:ext cx="11789120" cy="43513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200" b="1" dirty="0"/>
              <a:t>Решение задач </a:t>
            </a:r>
            <a:r>
              <a:rPr lang="ru-RU" sz="2200" b="1" dirty="0" smtClean="0"/>
              <a:t>по цитологии </a:t>
            </a:r>
            <a:r>
              <a:rPr lang="ru-RU" sz="2200" b="1" dirty="0"/>
              <a:t>на </a:t>
            </a:r>
            <a:r>
              <a:rPr lang="ru-RU" sz="2200" b="1" dirty="0" smtClean="0"/>
              <a:t>применение знаний </a:t>
            </a:r>
            <a:r>
              <a:rPr lang="ru-RU" sz="2200" b="1" dirty="0"/>
              <a:t>в новой </a:t>
            </a:r>
            <a:r>
              <a:rPr lang="ru-RU" sz="2200" b="1" dirty="0" smtClean="0"/>
              <a:t>ситуации </a:t>
            </a:r>
            <a:r>
              <a:rPr lang="ru-RU" sz="2200" b="1" dirty="0">
                <a:cs typeface="Times New Roman" panose="02020603050405020304" pitchFamily="18" charset="0"/>
              </a:rPr>
              <a:t>(</a:t>
            </a:r>
            <a:r>
              <a:rPr lang="ru-RU" sz="2200" b="1" u="sng" dirty="0">
                <a:cs typeface="Times New Roman" panose="02020603050405020304" pitchFamily="18" charset="0"/>
              </a:rPr>
              <a:t>задание № </a:t>
            </a:r>
            <a:r>
              <a:rPr lang="ru-RU" sz="2200" b="1" u="sng" dirty="0" smtClean="0">
                <a:cs typeface="Times New Roman" panose="02020603050405020304" pitchFamily="18" charset="0"/>
              </a:rPr>
              <a:t>27</a:t>
            </a:r>
            <a:r>
              <a:rPr lang="ru-RU" sz="2200" b="1" dirty="0" smtClean="0">
                <a:cs typeface="Times New Roman" panose="02020603050405020304" pitchFamily="18" charset="0"/>
              </a:rPr>
              <a:t>) – 16,74%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b="1" u="sng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Вопрос:  </a:t>
            </a:r>
            <a:r>
              <a:rPr lang="ru-RU" sz="2200" i="1" dirty="0" smtClean="0"/>
              <a:t>Определите последовательность мономеров фрагмента матрицы, на которой происходит синтез белка и последовательность нуклеотидов гена, котором закодирована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i="1" dirty="0" smtClean="0"/>
              <a:t>последовательность мономеров матрицы. </a:t>
            </a:r>
            <a:r>
              <a:rPr lang="ru-RU" sz="2200" i="1" u="sng" dirty="0" smtClean="0"/>
              <a:t>Поясните, как определяется каждая последовательность.</a:t>
            </a:r>
            <a:endParaRPr lang="ru-RU" sz="2200" b="1" i="1" u="sng" dirty="0" smtClean="0"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200" b="1" dirty="0"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2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6139" y="142453"/>
            <a:ext cx="12019722" cy="745443"/>
          </a:xfrm>
          <a:ln w="28575">
            <a:solidFill>
              <a:srgbClr val="990033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Проверяемые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элементы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содержания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представления задания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800" y="2729948"/>
            <a:ext cx="5286200" cy="4128052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42191" t="37313" r="31717" b="46283"/>
          <a:stretch/>
        </p:blipFill>
        <p:spPr bwMode="auto">
          <a:xfrm>
            <a:off x="13252" y="2981739"/>
            <a:ext cx="7169426" cy="38762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93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100" y="1269033"/>
            <a:ext cx="11353800" cy="534380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b="1" dirty="0"/>
              <a:t>Решение задач по </a:t>
            </a:r>
            <a:r>
              <a:rPr lang="ru-RU" sz="2400" b="1" dirty="0" smtClean="0"/>
              <a:t>генетике на </a:t>
            </a:r>
            <a:r>
              <a:rPr lang="ru-RU" sz="2400" b="1" dirty="0"/>
              <a:t>применение </a:t>
            </a:r>
            <a:r>
              <a:rPr lang="ru-RU" sz="2400" b="1" dirty="0" smtClean="0"/>
              <a:t>знаний в </a:t>
            </a:r>
            <a:r>
              <a:rPr lang="ru-RU" sz="2400" b="1" dirty="0"/>
              <a:t>новой </a:t>
            </a:r>
            <a:r>
              <a:rPr lang="ru-RU" sz="2400" b="1" dirty="0" smtClean="0"/>
              <a:t>ситуации </a:t>
            </a:r>
            <a:r>
              <a:rPr lang="ru-RU" sz="2400" b="1" dirty="0">
                <a:cs typeface="Times New Roman" panose="02020603050405020304" pitchFamily="18" charset="0"/>
              </a:rPr>
              <a:t>(</a:t>
            </a:r>
            <a:r>
              <a:rPr lang="ru-RU" sz="2400" b="1" u="sng" dirty="0">
                <a:cs typeface="Times New Roman" panose="02020603050405020304" pitchFamily="18" charset="0"/>
              </a:rPr>
              <a:t>задание № </a:t>
            </a:r>
            <a:r>
              <a:rPr lang="ru-RU" sz="2400" b="1" u="sng" dirty="0" smtClean="0">
                <a:cs typeface="Times New Roman" panose="02020603050405020304" pitchFamily="18" charset="0"/>
              </a:rPr>
              <a:t>28</a:t>
            </a:r>
            <a:r>
              <a:rPr lang="ru-RU" sz="2400" b="1" dirty="0" smtClean="0">
                <a:cs typeface="Times New Roman" panose="02020603050405020304" pitchFamily="18" charset="0"/>
              </a:rPr>
              <a:t>) – 16,74%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b="1" u="sng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u="sng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№1:</a:t>
            </a:r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i="1" dirty="0" smtClean="0"/>
              <a:t>Какой закон наследственности проявляется в данном случае?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b="1" i="1" dirty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u="sng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№2:</a:t>
            </a:r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i="1" dirty="0" smtClean="0"/>
              <a:t>Найдите вероятность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i="1" dirty="0" smtClean="0"/>
              <a:t>рождения в этой семье по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i="1" dirty="0" smtClean="0"/>
              <a:t>отдельности девочек и мальчиков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i="1" dirty="0" smtClean="0"/>
              <a:t>без аномалий.</a:t>
            </a:r>
            <a:endParaRPr lang="ru-RU" sz="2400" b="1" i="1" dirty="0"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4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6139" y="142453"/>
            <a:ext cx="12019722" cy="884126"/>
          </a:xfrm>
          <a:ln w="28575">
            <a:solidFill>
              <a:srgbClr val="990033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Проверяемые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элементы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содержания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представления задания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313" y="2743201"/>
            <a:ext cx="5625548" cy="4112088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 rotWithShape="1">
          <a:blip r:embed="rId3"/>
          <a:srcRect l="9190" t="64555" r="64778" b="19114"/>
          <a:stretch/>
        </p:blipFill>
        <p:spPr bwMode="auto">
          <a:xfrm>
            <a:off x="21120" y="2305879"/>
            <a:ext cx="6976027" cy="45521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391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070" y="159025"/>
            <a:ext cx="10515600" cy="874644"/>
          </a:xfrm>
          <a:ln w="19050">
            <a:solidFill>
              <a:srgbClr val="990033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учителям биологии</a:t>
            </a:r>
            <a:endParaRPr lang="ru-RU" sz="36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775" y="1272208"/>
            <a:ext cx="11834190" cy="5009321"/>
          </a:xfrm>
        </p:spPr>
        <p:txBody>
          <a:bodyPr>
            <a:normAutofit/>
          </a:bodyPr>
          <a:lstStyle/>
          <a:p>
            <a:r>
              <a:rPr lang="ru-RU" sz="2400" dirty="0"/>
              <a:t>В процессе отработки учебного материала и его повторения </a:t>
            </a:r>
            <a:r>
              <a:rPr lang="ru-RU" sz="2400" b="1" dirty="0" smtClean="0"/>
              <a:t>использовать </a:t>
            </a:r>
            <a:r>
              <a:rPr lang="ru-RU" sz="2400" b="1" dirty="0"/>
              <a:t>материалы открытого банка заданий </a:t>
            </a:r>
            <a:r>
              <a:rPr lang="ru-RU" sz="2400" dirty="0" smtClean="0"/>
              <a:t>ОГЭ, ЕГЭ </a:t>
            </a:r>
            <a:r>
              <a:rPr lang="ru-RU" sz="2400" dirty="0"/>
              <a:t>по </a:t>
            </a:r>
            <a:r>
              <a:rPr lang="ru-RU" sz="2400" dirty="0" smtClean="0"/>
              <a:t>биологии </a:t>
            </a:r>
            <a:endParaRPr lang="ru-RU" sz="2400" dirty="0" smtClean="0"/>
          </a:p>
          <a:p>
            <a:r>
              <a:rPr lang="ru-RU" sz="2400" b="1" dirty="0" smtClean="0"/>
              <a:t>При </a:t>
            </a:r>
            <a:r>
              <a:rPr lang="ru-RU" sz="2400" b="1" dirty="0"/>
              <a:t>работе с учебными материалами</a:t>
            </a:r>
            <a:r>
              <a:rPr lang="ru-RU" sz="2400" dirty="0"/>
              <a:t>, связанными с подготовкой учащихся к итоговой аттестации, необходимо </a:t>
            </a:r>
            <a:r>
              <a:rPr lang="ru-RU" sz="2400" b="1" dirty="0"/>
              <a:t>обращать внимание на наличие грифа </a:t>
            </a:r>
            <a:r>
              <a:rPr lang="ru-RU" sz="2400" dirty="0"/>
              <a:t>Федерального института педагогических измерений на печатных </a:t>
            </a:r>
            <a:r>
              <a:rPr lang="ru-RU" sz="2400" dirty="0" smtClean="0"/>
              <a:t>изданиях</a:t>
            </a:r>
          </a:p>
          <a:p>
            <a:r>
              <a:rPr lang="ru-RU" sz="2400" b="1" dirty="0"/>
              <a:t>В календарно-тематическое планирование </a:t>
            </a:r>
            <a:r>
              <a:rPr lang="ru-RU" sz="2400" dirty="0"/>
              <a:t>(независимо от УМК по предмету) </a:t>
            </a:r>
            <a:r>
              <a:rPr lang="ru-RU" sz="2400" b="1" dirty="0"/>
              <a:t>рационально включить специальную колонку «Подготовка к </a:t>
            </a:r>
            <a:r>
              <a:rPr lang="ru-RU" sz="2400" b="1" dirty="0" smtClean="0"/>
              <a:t>ГИА», </a:t>
            </a:r>
            <a:r>
              <a:rPr lang="ru-RU" sz="2400" dirty="0"/>
              <a:t>где будут указаны темы и коды контролируемых элементов, к которым учитель будет обращаться в рамках урока на этапах актуализации, системного повторения или обобщения </a:t>
            </a:r>
            <a:r>
              <a:rPr lang="ru-RU" sz="2400" dirty="0" smtClean="0"/>
              <a:t>материала</a:t>
            </a:r>
          </a:p>
          <a:p>
            <a:r>
              <a:rPr lang="ru-RU" sz="2400" b="1" dirty="0"/>
              <a:t>Для выработки умений работать со статистическими данными</a:t>
            </a:r>
            <a:r>
              <a:rPr lang="ru-RU" sz="2400" dirty="0"/>
              <a:t>, представленными в табличной форме и определять </a:t>
            </a:r>
            <a:r>
              <a:rPr lang="ru-RU" sz="2400" dirty="0" err="1"/>
              <a:t>энерготраты</a:t>
            </a:r>
            <a:r>
              <a:rPr lang="ru-RU" sz="2400" dirty="0"/>
              <a:t> при различной физической нагрузке </a:t>
            </a:r>
            <a:r>
              <a:rPr lang="ru-RU" sz="2400" b="1" dirty="0"/>
              <a:t>отрабатывать алгоритмы их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296767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035" y="126585"/>
            <a:ext cx="11582400" cy="1079363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+mn-lt"/>
              </a:rPr>
              <a:t>В системе повторения при подготовке к </a:t>
            </a:r>
            <a:r>
              <a:rPr lang="ru-RU" sz="3200" b="1" dirty="0" smtClean="0">
                <a:latin typeface="+mn-lt"/>
              </a:rPr>
              <a:t>ГИА-9, 11 больше уделять внимание:</a:t>
            </a:r>
            <a:endParaRPr lang="ru-RU" sz="32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166" y="1428060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/>
              <a:t>заданиям на </a:t>
            </a:r>
            <a:r>
              <a:rPr lang="ru-RU" b="1" dirty="0" smtClean="0">
                <a:cs typeface="Times New Roman" panose="02020603050405020304" pitchFamily="18" charset="0"/>
              </a:rPr>
              <a:t>множественный выбор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заданиям с </a:t>
            </a:r>
            <a:r>
              <a:rPr lang="ru-RU" b="1" dirty="0"/>
              <a:t>изображением</a:t>
            </a:r>
            <a:r>
              <a:rPr lang="ru-RU" dirty="0"/>
              <a:t> биологического </a:t>
            </a:r>
            <a:r>
              <a:rPr lang="ru-RU" dirty="0" smtClean="0"/>
              <a:t>объекта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обобщению </a:t>
            </a:r>
            <a:r>
              <a:rPr lang="ru-RU" dirty="0"/>
              <a:t>и применение знаний </a:t>
            </a:r>
            <a:r>
              <a:rPr lang="ru-RU" dirty="0" smtClean="0"/>
              <a:t>об </a:t>
            </a:r>
            <a:r>
              <a:rPr lang="ru-RU" b="1" dirty="0"/>
              <a:t>эволюции</a:t>
            </a:r>
            <a:r>
              <a:rPr lang="ru-RU" dirty="0"/>
              <a:t> органического мира и </a:t>
            </a:r>
            <a:r>
              <a:rPr lang="ru-RU" b="1" dirty="0"/>
              <a:t>экологических закономерностях</a:t>
            </a:r>
            <a:endParaRPr lang="ru-RU" b="1" dirty="0" smtClean="0"/>
          </a:p>
          <a:p>
            <a:pPr>
              <a:lnSpc>
                <a:spcPct val="100000"/>
              </a:lnSpc>
            </a:pPr>
            <a:r>
              <a:rPr lang="ru-RU" b="1" dirty="0" smtClean="0">
                <a:cs typeface="Times New Roman" panose="02020603050405020304" pitchFamily="18" charset="0"/>
              </a:rPr>
              <a:t>внимательному изучению </a:t>
            </a:r>
            <a:r>
              <a:rPr lang="ru-RU" dirty="0" smtClean="0">
                <a:cs typeface="Times New Roman" panose="02020603050405020304" pitchFamily="18" charset="0"/>
              </a:rPr>
              <a:t>предлагаемого задания (вопросы)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3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035" y="153091"/>
            <a:ext cx="11675165" cy="106611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/>
              <a:t>При подготовке к ГИА-9 центральное </a:t>
            </a:r>
            <a:r>
              <a:rPr lang="ru-RU" sz="2800" b="1" dirty="0"/>
              <a:t>место должен занимать раздел «Человек и его здоровье</a:t>
            </a:r>
            <a:r>
              <a:rPr lang="ru-RU" sz="2800" b="1" dirty="0" smtClean="0"/>
              <a:t>»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98174" y="1444488"/>
          <a:ext cx="11502885" cy="499606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256135"/>
                <a:gridCol w="2244056"/>
                <a:gridCol w="2743682"/>
                <a:gridCol w="2259012"/>
              </a:tblGrid>
              <a:tr h="483491">
                <a:tc rowSpan="2">
                  <a:txBody>
                    <a:bodyPr/>
                    <a:lstStyle/>
                    <a:p>
                      <a:pPr marL="220345" algn="l">
                        <a:spcBef>
                          <a:spcPts val="64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Содержательные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разделы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900430" algn="l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заданий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1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01295" marR="201930" algn="ctr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Вся работа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115" marR="280670" algn="ctr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Часть 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0" marR="235585" algn="ctr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Часть 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528">
                <a:tc>
                  <a:txBody>
                    <a:bodyPr/>
                    <a:lstStyle/>
                    <a:p>
                      <a:pPr marL="43815" algn="l">
                        <a:lnSpc>
                          <a:spcPct val="102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Биология как наука. Методы биологии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295" marR="201295" algn="ctr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1–4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0670" marR="280670" algn="ctr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1–3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5585" marR="235585" algn="ctr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0–1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500">
                <a:tc>
                  <a:txBody>
                    <a:bodyPr/>
                    <a:lstStyle/>
                    <a:p>
                      <a:pPr marL="43815" algn="l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Признаки живых организмов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295" marR="201295" algn="ctr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4–10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0670" marR="280670" algn="ctr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3–8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5585" marR="235585" algn="ctr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1–2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528">
                <a:tc>
                  <a:txBody>
                    <a:bodyPr/>
                    <a:lstStyle/>
                    <a:p>
                      <a:pPr marL="43815" algn="l">
                        <a:lnSpc>
                          <a:spcPct val="102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Система, многообразие и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эволюция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живой природы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295" marR="201295" algn="ctr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6–10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0670" marR="280670" algn="ctr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5–8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5585" marR="235585" algn="ctr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1–2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500">
                <a:tc>
                  <a:txBody>
                    <a:bodyPr/>
                    <a:lstStyle/>
                    <a:p>
                      <a:pPr marL="43815" algn="l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Человек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и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его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здоровье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1295" marR="201295" algn="ctr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12–17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(50%)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0670" marR="280670" algn="ctr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10–14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(до 50%)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5585" marR="235585" algn="ctr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2–3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(до 50%)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61528">
                <a:tc>
                  <a:txBody>
                    <a:bodyPr/>
                    <a:lstStyle/>
                    <a:p>
                      <a:pPr marL="43815" algn="l">
                        <a:lnSpc>
                          <a:spcPct val="102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Взаимосвязи организмов и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ружающей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среды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295" marR="201295" algn="ctr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6–10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0670" marR="280670" algn="ctr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5–8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5585" marR="235585" algn="ctr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1–2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91">
                <a:tc>
                  <a:txBody>
                    <a:bodyPr/>
                    <a:lstStyle/>
                    <a:p>
                      <a:pPr marR="42545" algn="r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295" marR="201295" algn="ctr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0670" marR="280670" algn="ctr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21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470" y="306291"/>
            <a:ext cx="11694017" cy="99628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/>
              <a:t>При </a:t>
            </a:r>
            <a:r>
              <a:rPr lang="ru-RU" sz="2800" b="1" dirty="0"/>
              <a:t>подготовке к </a:t>
            </a:r>
            <a:r>
              <a:rPr lang="ru-RU" sz="2800" b="1" dirty="0" smtClean="0"/>
              <a:t>ГИА-11 </a:t>
            </a:r>
            <a:r>
              <a:rPr lang="ru-RU" sz="2800" b="1" dirty="0"/>
              <a:t>центральное место должен занимать раздел </a:t>
            </a:r>
            <a:r>
              <a:rPr lang="ru-RU" sz="2800" b="1" dirty="0" smtClean="0"/>
              <a:t>«Общая биология» (64%)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2687781"/>
              </p:ext>
            </p:extLst>
          </p:nvPr>
        </p:nvGraphicFramePr>
        <p:xfrm>
          <a:off x="279471" y="1795709"/>
          <a:ext cx="11694016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4140"/>
                <a:gridCol w="1440488"/>
                <a:gridCol w="1713641"/>
                <a:gridCol w="146574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Содержательные разделы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Вся</a:t>
                      </a:r>
                    </a:p>
                    <a:p>
                      <a:pPr algn="ctr"/>
                      <a:r>
                        <a:rPr lang="ru-RU" sz="2400" dirty="0" smtClean="0"/>
                        <a:t>работа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Часть 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Часть 2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1. Биология как наука. Методы научного познания</a:t>
                      </a:r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2. Клетка как биологическая система</a:t>
                      </a:r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5-4</a:t>
                      </a:r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4-3</a:t>
                      </a:r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3. Организм как биологическая система</a:t>
                      </a:r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4-5</a:t>
                      </a:r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3-4</a:t>
                      </a:r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4. Система и многообразие органического мира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5. Организм человека и его здоровье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6. Эволюция живой природы</a:t>
                      </a:r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7. Экосистемы и присущие им закономерности</a:t>
                      </a:r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/>
                        <a:t>Итого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919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1" y="2027583"/>
            <a:ext cx="11582400" cy="1802296"/>
          </a:xfrm>
          <a:ln w="38100">
            <a:solidFill>
              <a:srgbClr val="990033"/>
            </a:solidFill>
          </a:ln>
        </p:spPr>
        <p:txBody>
          <a:bodyPr>
            <a:norm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проведения тренировочного тестирования по технологии ОГЭ в 2016-2017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уч.году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биологии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1143" y="4506484"/>
            <a:ext cx="9144000" cy="2132855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/>
              <a:t>Уткина Татьяна Валерьевна, </a:t>
            </a:r>
            <a:r>
              <a:rPr lang="ru-RU" sz="2800" dirty="0" smtClean="0"/>
              <a:t>председатель предметной комиссии ОГЭ и ЕГЭ по биологии</a:t>
            </a:r>
          </a:p>
          <a:p>
            <a:pPr algn="l"/>
            <a:r>
              <a:rPr lang="ru-RU" sz="2800" b="1" dirty="0" smtClean="0"/>
              <a:t>Контакты: </a:t>
            </a:r>
            <a:r>
              <a:rPr lang="en-US" sz="2800" b="1" dirty="0" smtClean="0">
                <a:hlinkClick r:id="rId2"/>
              </a:rPr>
              <a:t>tvutkina@bk.ru</a:t>
            </a:r>
            <a:endParaRPr lang="en-US" sz="2800" b="1" dirty="0" smtClean="0"/>
          </a:p>
          <a:p>
            <a:pPr algn="l"/>
            <a:r>
              <a:rPr lang="ru-RU" sz="2800" b="1" dirty="0" smtClean="0"/>
              <a:t>Телефон: (351 263-43-00)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01738" y="193345"/>
            <a:ext cx="1242199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 !</a:t>
            </a:r>
            <a:endParaRPr lang="ru-RU" sz="9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051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390" y="133306"/>
            <a:ext cx="10515600" cy="887111"/>
          </a:xfrm>
          <a:ln w="28575">
            <a:solidFill>
              <a:srgbClr val="990033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выполнения заданий части 1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5157713"/>
              </p:ext>
            </p:extLst>
          </p:nvPr>
        </p:nvGraphicFramePr>
        <p:xfrm>
          <a:off x="154545" y="1139688"/>
          <a:ext cx="11771291" cy="5492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110288" y="1348545"/>
            <a:ext cx="1696278" cy="758550"/>
          </a:xfrm>
          <a:prstGeom prst="rect">
            <a:avLst/>
          </a:prstGeom>
          <a:ln w="57150">
            <a:solidFill>
              <a:srgbClr val="9900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53,84 %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19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39839"/>
            <a:ext cx="10515600" cy="748058"/>
          </a:xfrm>
          <a:ln w="28575">
            <a:solidFill>
              <a:srgbClr val="990033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Проверяемые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элементы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содержания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7806" y="1043746"/>
            <a:ext cx="11834194" cy="566185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/>
              <a:t>Царство Животные </a:t>
            </a:r>
            <a:r>
              <a:rPr lang="ru-RU" sz="2400" b="1" dirty="0" smtClean="0"/>
              <a:t>(</a:t>
            </a:r>
            <a:r>
              <a:rPr lang="ru-RU" sz="2400" b="1" u="sng" dirty="0" smtClean="0"/>
              <a:t>задание № 6, 7</a:t>
            </a:r>
            <a:r>
              <a:rPr lang="ru-RU" sz="2400" b="1" dirty="0" smtClean="0"/>
              <a:t>) – 28,81%; 21,05%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6.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u="sng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 1: </a:t>
            </a:r>
            <a:r>
              <a:rPr lang="ru-RU" sz="2400" i="1" dirty="0" smtClean="0"/>
              <a:t>Какой процесс обеспечивает клетку животного энергией?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i="1" dirty="0" smtClean="0"/>
              <a:t>Ответ:  дыхание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u="sng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 </a:t>
            </a:r>
            <a:r>
              <a:rPr lang="ru-RU" sz="2400" b="1" u="sng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  </a:t>
            </a:r>
            <a:r>
              <a:rPr lang="ru-RU" sz="2400" i="1" dirty="0" smtClean="0"/>
              <a:t>Развитием </a:t>
            </a:r>
            <a:r>
              <a:rPr lang="ru-RU" sz="2400" i="1" dirty="0" smtClean="0"/>
              <a:t>животного считают?</a:t>
            </a:r>
            <a:endParaRPr lang="ru-RU" sz="24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i="1" dirty="0"/>
              <a:t>Ответ:  </a:t>
            </a:r>
            <a:r>
              <a:rPr lang="ru-RU" sz="2400" b="1" i="1" dirty="0" smtClean="0"/>
              <a:t>изменение функций органов по мере роста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7.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u="sng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 1: </a:t>
            </a:r>
            <a:r>
              <a:rPr lang="ru-RU" sz="2400" i="1" dirty="0" smtClean="0"/>
              <a:t>Постоянной температурой тела обладают?</a:t>
            </a:r>
            <a:endParaRPr lang="ru-RU" sz="24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i="1" dirty="0" smtClean="0"/>
              <a:t>Ответ:  домашняя утка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u="sng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 </a:t>
            </a:r>
            <a:r>
              <a:rPr lang="ru-RU" sz="2400" b="1" u="sng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 </a:t>
            </a:r>
            <a:r>
              <a:rPr lang="ru-RU" sz="2400" i="1" dirty="0" smtClean="0"/>
              <a:t>Земноводные – позвоночные, которые ….</a:t>
            </a:r>
            <a:endParaRPr lang="ru-RU" sz="24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i="1" dirty="0"/>
              <a:t>Ответ:  </a:t>
            </a:r>
            <a:r>
              <a:rPr lang="ru-RU" sz="2400" b="1" i="1" dirty="0" smtClean="0"/>
              <a:t>размножаются в воде, взрослые особи могут жить и в воде, и во влажных местах суши</a:t>
            </a:r>
            <a:endParaRPr lang="ru-RU" sz="2400" b="1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u="sng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i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b="1" dirty="0" smtClean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b="1" dirty="0" smtClean="0">
              <a:effectLst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sz="2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4037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39839"/>
            <a:ext cx="10515600" cy="748058"/>
          </a:xfrm>
          <a:ln w="28575">
            <a:solidFill>
              <a:srgbClr val="990033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Проверяемые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элементы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содержания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30087" y="1073428"/>
            <a:ext cx="11251095" cy="5247859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400" b="1" dirty="0"/>
              <a:t>Нейрогуморальная регуляция процессов жизнедеятельности организма (</a:t>
            </a:r>
            <a:r>
              <a:rPr lang="ru-RU" sz="2400" b="1" u="sng" dirty="0"/>
              <a:t>задание № 9</a:t>
            </a:r>
            <a:r>
              <a:rPr lang="ru-RU" sz="2400" b="1" dirty="0"/>
              <a:t>) – 28,99</a:t>
            </a:r>
            <a:r>
              <a:rPr lang="ru-RU" sz="2400" b="1" dirty="0" smtClean="0"/>
              <a:t>%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u="sng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 1: </a:t>
            </a:r>
            <a:r>
              <a:rPr lang="ru-RU" sz="2400" i="1" dirty="0" smtClean="0"/>
              <a:t>Примером </a:t>
            </a:r>
            <a:r>
              <a:rPr lang="ru-RU" sz="2400" i="1" u="sng" dirty="0" smtClean="0"/>
              <a:t>гуморальной </a:t>
            </a:r>
            <a:r>
              <a:rPr lang="ru-RU" sz="2400" i="1" dirty="0" smtClean="0"/>
              <a:t>регуляции деятельности организма может служить?</a:t>
            </a:r>
            <a:endParaRPr lang="ru-RU" sz="24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i="1" dirty="0"/>
              <a:t>Ответ:  </a:t>
            </a:r>
            <a:r>
              <a:rPr lang="ru-RU" sz="2400" b="1" i="1" dirty="0" smtClean="0"/>
              <a:t>задержка дыхания при вдыхании паров нашатырного спирта</a:t>
            </a:r>
            <a:endParaRPr lang="ru-RU" sz="2400" b="1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u="sng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 </a:t>
            </a:r>
            <a:r>
              <a:rPr lang="ru-RU" sz="2400" b="1" u="sng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 </a:t>
            </a:r>
            <a:r>
              <a:rPr lang="ru-RU" sz="2400" i="1" dirty="0" smtClean="0"/>
              <a:t>Какую из перечисленных функций не выполняет спинной мозг?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 err="1" smtClean="0"/>
              <a:t>Внутренняя</a:t>
            </a:r>
            <a:r>
              <a:rPr lang="en-US" sz="2400" b="1" dirty="0" smtClean="0"/>
              <a:t> </a:t>
            </a:r>
            <a:r>
              <a:rPr lang="en-US" sz="2400" b="1" dirty="0" err="1"/>
              <a:t>среда</a:t>
            </a:r>
            <a:r>
              <a:rPr lang="ru-RU" sz="2400" b="1" dirty="0"/>
              <a:t> (задание № 11) – 37,86</a:t>
            </a:r>
            <a:r>
              <a:rPr lang="ru-RU" sz="2400" b="1" dirty="0" smtClean="0"/>
              <a:t>%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u="sng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 1: </a:t>
            </a:r>
            <a:r>
              <a:rPr lang="ru-RU" sz="2400" i="1" dirty="0" smtClean="0"/>
              <a:t>На рисунке изображена пробирка с отстоявшейся кровью человека. Что в ней обозначено цифрой 1?</a:t>
            </a:r>
            <a:endParaRPr lang="ru-RU" sz="24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i="1" dirty="0"/>
              <a:t>Ответ:  </a:t>
            </a:r>
            <a:r>
              <a:rPr lang="ru-RU" sz="2400" b="1" i="1" dirty="0" smtClean="0"/>
              <a:t>плазма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u="sng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 </a:t>
            </a:r>
            <a:r>
              <a:rPr lang="ru-RU" sz="2400" b="1" u="sng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 </a:t>
            </a:r>
            <a:r>
              <a:rPr lang="ru-RU" sz="2400" i="1" dirty="0" smtClean="0"/>
              <a:t>Эритроциты являются составной частью ткани</a:t>
            </a:r>
            <a:endParaRPr lang="ru-RU" sz="24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i="1" dirty="0"/>
              <a:t>Ответ:  </a:t>
            </a:r>
            <a:r>
              <a:rPr lang="ru-RU" sz="2400" b="1" i="1" dirty="0" smtClean="0"/>
              <a:t>соединительной</a:t>
            </a:r>
            <a:endParaRPr lang="ru-RU" sz="2400" b="1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/>
          </a:p>
          <a:p>
            <a:pPr>
              <a:spcBef>
                <a:spcPts val="0"/>
              </a:spcBef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4740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39839"/>
            <a:ext cx="10515600" cy="748058"/>
          </a:xfrm>
          <a:ln w="28575">
            <a:solidFill>
              <a:srgbClr val="990033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Проверяемые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элементы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содержания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09599" y="1378225"/>
            <a:ext cx="11383617" cy="515509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 err="1" smtClean="0"/>
              <a:t>Транспорт</a:t>
            </a:r>
            <a:r>
              <a:rPr lang="en-US" sz="2400" b="1" dirty="0" smtClean="0"/>
              <a:t> </a:t>
            </a:r>
            <a:r>
              <a:rPr lang="en-US" sz="2400" b="1" dirty="0" err="1"/>
              <a:t>веществ</a:t>
            </a:r>
            <a:r>
              <a:rPr lang="ru-RU" sz="2400" b="1" dirty="0"/>
              <a:t> (задание № 12) – 40,44</a:t>
            </a:r>
            <a:r>
              <a:rPr lang="ru-RU" sz="2400" b="1" dirty="0" smtClean="0"/>
              <a:t>%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b="1" u="sng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 1: </a:t>
            </a:r>
            <a:r>
              <a:rPr lang="ru-RU" sz="2400" i="1" dirty="0" smtClean="0"/>
              <a:t>Какой цифрой на рисунке обозначена камера сердца, из которой кровь поступает в сосуды малого круга кровообращения?</a:t>
            </a:r>
          </a:p>
          <a:p>
            <a:pPr marL="0" indent="0">
              <a:lnSpc>
                <a:spcPct val="100000"/>
              </a:lnSpc>
              <a:buNone/>
            </a:pPr>
            <a:endParaRPr lang="ru-RU" sz="2400" i="1" dirty="0"/>
          </a:p>
          <a:p>
            <a:pPr>
              <a:lnSpc>
                <a:spcPct val="100000"/>
              </a:lnSpc>
            </a:pPr>
            <a:r>
              <a:rPr lang="en-US" sz="2400" b="1" dirty="0" err="1" smtClean="0"/>
              <a:t>Питание</a:t>
            </a:r>
            <a:r>
              <a:rPr lang="en-US" sz="2400" b="1" dirty="0"/>
              <a:t>. </a:t>
            </a:r>
            <a:r>
              <a:rPr lang="en-US" sz="2400" b="1" dirty="0" err="1"/>
              <a:t>Дыхание</a:t>
            </a:r>
            <a:r>
              <a:rPr lang="ru-RU" sz="2400" b="1" dirty="0"/>
              <a:t> (задание № 13) – 33,70</a:t>
            </a:r>
            <a:r>
              <a:rPr lang="ru-RU" sz="2400" b="1" dirty="0" smtClean="0"/>
              <a:t>%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b="1" u="sng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 1:</a:t>
            </a:r>
            <a:r>
              <a:rPr 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smtClean="0"/>
              <a:t>При вдохе воздух из гортани непосредственно поступает</a:t>
            </a:r>
            <a:endParaRPr lang="ru-RU" sz="2400" i="1" dirty="0"/>
          </a:p>
          <a:p>
            <a:pPr marL="0" indent="0">
              <a:lnSpc>
                <a:spcPct val="100000"/>
              </a:lnSpc>
              <a:buNone/>
            </a:pPr>
            <a:r>
              <a:rPr lang="ru-RU" sz="2400" b="1" i="1" dirty="0"/>
              <a:t>Ответ:  </a:t>
            </a:r>
            <a:r>
              <a:rPr lang="ru-RU" sz="2400" b="1" i="1" dirty="0" smtClean="0"/>
              <a:t>трахею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b="1" u="sng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 </a:t>
            </a:r>
            <a:r>
              <a:rPr lang="ru-RU" sz="2400" b="1" u="sng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</a:t>
            </a:r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i="1" dirty="0" smtClean="0"/>
              <a:t>Кашель возникает при раздражении рецепторов </a:t>
            </a:r>
            <a:endParaRPr lang="ru-RU" sz="2400" i="1" dirty="0"/>
          </a:p>
          <a:p>
            <a:pPr marL="0" indent="0">
              <a:lnSpc>
                <a:spcPct val="100000"/>
              </a:lnSpc>
              <a:buNone/>
            </a:pPr>
            <a:r>
              <a:rPr lang="ru-RU" sz="2400" b="1" i="1" dirty="0"/>
              <a:t>Ответ:  </a:t>
            </a:r>
            <a:r>
              <a:rPr lang="ru-RU" sz="2400" b="1" i="1" dirty="0" smtClean="0"/>
              <a:t>гортани</a:t>
            </a:r>
            <a:endParaRPr lang="ru-RU" sz="2400" b="1" i="1" dirty="0"/>
          </a:p>
          <a:p>
            <a:pPr marL="0" indent="0">
              <a:lnSpc>
                <a:spcPct val="100000"/>
              </a:lnSpc>
              <a:buNone/>
            </a:pPr>
            <a:endParaRPr lang="ru-RU" sz="2400" b="1" i="1" dirty="0"/>
          </a:p>
          <a:p>
            <a:pPr>
              <a:lnSpc>
                <a:spcPct val="100000"/>
              </a:lnSpc>
            </a:pPr>
            <a:endParaRPr lang="ru-RU" sz="2400" b="1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6027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82390" y="223459"/>
            <a:ext cx="10515600" cy="863220"/>
          </a:xfrm>
          <a:ln w="28575">
            <a:solidFill>
              <a:srgbClr val="990033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выполнения заданий части 1</a:t>
            </a:r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4700055"/>
              </p:ext>
            </p:extLst>
          </p:nvPr>
        </p:nvGraphicFramePr>
        <p:xfrm>
          <a:off x="450575" y="1272209"/>
          <a:ext cx="11569148" cy="5044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323445" y="1547328"/>
            <a:ext cx="1696278" cy="758550"/>
          </a:xfrm>
          <a:prstGeom prst="rect">
            <a:avLst/>
          </a:prstGeom>
          <a:ln w="57150">
            <a:solidFill>
              <a:srgbClr val="9900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17,34 %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99930" y="5844209"/>
            <a:ext cx="10253870" cy="472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23		   24	             	    25	          	     26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	     27	                    28		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31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809" y="1378226"/>
            <a:ext cx="11569147" cy="50888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 err="1"/>
              <a:t>Умение</a:t>
            </a:r>
            <a:r>
              <a:rPr lang="en-US" sz="2400" b="1" dirty="0"/>
              <a:t>   </a:t>
            </a:r>
            <a:r>
              <a:rPr lang="en-US" sz="2400" b="1" dirty="0" err="1"/>
              <a:t>проводить</a:t>
            </a:r>
            <a:r>
              <a:rPr lang="en-US" sz="2400" b="1" dirty="0"/>
              <a:t>  </a:t>
            </a:r>
            <a:r>
              <a:rPr lang="en-US" sz="2400" b="1" dirty="0" err="1" smtClean="0"/>
              <a:t>множественный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выбор</a:t>
            </a:r>
            <a:r>
              <a:rPr lang="ru-RU" sz="2400" b="1" dirty="0" smtClean="0"/>
              <a:t> </a:t>
            </a:r>
            <a:r>
              <a:rPr lang="ru-RU" sz="2400" b="1" u="sng" dirty="0" smtClean="0"/>
              <a:t>(задание № 23,24</a:t>
            </a:r>
            <a:r>
              <a:rPr lang="ru-RU" sz="2400" b="1" dirty="0" smtClean="0"/>
              <a:t>) – 14,4%; 19,76%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b="1" u="sng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 1:</a:t>
            </a:r>
            <a:r>
              <a:rPr lang="ru-RU" sz="2400" b="1" dirty="0" smtClean="0"/>
              <a:t> </a:t>
            </a:r>
            <a:r>
              <a:rPr lang="ru-RU" sz="2400" i="1" dirty="0" smtClean="0"/>
              <a:t>Как влияют сигналы, поступающие по парасимпатическим нервам, на деятельность органов человека?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b="1" u="sng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 2: </a:t>
            </a:r>
            <a:r>
              <a:rPr lang="ru-RU" sz="2400" i="1" dirty="0" smtClean="0"/>
              <a:t>Известно, что омары – это семейство крупных морских десятиногих раков с большим клешнями, с помощью которых эти животные добывают пищу, передвигаясь по дну водоемов. Выберите три утверждения относящиеся к описанию данных признаков этого животного.</a:t>
            </a:r>
          </a:p>
          <a:p>
            <a:pPr marL="0" indent="0">
              <a:lnSpc>
                <a:spcPct val="100000"/>
              </a:lnSpc>
              <a:buNone/>
            </a:pPr>
            <a:endParaRPr lang="ru-RU" sz="2400" i="1" dirty="0" smtClean="0"/>
          </a:p>
          <a:p>
            <a:pPr>
              <a:lnSpc>
                <a:spcPct val="100000"/>
              </a:lnSpc>
            </a:pPr>
            <a:r>
              <a:rPr lang="en-US" sz="2400" b="1" dirty="0" err="1" smtClean="0"/>
              <a:t>Умение</a:t>
            </a:r>
            <a:r>
              <a:rPr lang="en-US" sz="2400" b="1" dirty="0" smtClean="0"/>
              <a:t> </a:t>
            </a:r>
            <a:r>
              <a:rPr lang="en-US" sz="2400" b="1" dirty="0" err="1"/>
              <a:t>устанавливать</a:t>
            </a:r>
            <a:r>
              <a:rPr lang="en-US" sz="2400" b="1" dirty="0"/>
              <a:t> </a:t>
            </a:r>
            <a:r>
              <a:rPr lang="en-US" sz="2400" b="1" dirty="0" err="1" smtClean="0"/>
              <a:t>соответствие</a:t>
            </a:r>
            <a:r>
              <a:rPr lang="ru-RU" sz="2400" b="1" dirty="0" smtClean="0"/>
              <a:t> (</a:t>
            </a:r>
            <a:r>
              <a:rPr lang="ru-RU" sz="2400" b="1" u="sng" dirty="0" smtClean="0"/>
              <a:t>задание № 25</a:t>
            </a:r>
            <a:r>
              <a:rPr lang="ru-RU" sz="2400" b="1" dirty="0" smtClean="0"/>
              <a:t>) – 14,50%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b="1" u="sng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</a:t>
            </a:r>
            <a:r>
              <a:rPr lang="ru-RU" sz="2400" b="1" u="sng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400" i="1" dirty="0" smtClean="0"/>
              <a:t>Установите </a:t>
            </a:r>
            <a:r>
              <a:rPr lang="ru-RU" sz="2400" i="1" dirty="0" err="1" smtClean="0"/>
              <a:t>соотвествие</a:t>
            </a:r>
            <a:r>
              <a:rPr lang="ru-RU" sz="2400" i="1" dirty="0" smtClean="0"/>
              <a:t> между признаком и органом пищеварительной системы человека (двенадцатиперстная кишка, поджелудочная железа)</a:t>
            </a:r>
            <a:endParaRPr lang="ru-RU" sz="2400" b="1" i="1" dirty="0" smtClean="0"/>
          </a:p>
          <a:p>
            <a:pPr marL="0" indent="0">
              <a:lnSpc>
                <a:spcPct val="100000"/>
              </a:lnSpc>
              <a:buNone/>
            </a:pPr>
            <a:endParaRPr lang="ru-RU" sz="2400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208714"/>
            <a:ext cx="10515600" cy="884126"/>
          </a:xfrm>
          <a:ln w="28575">
            <a:solidFill>
              <a:srgbClr val="990033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Проверяемые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элементы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содержания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389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2072</Words>
  <Application>Microsoft Office PowerPoint</Application>
  <PresentationFormat>Широкоэкранный</PresentationFormat>
  <Paragraphs>295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Тема Office</vt:lpstr>
      <vt:lpstr>Результаты проведения тренировочного тестирования по технологии ОГЭ в 2016-2017 уч.году по биологии</vt:lpstr>
      <vt:lpstr>Результаты тренировочного тестирования  по технологии ОГЭ</vt:lpstr>
      <vt:lpstr>Результаты тренировочного тестирования  по технологии ОГЭ, в %</vt:lpstr>
      <vt:lpstr>Результаты выполнения заданий части 1</vt:lpstr>
      <vt:lpstr>Проверяемые элементы содержания</vt:lpstr>
      <vt:lpstr>Проверяемые элементы содержания</vt:lpstr>
      <vt:lpstr>Проверяемые элементы содержания</vt:lpstr>
      <vt:lpstr>Результаты выполнения заданий части 1</vt:lpstr>
      <vt:lpstr>Проверяемые элементы содержания</vt:lpstr>
      <vt:lpstr>Проверяемые элементы содержания</vt:lpstr>
      <vt:lpstr>Результаты выполнения заданий части 2</vt:lpstr>
      <vt:lpstr>Проверяемые элементы содержания</vt:lpstr>
      <vt:lpstr>Проверяемые элементы содержания</vt:lpstr>
      <vt:lpstr>Проверяемые элементы содержания</vt:lpstr>
      <vt:lpstr>Проверяемые элементы содержания</vt:lpstr>
      <vt:lpstr>Результаты проведения тренировочного тестирования по технологии ЕГЭ в 2016-2017 уч.году по биологии</vt:lpstr>
      <vt:lpstr>Результаты тренировочного тестирования  по технологии ЕГЭ</vt:lpstr>
      <vt:lpstr>Результаты выполнения заданий 1, 2 частей, %</vt:lpstr>
      <vt:lpstr>Результаты выполнения заданий части 1</vt:lpstr>
      <vt:lpstr>Проверяемые элементы содержания и форма представления задания</vt:lpstr>
      <vt:lpstr>Результаты выполнения заданий части 1</vt:lpstr>
      <vt:lpstr>Проверяемые элементы содержания и форма представления задания</vt:lpstr>
      <vt:lpstr>Проверяемые элементы содержания и форма представления задания</vt:lpstr>
      <vt:lpstr>Результаты выполнения заданий части 2</vt:lpstr>
      <vt:lpstr>Проверяемые элементы содержания и форма представления задания</vt:lpstr>
      <vt:lpstr>Проверяемые элементы содержания и форма представления задания</vt:lpstr>
      <vt:lpstr>Проверяемые элементы содержания и форма представления задания</vt:lpstr>
      <vt:lpstr>Проверяемые элементы содержания и форма представления задания</vt:lpstr>
      <vt:lpstr>Проверяемые элементы содержания и форма представления задания</vt:lpstr>
      <vt:lpstr>Проверяемые элементы содержания и форма представления задания</vt:lpstr>
      <vt:lpstr>Проверяемые элементы содержания и форма представления задания</vt:lpstr>
      <vt:lpstr>Рекомендации учителям биологии</vt:lpstr>
      <vt:lpstr>В системе повторения при подготовке к ГИА-9, 11 больше уделять внимание:</vt:lpstr>
      <vt:lpstr>При подготовке к ГИА-9 центральное место должен занимать раздел «Человек и его здоровье»</vt:lpstr>
      <vt:lpstr>При подготовке к ГИА-11 центральное место должен занимать раздел «Общая биология» (64%)</vt:lpstr>
      <vt:lpstr>Результаты проведения тренировочного тестирования по технологии ОГЭ в 2016-2017 уч.году по биологии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проведения тренировочного тестирования по технологии ОГЭ и ЕГЭ в 2016-2017 уч.году по биологии</dc:title>
  <dc:creator>Татьяна</dc:creator>
  <cp:lastModifiedBy>Татьяна</cp:lastModifiedBy>
  <cp:revision>42</cp:revision>
  <dcterms:created xsi:type="dcterms:W3CDTF">2017-03-23T15:34:28Z</dcterms:created>
  <dcterms:modified xsi:type="dcterms:W3CDTF">2017-03-26T15:57:00Z</dcterms:modified>
</cp:coreProperties>
</file>