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CAB40A6-0CA6-4209-835E-7B6B70A877D5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230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3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37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CAABCE3-8626-4376-99C0-9F391CC3085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84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6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Герб! Заголовок</a:t>
            </a:r>
          </a:p>
        </p:txBody>
      </p:sp>
      <p:sp>
        <p:nvSpPr>
          <p:cNvPr id="764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D99C995-C002-4936-B8F5-022DE7115D7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0212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6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67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463136A-6CA6-4409-B992-1C1C2F274BA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810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69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70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9DC846D-1645-4D25-BF44-FA464ABAEA4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13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622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7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73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A16D91A-F244-4C55-B023-3873A428ABC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2235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7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Герб! Заголовок</a:t>
            </a:r>
          </a:p>
        </p:txBody>
      </p:sp>
      <p:sp>
        <p:nvSpPr>
          <p:cNvPr id="776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ECCE66A-5531-4BD4-8A4B-9499B0F0AB9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15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564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78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79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7365968-B492-4585-8FFE-695FB2E3A81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16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685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81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82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61C3621-03A2-4691-A0E2-06A1174BF21B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17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3606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84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85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2FA5F09-F745-48D5-A6AA-C05CE9089E0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18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0749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8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Герб! Заголовок</a:t>
            </a:r>
          </a:p>
        </p:txBody>
      </p:sp>
      <p:sp>
        <p:nvSpPr>
          <p:cNvPr id="788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E98F78C-2457-4504-894F-5783316B1B1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19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1151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9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91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18F4112-7497-4FB4-BE08-A9C4080CC5B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20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729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39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40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81DAE91-47DB-411F-B59E-B63CD3B57E8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7360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9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94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6913712-1210-41A3-871C-823CDA377E9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0993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9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Герб! Заголовок</a:t>
            </a:r>
          </a:p>
        </p:txBody>
      </p:sp>
      <p:sp>
        <p:nvSpPr>
          <p:cNvPr id="797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572BFEA-2242-442D-A2AD-C13DBA997DE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5525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4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43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D8AECAB-F28C-40A7-866D-09B35D2B9692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4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343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4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46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0A06C4D-FFC9-4E73-A948-49CA97AA238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5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013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48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49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05A668B-D255-4FDF-9C3C-89E8F09E2F9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7915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51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Герб! Заголовок</a:t>
            </a:r>
          </a:p>
        </p:txBody>
      </p:sp>
      <p:sp>
        <p:nvSpPr>
          <p:cNvPr id="752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5EAC7E1-F9C4-4362-9D5A-C1C7F43524D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7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6027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54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55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95C99D8-82C1-4A8D-ADD2-840D01882D9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8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9074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</p:spPr>
      </p:sp>
      <p:sp>
        <p:nvSpPr>
          <p:cNvPr id="75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58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A2D1427-1261-44AB-A144-FF3EA04D040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9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29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760" y="1241280"/>
            <a:ext cx="4463640" cy="3349440"/>
          </a:xfrm>
          <a:prstGeom prst="rect">
            <a:avLst/>
          </a:prstGeom>
        </p:spPr>
      </p:sp>
      <p:sp>
        <p:nvSpPr>
          <p:cNvPr id="76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61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8975C56-9922-464C-B634-30C1AB5FF8B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10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287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14"/>
          <p:cNvPicPr/>
          <p:nvPr/>
        </p:nvPicPr>
        <p:blipFill>
          <a:blip r:embed="rId2" cstate="print"/>
          <a:srcRect r="54989"/>
          <a:stretch/>
        </p:blipFill>
        <p:spPr>
          <a:xfrm>
            <a:off x="11160" y="3960"/>
            <a:ext cx="4690800" cy="685836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0" y="0"/>
            <a:ext cx="4448880" cy="6871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863960" y="6173640"/>
            <a:ext cx="22532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DF720F"/>
                </a:solidFill>
                <a:latin typeface="Arial"/>
                <a:ea typeface="DejaVu Sans"/>
              </a:rPr>
              <a:t>6 августа 2019 года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135000" y="4463640"/>
            <a:ext cx="4203000" cy="146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Коузова Елена Александровна, исполняющий обязанности первого заместителя Министра образования и науки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Челябинской области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360360" y="3472920"/>
            <a:ext cx="4102920" cy="35280"/>
          </a:xfrm>
          <a:prstGeom prst="rect">
            <a:avLst/>
          </a:prstGeom>
          <a:solidFill>
            <a:srgbClr val="EAC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9" name="Group 5"/>
          <p:cNvGrpSpPr/>
          <p:nvPr/>
        </p:nvGrpSpPr>
        <p:grpSpPr>
          <a:xfrm>
            <a:off x="2980440" y="193320"/>
            <a:ext cx="2919960" cy="3369600"/>
            <a:chOff x="2980440" y="193320"/>
            <a:chExt cx="2919960" cy="3369600"/>
          </a:xfrm>
        </p:grpSpPr>
        <p:pic>
          <p:nvPicPr>
            <p:cNvPr id="50" name="Рисунок 19"/>
            <p:cNvPicPr/>
            <p:nvPr/>
          </p:nvPicPr>
          <p:blipFill>
            <a:blip r:embed="rId3" cstate="print"/>
            <a:stretch/>
          </p:blipFill>
          <p:spPr>
            <a:xfrm>
              <a:off x="2980440" y="193320"/>
              <a:ext cx="2919960" cy="33696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Рисунок 20"/>
            <p:cNvPicPr/>
            <p:nvPr/>
          </p:nvPicPr>
          <p:blipFill>
            <a:blip r:embed="rId4" cstate="print"/>
            <a:stretch/>
          </p:blipFill>
          <p:spPr>
            <a:xfrm>
              <a:off x="3827880" y="932400"/>
              <a:ext cx="1253880" cy="172368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pic>
        <p:nvPicPr>
          <p:cNvPr id="52" name="Рисунок 25"/>
          <p:cNvPicPr/>
          <p:nvPr/>
        </p:nvPicPr>
        <p:blipFill>
          <a:blip r:embed="rId5" cstate="print"/>
          <a:stretch/>
        </p:blipFill>
        <p:spPr>
          <a:xfrm>
            <a:off x="6008760" y="1308600"/>
            <a:ext cx="1059840" cy="1223280"/>
          </a:xfrm>
          <a:prstGeom prst="rect">
            <a:avLst/>
          </a:prstGeom>
          <a:ln>
            <a:noFill/>
          </a:ln>
        </p:spPr>
      </p:pic>
      <p:pic>
        <p:nvPicPr>
          <p:cNvPr id="53" name="Рисунок 27"/>
          <p:cNvPicPr/>
          <p:nvPr/>
        </p:nvPicPr>
        <p:blipFill>
          <a:blip r:embed="rId6" cstate="print"/>
          <a:stretch/>
        </p:blipFill>
        <p:spPr>
          <a:xfrm>
            <a:off x="7176960" y="1629720"/>
            <a:ext cx="503280" cy="581040"/>
          </a:xfrm>
          <a:prstGeom prst="rect">
            <a:avLst/>
          </a:prstGeom>
          <a:ln>
            <a:noFill/>
          </a:ln>
        </p:spPr>
      </p:pic>
      <p:sp>
        <p:nvSpPr>
          <p:cNvPr id="54" name="CustomShape 6"/>
          <p:cNvSpPr/>
          <p:nvPr/>
        </p:nvSpPr>
        <p:spPr>
          <a:xfrm>
            <a:off x="4779000" y="3465000"/>
            <a:ext cx="4364280" cy="228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760000"/>
                </a:solidFill>
                <a:latin typeface="Calibri"/>
                <a:ea typeface="DejaVu Sans"/>
              </a:rPr>
              <a:t>О результатах отборов на предоставление субсидий 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760000"/>
                </a:solidFill>
                <a:latin typeface="Calibri"/>
                <a:ea typeface="DejaVu Sans"/>
              </a:rPr>
              <a:t>из федерального бюджета 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760000"/>
                </a:solidFill>
                <a:latin typeface="Calibri"/>
                <a:ea typeface="DejaVu Sans"/>
              </a:rPr>
              <a:t>в рамках национального 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760000"/>
                </a:solidFill>
                <a:latin typeface="Calibri"/>
                <a:ea typeface="DejaVu Sans"/>
              </a:rPr>
              <a:t>проекта «Образование» 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760000"/>
                </a:solidFill>
                <a:latin typeface="Calibri"/>
                <a:ea typeface="DejaVu Sans"/>
              </a:rPr>
              <a:t>в 2020-2022 годах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31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332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3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334" name="Group 3"/>
          <p:cNvGrpSpPr/>
          <p:nvPr/>
        </p:nvGrpSpPr>
        <p:grpSpPr>
          <a:xfrm>
            <a:off x="1665000" y="1778400"/>
            <a:ext cx="3216960" cy="662040"/>
            <a:chOff x="1665000" y="1778400"/>
            <a:chExt cx="3216960" cy="662040"/>
          </a:xfrm>
        </p:grpSpPr>
        <p:sp>
          <p:nvSpPr>
            <p:cNvPr id="335" name="CustomShape 4"/>
            <p:cNvSpPr/>
            <p:nvPr/>
          </p:nvSpPr>
          <p:spPr>
            <a:xfrm>
              <a:off x="1665000" y="1778400"/>
              <a:ext cx="3216960" cy="662040"/>
            </a:xfrm>
            <a:prstGeom prst="rect">
              <a:avLst/>
            </a:prstGeom>
            <a:noFill/>
            <a:ln w="2844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6" name="CustomShape 5"/>
            <p:cNvSpPr/>
            <p:nvPr/>
          </p:nvSpPr>
          <p:spPr>
            <a:xfrm>
              <a:off x="1792800" y="1823040"/>
              <a:ext cx="183960" cy="522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37" name="CustomShape 6"/>
          <p:cNvSpPr/>
          <p:nvPr/>
        </p:nvSpPr>
        <p:spPr>
          <a:xfrm>
            <a:off x="2047320" y="6162840"/>
            <a:ext cx="2275200" cy="577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8" name="CustomShape 7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9" name="CustomShape 8"/>
          <p:cNvSpPr/>
          <p:nvPr/>
        </p:nvSpPr>
        <p:spPr>
          <a:xfrm>
            <a:off x="221400" y="275400"/>
            <a:ext cx="75862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40" name="CustomShape 9"/>
          <p:cNvSpPr/>
          <p:nvPr/>
        </p:nvSpPr>
        <p:spPr>
          <a:xfrm>
            <a:off x="690120" y="819360"/>
            <a:ext cx="1068840" cy="109476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1" name="CustomShape 10"/>
          <p:cNvSpPr/>
          <p:nvPr/>
        </p:nvSpPr>
        <p:spPr>
          <a:xfrm>
            <a:off x="1604520" y="1168200"/>
            <a:ext cx="701244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«Современная школа»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42" name="CustomShape 11"/>
          <p:cNvSpPr/>
          <p:nvPr/>
        </p:nvSpPr>
        <p:spPr>
          <a:xfrm>
            <a:off x="612360" y="2886120"/>
            <a:ext cx="3121920" cy="361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Приобретение: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средств обучения и воспитания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оборудования для мастерских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оборудования для коррекционной работы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оборудования для учебных кабинетов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343" name="CustomShape 12"/>
          <p:cNvSpPr/>
          <p:nvPr/>
        </p:nvSpPr>
        <p:spPr>
          <a:xfrm>
            <a:off x="4589280" y="2901600"/>
            <a:ext cx="3950280" cy="288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организация качественного доступного образования обучающихся с ОВЗ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организация дополнительного образования, в первую очередь технической и естественнонаучной направленностей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44" name="Line 13"/>
          <p:cNvSpPr/>
          <p:nvPr/>
        </p:nvSpPr>
        <p:spPr>
          <a:xfrm>
            <a:off x="2803320" y="265680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5" name="CustomShape 14"/>
          <p:cNvSpPr/>
          <p:nvPr/>
        </p:nvSpPr>
        <p:spPr>
          <a:xfrm>
            <a:off x="629280" y="1976400"/>
            <a:ext cx="23893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Целевое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назначение средств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6" name="CustomShape 15"/>
          <p:cNvSpPr/>
          <p:nvPr/>
        </p:nvSpPr>
        <p:spPr>
          <a:xfrm>
            <a:off x="5129280" y="1947600"/>
            <a:ext cx="20127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Содержание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деятельности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7" name="Line 16"/>
          <p:cNvSpPr/>
          <p:nvPr/>
        </p:nvSpPr>
        <p:spPr>
          <a:xfrm>
            <a:off x="5123880" y="2596320"/>
            <a:ext cx="2291760" cy="576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CustomShape 17"/>
          <p:cNvSpPr/>
          <p:nvPr/>
        </p:nvSpPr>
        <p:spPr>
          <a:xfrm rot="2905200">
            <a:off x="567000" y="275652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9" name="Line 18"/>
          <p:cNvSpPr/>
          <p:nvPr/>
        </p:nvSpPr>
        <p:spPr>
          <a:xfrm>
            <a:off x="672840" y="2648160"/>
            <a:ext cx="2133360" cy="288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0" name="CustomShape 19"/>
          <p:cNvSpPr/>
          <p:nvPr/>
        </p:nvSpPr>
        <p:spPr>
          <a:xfrm rot="2905200">
            <a:off x="5162040" y="271044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Line 20"/>
          <p:cNvSpPr/>
          <p:nvPr/>
        </p:nvSpPr>
        <p:spPr>
          <a:xfrm>
            <a:off x="7398360" y="261072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CustomShape 21"/>
          <p:cNvSpPr/>
          <p:nvPr/>
        </p:nvSpPr>
        <p:spPr>
          <a:xfrm>
            <a:off x="923760" y="1038600"/>
            <a:ext cx="569880" cy="69948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ru-RU" sz="4000" b="0" strike="noStrike" spc="-1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54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355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56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57" name="CustomShape 3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8" name="CustomShape 4"/>
          <p:cNvSpPr/>
          <p:nvPr/>
        </p:nvSpPr>
        <p:spPr>
          <a:xfrm>
            <a:off x="0" y="2610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59" name="CustomShape 5"/>
          <p:cNvSpPr/>
          <p:nvPr/>
        </p:nvSpPr>
        <p:spPr>
          <a:xfrm>
            <a:off x="6254280" y="1549080"/>
            <a:ext cx="239760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663300"/>
                </a:solidFill>
                <a:latin typeface="Century Gothic"/>
                <a:ea typeface="DejaVu Sans"/>
              </a:rPr>
              <a:t>Индикаторы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60" name="CustomShape 6"/>
          <p:cNvSpPr/>
          <p:nvPr/>
        </p:nvSpPr>
        <p:spPr>
          <a:xfrm>
            <a:off x="3798000" y="4249080"/>
            <a:ext cx="148680" cy="1486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Line 7"/>
          <p:cNvSpPr/>
          <p:nvPr/>
        </p:nvSpPr>
        <p:spPr>
          <a:xfrm>
            <a:off x="3835800" y="4323600"/>
            <a:ext cx="396000" cy="15840"/>
          </a:xfrm>
          <a:prstGeom prst="line">
            <a:avLst/>
          </a:prstGeom>
          <a:ln w="3816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Line 8"/>
          <p:cNvSpPr/>
          <p:nvPr/>
        </p:nvSpPr>
        <p:spPr>
          <a:xfrm flipV="1">
            <a:off x="1100880" y="1983960"/>
            <a:ext cx="2642760" cy="423792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Line 9"/>
          <p:cNvSpPr/>
          <p:nvPr/>
        </p:nvSpPr>
        <p:spPr>
          <a:xfrm flipH="1">
            <a:off x="3743640" y="1958040"/>
            <a:ext cx="4787640" cy="2592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64" name="Picture 6"/>
          <p:cNvPicPr/>
          <p:nvPr/>
        </p:nvPicPr>
        <p:blipFill>
          <a:blip r:embed="rId5" cstate="print"/>
          <a:stretch/>
        </p:blipFill>
        <p:spPr>
          <a:xfrm>
            <a:off x="646920" y="3118320"/>
            <a:ext cx="1206360" cy="1206360"/>
          </a:xfrm>
          <a:prstGeom prst="rect">
            <a:avLst/>
          </a:prstGeom>
          <a:ln>
            <a:noFill/>
          </a:ln>
        </p:spPr>
      </p:pic>
      <p:pic>
        <p:nvPicPr>
          <p:cNvPr id="365" name="Picture 2"/>
          <p:cNvPicPr/>
          <p:nvPr/>
        </p:nvPicPr>
        <p:blipFill>
          <a:blip r:embed="rId6" cstate="print"/>
          <a:stretch/>
        </p:blipFill>
        <p:spPr>
          <a:xfrm>
            <a:off x="169560" y="2556360"/>
            <a:ext cx="2144520" cy="2670480"/>
          </a:xfrm>
          <a:prstGeom prst="rect">
            <a:avLst/>
          </a:prstGeom>
          <a:ln>
            <a:noFill/>
          </a:ln>
        </p:spPr>
      </p:pic>
      <p:sp>
        <p:nvSpPr>
          <p:cNvPr id="366" name="CustomShape 10"/>
          <p:cNvSpPr/>
          <p:nvPr/>
        </p:nvSpPr>
        <p:spPr>
          <a:xfrm>
            <a:off x="672840" y="750600"/>
            <a:ext cx="1068840" cy="109476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11"/>
          <p:cNvSpPr/>
          <p:nvPr/>
        </p:nvSpPr>
        <p:spPr>
          <a:xfrm>
            <a:off x="1552680" y="1021680"/>
            <a:ext cx="715932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 Проект «Современная школа»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68" name="CustomShape 12"/>
          <p:cNvSpPr/>
          <p:nvPr/>
        </p:nvSpPr>
        <p:spPr>
          <a:xfrm>
            <a:off x="930600" y="1010160"/>
            <a:ext cx="51804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369" name="CustomShape 13"/>
          <p:cNvSpPr/>
          <p:nvPr/>
        </p:nvSpPr>
        <p:spPr>
          <a:xfrm>
            <a:off x="3683520" y="2104920"/>
            <a:ext cx="5356440" cy="31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Численность детей с ОВЗ, осваивающих предметную область «Технология» по обновленным образовательным программам общего образования и на обновленной материально-технической базе от общего числа детей указанной категории: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2020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год — </a:t>
            </a:r>
            <a:r>
              <a:rPr lang="ru-RU" sz="1600" b="1" u="sng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187 человек</a:t>
            </a:r>
            <a:endParaRPr lang="ru-RU" sz="1600" b="1" u="sng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2021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год — </a:t>
            </a:r>
            <a:r>
              <a:rPr lang="ru-RU" sz="1600" b="1" u="sng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340 человек</a:t>
            </a:r>
            <a:endParaRPr lang="ru-RU" sz="1600" b="1" u="sng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2022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год — </a:t>
            </a:r>
            <a:r>
              <a:rPr lang="ru-RU" sz="1600" b="1" u="sng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583 человека</a:t>
            </a:r>
            <a:endParaRPr lang="ru-RU" sz="1600" b="1" u="sng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2023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год — </a:t>
            </a:r>
            <a:r>
              <a:rPr lang="ru-RU" sz="1600" b="1" u="sng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1034 человека</a:t>
            </a:r>
            <a:endParaRPr lang="ru-RU" sz="1600" b="1" u="sng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2024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год — </a:t>
            </a:r>
            <a:r>
              <a:rPr lang="ru-RU" sz="1600" b="1" u="sng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4161 человек</a:t>
            </a:r>
            <a:endParaRPr lang="ru-RU" sz="1600" b="1" u="sng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370" name="CustomShape 14"/>
          <p:cNvSpPr/>
          <p:nvPr/>
        </p:nvSpPr>
        <p:spPr>
          <a:xfrm>
            <a:off x="2700000" y="3526560"/>
            <a:ext cx="6227640" cy="94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1" name="CustomShape 15"/>
          <p:cNvSpPr/>
          <p:nvPr/>
        </p:nvSpPr>
        <p:spPr>
          <a:xfrm>
            <a:off x="2130840" y="5123160"/>
            <a:ext cx="689184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2" name="CustomShape 16"/>
          <p:cNvSpPr/>
          <p:nvPr/>
        </p:nvSpPr>
        <p:spPr>
          <a:xfrm>
            <a:off x="2051720" y="5517232"/>
            <a:ext cx="6191640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Повышение квалификации педагогов по вопросам работы с детьми с ОВЗ, в том числе по предмету «Технология» </a:t>
            </a: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                            </a:t>
            </a:r>
            <a:endParaRPr lang="ru-RU" sz="16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                       </a:t>
            </a:r>
            <a:r>
              <a:rPr lang="ru-RU" sz="1600" b="1" u="sng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100 </a:t>
            </a:r>
            <a:r>
              <a:rPr lang="ru-RU" sz="1600" b="1" u="sng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%</a:t>
            </a:r>
            <a:endParaRPr lang="ru-RU" sz="1600" b="0" u="sng" strike="noStrike" spc="-1" dirty="0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CustomShape 1"/>
          <p:cNvSpPr/>
          <p:nvPr/>
        </p:nvSpPr>
        <p:spPr>
          <a:xfrm>
            <a:off x="2592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75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376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77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78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79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ustomShape 6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1" name="CustomShape 7"/>
          <p:cNvSpPr/>
          <p:nvPr/>
        </p:nvSpPr>
        <p:spPr>
          <a:xfrm>
            <a:off x="1147320" y="1047600"/>
            <a:ext cx="729720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Проект «Цифровая образовательная среда»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382" name="Group 8"/>
          <p:cNvGrpSpPr/>
          <p:nvPr/>
        </p:nvGrpSpPr>
        <p:grpSpPr>
          <a:xfrm>
            <a:off x="2648160" y="1828800"/>
            <a:ext cx="6262200" cy="576720"/>
            <a:chOff x="2648160" y="1828800"/>
            <a:chExt cx="6262200" cy="576720"/>
          </a:xfrm>
        </p:grpSpPr>
        <p:sp>
          <p:nvSpPr>
            <p:cNvPr id="383" name="CustomShape 9"/>
            <p:cNvSpPr/>
            <p:nvPr/>
          </p:nvSpPr>
          <p:spPr>
            <a:xfrm>
              <a:off x="5357160" y="1828800"/>
              <a:ext cx="3553200" cy="576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внедрение  целевой  модели цифровой образовательной среды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384" name="CustomShape 10"/>
            <p:cNvSpPr/>
            <p:nvPr/>
          </p:nvSpPr>
          <p:spPr>
            <a:xfrm>
              <a:off x="2648160" y="1895400"/>
              <a:ext cx="261252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385" name="Group 11"/>
          <p:cNvGrpSpPr/>
          <p:nvPr/>
        </p:nvGrpSpPr>
        <p:grpSpPr>
          <a:xfrm>
            <a:off x="2743200" y="4178520"/>
            <a:ext cx="5987880" cy="2341800"/>
            <a:chOff x="2743200" y="4178520"/>
            <a:chExt cx="5987880" cy="2341800"/>
          </a:xfrm>
        </p:grpSpPr>
        <p:sp>
          <p:nvSpPr>
            <p:cNvPr id="386" name="CustomShape 12"/>
            <p:cNvSpPr/>
            <p:nvPr/>
          </p:nvSpPr>
          <p:spPr>
            <a:xfrm>
              <a:off x="5443200" y="4178520"/>
              <a:ext cx="3287880" cy="2341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608 - общеобразовательные организации всех МО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2 -  организации среднего профессионального образования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2E75B6"/>
                  </a:solidFill>
                  <a:latin typeface="Arial"/>
                  <a:ea typeface="DejaVu Sans"/>
                </a:rPr>
                <a:t>Перечень утвержден распоряжением Правительства Челябинской области от 04.07.2019 г. № 519-рп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87" name="CustomShape 13"/>
            <p:cNvSpPr/>
            <p:nvPr/>
          </p:nvSpPr>
          <p:spPr>
            <a:xfrm>
              <a:off x="2743200" y="4195800"/>
              <a:ext cx="2862720" cy="13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Количество организаций – получателей грантов: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388" name="Group 14"/>
          <p:cNvGrpSpPr/>
          <p:nvPr/>
        </p:nvGrpSpPr>
        <p:grpSpPr>
          <a:xfrm>
            <a:off x="2717280" y="2716560"/>
            <a:ext cx="6238080" cy="972360"/>
            <a:chOff x="2717280" y="2716560"/>
            <a:chExt cx="6238080" cy="972360"/>
          </a:xfrm>
        </p:grpSpPr>
        <p:sp>
          <p:nvSpPr>
            <p:cNvPr id="389" name="CustomShape 15"/>
            <p:cNvSpPr/>
            <p:nvPr/>
          </p:nvSpPr>
          <p:spPr>
            <a:xfrm>
              <a:off x="5374080" y="2716560"/>
              <a:ext cx="3581280" cy="972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общеобразовательные организации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организации среднего профессионального образования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390" name="CustomShape 16"/>
            <p:cNvSpPr/>
            <p:nvPr/>
          </p:nvSpPr>
          <p:spPr>
            <a:xfrm>
              <a:off x="2717280" y="2730960"/>
              <a:ext cx="309780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Типы организаций: 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391" name="CustomShape 17"/>
          <p:cNvSpPr/>
          <p:nvPr/>
        </p:nvSpPr>
        <p:spPr>
          <a:xfrm>
            <a:off x="1095480" y="171648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2" name="CustomShape 18"/>
          <p:cNvSpPr/>
          <p:nvPr/>
        </p:nvSpPr>
        <p:spPr>
          <a:xfrm>
            <a:off x="2320560" y="308808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3" name="CustomShape 19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4" name="CustomShape 20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5" name="CustomShape 21"/>
          <p:cNvSpPr/>
          <p:nvPr/>
        </p:nvSpPr>
        <p:spPr>
          <a:xfrm>
            <a:off x="2475720" y="396108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6" name="CustomShape 22"/>
          <p:cNvSpPr/>
          <p:nvPr/>
        </p:nvSpPr>
        <p:spPr>
          <a:xfrm>
            <a:off x="2303280" y="488268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7" name="CustomShape 23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8" name="CustomShape 24"/>
          <p:cNvSpPr/>
          <p:nvPr/>
        </p:nvSpPr>
        <p:spPr>
          <a:xfrm>
            <a:off x="362160" y="62884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99" name="Group 25"/>
          <p:cNvGrpSpPr/>
          <p:nvPr/>
        </p:nvGrpSpPr>
        <p:grpSpPr>
          <a:xfrm>
            <a:off x="155160" y="776520"/>
            <a:ext cx="1060200" cy="1042920"/>
            <a:chOff x="155160" y="776520"/>
            <a:chExt cx="1060200" cy="1042920"/>
          </a:xfrm>
        </p:grpSpPr>
        <p:sp>
          <p:nvSpPr>
            <p:cNvPr id="400" name="CustomShape 26"/>
            <p:cNvSpPr/>
            <p:nvPr/>
          </p:nvSpPr>
          <p:spPr>
            <a:xfrm>
              <a:off x="155160" y="776520"/>
              <a:ext cx="1060200" cy="104292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1" name="CustomShape 27"/>
            <p:cNvSpPr/>
            <p:nvPr/>
          </p:nvSpPr>
          <p:spPr>
            <a:xfrm>
              <a:off x="415080" y="960840"/>
              <a:ext cx="56988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2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402" name="Line 28"/>
          <p:cNvSpPr/>
          <p:nvPr/>
        </p:nvSpPr>
        <p:spPr>
          <a:xfrm>
            <a:off x="5296320" y="1871640"/>
            <a:ext cx="17280" cy="458928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3" name="Line 29"/>
          <p:cNvSpPr/>
          <p:nvPr/>
        </p:nvSpPr>
        <p:spPr>
          <a:xfrm flipV="1">
            <a:off x="2803320" y="2561760"/>
            <a:ext cx="607320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4" name="Line 30"/>
          <p:cNvSpPr/>
          <p:nvPr/>
        </p:nvSpPr>
        <p:spPr>
          <a:xfrm flipV="1">
            <a:off x="2855160" y="4080240"/>
            <a:ext cx="5900400" cy="1728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05" name="Picture 4"/>
          <p:cNvPicPr/>
          <p:nvPr/>
        </p:nvPicPr>
        <p:blipFill>
          <a:blip r:embed="rId5" cstate="print"/>
          <a:stretch/>
        </p:blipFill>
        <p:spPr>
          <a:xfrm>
            <a:off x="317520" y="3131280"/>
            <a:ext cx="1738440" cy="1086120"/>
          </a:xfrm>
          <a:prstGeom prst="rect">
            <a:avLst/>
          </a:prstGeom>
          <a:ln>
            <a:noFill/>
          </a:ln>
        </p:spPr>
      </p:pic>
      <p:sp>
        <p:nvSpPr>
          <p:cNvPr id="406" name="CustomShape 31"/>
          <p:cNvSpPr/>
          <p:nvPr/>
        </p:nvSpPr>
        <p:spPr>
          <a:xfrm>
            <a:off x="1506600" y="590616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7" name="CustomShape 32"/>
          <p:cNvSpPr/>
          <p:nvPr/>
        </p:nvSpPr>
        <p:spPr>
          <a:xfrm>
            <a:off x="2076120" y="52851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8" name="CustomShape 33"/>
          <p:cNvSpPr/>
          <p:nvPr/>
        </p:nvSpPr>
        <p:spPr>
          <a:xfrm>
            <a:off x="2438280" y="44154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9" name="CustomShape 34"/>
          <p:cNvSpPr/>
          <p:nvPr/>
        </p:nvSpPr>
        <p:spPr>
          <a:xfrm>
            <a:off x="2438280" y="3516840"/>
            <a:ext cx="191880" cy="1746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0" name="CustomShape 35"/>
          <p:cNvSpPr/>
          <p:nvPr/>
        </p:nvSpPr>
        <p:spPr>
          <a:xfrm>
            <a:off x="2153880" y="2662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1" name="CustomShape 36"/>
          <p:cNvSpPr/>
          <p:nvPr/>
        </p:nvSpPr>
        <p:spPr>
          <a:xfrm>
            <a:off x="1515240" y="195516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2" name="CustomShape 37"/>
          <p:cNvSpPr/>
          <p:nvPr/>
        </p:nvSpPr>
        <p:spPr>
          <a:xfrm>
            <a:off x="8769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3" name="CustomShape 38"/>
          <p:cNvSpPr/>
          <p:nvPr/>
        </p:nvSpPr>
        <p:spPr>
          <a:xfrm>
            <a:off x="60948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4" name="CustomShape 39"/>
          <p:cNvSpPr/>
          <p:nvPr/>
        </p:nvSpPr>
        <p:spPr>
          <a:xfrm>
            <a:off x="10944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15" name="Picture 2"/>
          <p:cNvPicPr/>
          <p:nvPr/>
        </p:nvPicPr>
        <p:blipFill>
          <a:blip r:embed="rId6" cstate="print"/>
          <a:stretch/>
        </p:blipFill>
        <p:spPr>
          <a:xfrm>
            <a:off x="159480" y="2645280"/>
            <a:ext cx="2080080" cy="259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CustomShape 1"/>
          <p:cNvSpPr/>
          <p:nvPr/>
        </p:nvSpPr>
        <p:spPr>
          <a:xfrm>
            <a:off x="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7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18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419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0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21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22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3" name="CustomShape 6"/>
          <p:cNvSpPr/>
          <p:nvPr/>
        </p:nvSpPr>
        <p:spPr>
          <a:xfrm>
            <a:off x="1233720" y="1168200"/>
            <a:ext cx="762516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«Цифровая образовательная среда»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424" name="Group 7"/>
          <p:cNvGrpSpPr/>
          <p:nvPr/>
        </p:nvGrpSpPr>
        <p:grpSpPr>
          <a:xfrm>
            <a:off x="2691360" y="2050920"/>
            <a:ext cx="6555600" cy="1068840"/>
            <a:chOff x="2691360" y="2050920"/>
            <a:chExt cx="6555600" cy="1068840"/>
          </a:xfrm>
        </p:grpSpPr>
        <p:sp>
          <p:nvSpPr>
            <p:cNvPr id="425" name="CustomShape 8"/>
            <p:cNvSpPr/>
            <p:nvPr/>
          </p:nvSpPr>
          <p:spPr>
            <a:xfrm>
              <a:off x="5037840" y="2148120"/>
              <a:ext cx="4209120" cy="971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Федеральный бюджет –  1 млрд. 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326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млн. </a:t>
              </a: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Областной бюджет      –  52 млн. 460 тыс.                                                         </a:t>
              </a:r>
              <a:endParaRPr lang="ru-RU" sz="1600" b="0" strike="noStrike" spc="-1" dirty="0">
                <a:latin typeface="Arial"/>
              </a:endParaRPr>
            </a:p>
          </p:txBody>
        </p:sp>
        <p:sp>
          <p:nvSpPr>
            <p:cNvPr id="426" name="CustomShape 9"/>
            <p:cNvSpPr/>
            <p:nvPr/>
          </p:nvSpPr>
          <p:spPr>
            <a:xfrm>
              <a:off x="2691360" y="2050920"/>
              <a:ext cx="2702160" cy="1004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Общий объем средств на 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427" name="Group 10"/>
          <p:cNvGrpSpPr/>
          <p:nvPr/>
        </p:nvGrpSpPr>
        <p:grpSpPr>
          <a:xfrm>
            <a:off x="2700000" y="4963680"/>
            <a:ext cx="6443280" cy="1398600"/>
            <a:chOff x="2700000" y="4963680"/>
            <a:chExt cx="6443280" cy="1398600"/>
          </a:xfrm>
        </p:grpSpPr>
        <p:sp>
          <p:nvSpPr>
            <p:cNvPr id="428" name="CustomShape 11"/>
            <p:cNvSpPr/>
            <p:nvPr/>
          </p:nvSpPr>
          <p:spPr>
            <a:xfrm>
              <a:off x="5063760" y="4963680"/>
              <a:ext cx="4079520" cy="1398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5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84,4 тыс. рублей 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5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 одну организацию в год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(техническое обслуживание оборудования, </a:t>
              </a:r>
              <a:endParaRPr lang="ru-RU" sz="14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ДПО сотрудников)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429" name="CustomShape 12"/>
            <p:cNvSpPr/>
            <p:nvPr/>
          </p:nvSpPr>
          <p:spPr>
            <a:xfrm>
              <a:off x="2700000" y="4989600"/>
              <a:ext cx="2396160" cy="13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Операционные расходы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(местные бюджеты):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430" name="Group 13"/>
          <p:cNvGrpSpPr/>
          <p:nvPr/>
        </p:nvGrpSpPr>
        <p:grpSpPr>
          <a:xfrm>
            <a:off x="2777760" y="3550320"/>
            <a:ext cx="5513760" cy="1308960"/>
            <a:chOff x="2777760" y="3550320"/>
            <a:chExt cx="5513760" cy="1308960"/>
          </a:xfrm>
        </p:grpSpPr>
        <p:sp>
          <p:nvSpPr>
            <p:cNvPr id="431" name="CustomShape 14"/>
            <p:cNvSpPr/>
            <p:nvPr/>
          </p:nvSpPr>
          <p:spPr>
            <a:xfrm>
              <a:off x="5072400" y="3855240"/>
              <a:ext cx="321912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FF0000"/>
                  </a:solidFill>
                  <a:latin typeface="Arial"/>
                  <a:ea typeface="DejaVu Sans"/>
                </a:rPr>
                <a:t>2 млн. 150 тыс. рублей </a:t>
              </a:r>
              <a:endParaRPr lang="ru-RU" sz="2000" b="0" strike="noStrike" spc="-1">
                <a:latin typeface="Arial"/>
              </a:endParaRPr>
            </a:p>
          </p:txBody>
        </p:sp>
        <p:sp>
          <p:nvSpPr>
            <p:cNvPr id="432" name="CustomShape 15"/>
            <p:cNvSpPr/>
            <p:nvPr/>
          </p:nvSpPr>
          <p:spPr>
            <a:xfrm>
              <a:off x="2777760" y="3550320"/>
              <a:ext cx="2337120" cy="13089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Размер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гранта на одну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организацию: 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433" name="Line 16"/>
          <p:cNvSpPr/>
          <p:nvPr/>
        </p:nvSpPr>
        <p:spPr>
          <a:xfrm>
            <a:off x="4925520" y="2001240"/>
            <a:ext cx="17280" cy="434772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4" name="Line 17"/>
          <p:cNvSpPr/>
          <p:nvPr/>
        </p:nvSpPr>
        <p:spPr>
          <a:xfrm flipV="1">
            <a:off x="2458440" y="3312360"/>
            <a:ext cx="625392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5" name="Line 18"/>
          <p:cNvSpPr/>
          <p:nvPr/>
        </p:nvSpPr>
        <p:spPr>
          <a:xfrm flipV="1">
            <a:off x="2498760" y="4905360"/>
            <a:ext cx="625392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6" name="CustomShape 19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7" name="Picture 4"/>
          <p:cNvPicPr/>
          <p:nvPr/>
        </p:nvPicPr>
        <p:blipFill>
          <a:blip r:embed="rId5" cstate="print"/>
          <a:stretch/>
        </p:blipFill>
        <p:spPr>
          <a:xfrm>
            <a:off x="378000" y="3226320"/>
            <a:ext cx="1338120" cy="835920"/>
          </a:xfrm>
          <a:prstGeom prst="rect">
            <a:avLst/>
          </a:prstGeom>
          <a:ln>
            <a:noFill/>
          </a:ln>
        </p:spPr>
      </p:pic>
      <p:pic>
        <p:nvPicPr>
          <p:cNvPr id="438" name="Picture 2"/>
          <p:cNvPicPr/>
          <p:nvPr/>
        </p:nvPicPr>
        <p:blipFill>
          <a:blip r:embed="rId6" cstate="print"/>
          <a:stretch/>
        </p:blipFill>
        <p:spPr>
          <a:xfrm>
            <a:off x="172440" y="2751840"/>
            <a:ext cx="1793520" cy="2233440"/>
          </a:xfrm>
          <a:prstGeom prst="rect">
            <a:avLst/>
          </a:prstGeom>
          <a:ln>
            <a:noFill/>
          </a:ln>
        </p:spPr>
      </p:pic>
      <p:grpSp>
        <p:nvGrpSpPr>
          <p:cNvPr id="439" name="Group 20"/>
          <p:cNvGrpSpPr/>
          <p:nvPr/>
        </p:nvGrpSpPr>
        <p:grpSpPr>
          <a:xfrm>
            <a:off x="137880" y="819360"/>
            <a:ext cx="1207080" cy="1120680"/>
            <a:chOff x="137880" y="819360"/>
            <a:chExt cx="1207080" cy="1120680"/>
          </a:xfrm>
        </p:grpSpPr>
        <p:sp>
          <p:nvSpPr>
            <p:cNvPr id="440" name="CustomShape 21"/>
            <p:cNvSpPr/>
            <p:nvPr/>
          </p:nvSpPr>
          <p:spPr>
            <a:xfrm>
              <a:off x="137880" y="819360"/>
              <a:ext cx="1207080" cy="112068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1" name="CustomShape 22"/>
            <p:cNvSpPr/>
            <p:nvPr/>
          </p:nvSpPr>
          <p:spPr>
            <a:xfrm>
              <a:off x="433440" y="1017720"/>
              <a:ext cx="64872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2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442" name="CustomShape 23"/>
          <p:cNvSpPr/>
          <p:nvPr/>
        </p:nvSpPr>
        <p:spPr>
          <a:xfrm>
            <a:off x="1181880" y="174240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3" name="CustomShape 24"/>
          <p:cNvSpPr/>
          <p:nvPr/>
        </p:nvSpPr>
        <p:spPr>
          <a:xfrm>
            <a:off x="1541160" y="197244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4" name="CustomShape 25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5" name="CustomShape 26"/>
          <p:cNvSpPr/>
          <p:nvPr/>
        </p:nvSpPr>
        <p:spPr>
          <a:xfrm>
            <a:off x="2179440" y="27057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6" name="CustomShape 27"/>
          <p:cNvSpPr/>
          <p:nvPr/>
        </p:nvSpPr>
        <p:spPr>
          <a:xfrm>
            <a:off x="2355120" y="314856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7" name="CustomShape 28"/>
          <p:cNvSpPr/>
          <p:nvPr/>
        </p:nvSpPr>
        <p:spPr>
          <a:xfrm>
            <a:off x="2455560" y="362016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8" name="CustomShape 29"/>
          <p:cNvSpPr/>
          <p:nvPr/>
        </p:nvSpPr>
        <p:spPr>
          <a:xfrm>
            <a:off x="2475720" y="409896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9" name="CustomShape 30"/>
          <p:cNvSpPr/>
          <p:nvPr/>
        </p:nvSpPr>
        <p:spPr>
          <a:xfrm>
            <a:off x="2377800" y="45792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0" name="CustomShape 31"/>
          <p:cNvSpPr/>
          <p:nvPr/>
        </p:nvSpPr>
        <p:spPr>
          <a:xfrm>
            <a:off x="2260080" y="49773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1" name="CustomShape 32"/>
          <p:cNvSpPr/>
          <p:nvPr/>
        </p:nvSpPr>
        <p:spPr>
          <a:xfrm>
            <a:off x="2058840" y="531972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2" name="CustomShape 33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3" name="CustomShape 34"/>
          <p:cNvSpPr/>
          <p:nvPr/>
        </p:nvSpPr>
        <p:spPr>
          <a:xfrm>
            <a:off x="1481040" y="592344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4" name="CustomShape 35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5" name="CustomShape 36"/>
          <p:cNvSpPr/>
          <p:nvPr/>
        </p:nvSpPr>
        <p:spPr>
          <a:xfrm>
            <a:off x="8337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6" name="CustomShape 37"/>
          <p:cNvSpPr/>
          <p:nvPr/>
        </p:nvSpPr>
        <p:spPr>
          <a:xfrm>
            <a:off x="583560" y="627732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7" name="CustomShape 38"/>
          <p:cNvSpPr/>
          <p:nvPr/>
        </p:nvSpPr>
        <p:spPr>
          <a:xfrm>
            <a:off x="103680" y="627444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8" name="CustomShape 39"/>
          <p:cNvSpPr/>
          <p:nvPr/>
        </p:nvSpPr>
        <p:spPr>
          <a:xfrm>
            <a:off x="336600" y="628020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60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461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2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63" name="Group 3"/>
          <p:cNvGrpSpPr/>
          <p:nvPr/>
        </p:nvGrpSpPr>
        <p:grpSpPr>
          <a:xfrm>
            <a:off x="1665000" y="1778400"/>
            <a:ext cx="3216960" cy="662040"/>
            <a:chOff x="1665000" y="1778400"/>
            <a:chExt cx="3216960" cy="662040"/>
          </a:xfrm>
        </p:grpSpPr>
        <p:sp>
          <p:nvSpPr>
            <p:cNvPr id="464" name="CustomShape 4"/>
            <p:cNvSpPr/>
            <p:nvPr/>
          </p:nvSpPr>
          <p:spPr>
            <a:xfrm>
              <a:off x="1665000" y="1778400"/>
              <a:ext cx="3216960" cy="662040"/>
            </a:xfrm>
            <a:prstGeom prst="rect">
              <a:avLst/>
            </a:prstGeom>
            <a:noFill/>
            <a:ln w="2844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5" name="CustomShape 5"/>
            <p:cNvSpPr/>
            <p:nvPr/>
          </p:nvSpPr>
          <p:spPr>
            <a:xfrm>
              <a:off x="1792800" y="1823040"/>
              <a:ext cx="183960" cy="522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66" name="CustomShape 6"/>
          <p:cNvSpPr/>
          <p:nvPr/>
        </p:nvSpPr>
        <p:spPr>
          <a:xfrm>
            <a:off x="2047320" y="6162840"/>
            <a:ext cx="2275200" cy="577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7" name="CustomShape 7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8" name="CustomShape 8"/>
          <p:cNvSpPr/>
          <p:nvPr/>
        </p:nvSpPr>
        <p:spPr>
          <a:xfrm>
            <a:off x="221400" y="275400"/>
            <a:ext cx="75862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69" name="Group 9"/>
          <p:cNvGrpSpPr/>
          <p:nvPr/>
        </p:nvGrpSpPr>
        <p:grpSpPr>
          <a:xfrm>
            <a:off x="690120" y="819360"/>
            <a:ext cx="1068840" cy="1094760"/>
            <a:chOff x="690120" y="819360"/>
            <a:chExt cx="1068840" cy="1094760"/>
          </a:xfrm>
        </p:grpSpPr>
        <p:sp>
          <p:nvSpPr>
            <p:cNvPr id="470" name="CustomShape 10"/>
            <p:cNvSpPr/>
            <p:nvPr/>
          </p:nvSpPr>
          <p:spPr>
            <a:xfrm>
              <a:off x="690120" y="819360"/>
              <a:ext cx="1068840" cy="109476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1" name="CustomShape 11"/>
            <p:cNvSpPr/>
            <p:nvPr/>
          </p:nvSpPr>
          <p:spPr>
            <a:xfrm>
              <a:off x="951840" y="1013040"/>
              <a:ext cx="57456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2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472" name="CustomShape 12"/>
          <p:cNvSpPr/>
          <p:nvPr/>
        </p:nvSpPr>
        <p:spPr>
          <a:xfrm>
            <a:off x="1604520" y="1168200"/>
            <a:ext cx="701244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«Цифровая образовательная среда»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73" name="CustomShape 13"/>
          <p:cNvSpPr/>
          <p:nvPr/>
        </p:nvSpPr>
        <p:spPr>
          <a:xfrm>
            <a:off x="612360" y="2886120"/>
            <a:ext cx="3121920" cy="361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Приобретение: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средств вычислительной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техники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2.   периферийного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оборудования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3.   презентационного 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оборудования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 startAt="4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программного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обеспечения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474" name="CustomShape 14"/>
          <p:cNvSpPr/>
          <p:nvPr/>
        </p:nvSpPr>
        <p:spPr>
          <a:xfrm>
            <a:off x="5300280" y="2945520"/>
            <a:ext cx="2652480" cy="228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Внедрение целевой модели цифровой образовательной среды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Arial"/>
                <a:ea typeface="DejaVu Sans"/>
              </a:rPr>
              <a:t>Целевая модель будет утверждена приказом Минпросвещения России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75" name="Line 15"/>
          <p:cNvSpPr/>
          <p:nvPr/>
        </p:nvSpPr>
        <p:spPr>
          <a:xfrm>
            <a:off x="2803320" y="265680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6" name="CustomShape 16"/>
          <p:cNvSpPr/>
          <p:nvPr/>
        </p:nvSpPr>
        <p:spPr>
          <a:xfrm>
            <a:off x="629280" y="1976400"/>
            <a:ext cx="23893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Целевое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назначение средств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77" name="CustomShape 17"/>
          <p:cNvSpPr/>
          <p:nvPr/>
        </p:nvSpPr>
        <p:spPr>
          <a:xfrm>
            <a:off x="5362200" y="1947600"/>
            <a:ext cx="20127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Содержание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деятельности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78" name="Line 18"/>
          <p:cNvSpPr/>
          <p:nvPr/>
        </p:nvSpPr>
        <p:spPr>
          <a:xfrm>
            <a:off x="5336640" y="2602080"/>
            <a:ext cx="2079000" cy="36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9" name="CustomShape 19"/>
          <p:cNvSpPr/>
          <p:nvPr/>
        </p:nvSpPr>
        <p:spPr>
          <a:xfrm rot="2905200">
            <a:off x="567000" y="275652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0" name="Line 20"/>
          <p:cNvSpPr/>
          <p:nvPr/>
        </p:nvSpPr>
        <p:spPr>
          <a:xfrm>
            <a:off x="672840" y="2648160"/>
            <a:ext cx="2133360" cy="288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1" name="CustomShape 21"/>
          <p:cNvSpPr/>
          <p:nvPr/>
        </p:nvSpPr>
        <p:spPr>
          <a:xfrm rot="2905200">
            <a:off x="5162040" y="271044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2" name="Line 22"/>
          <p:cNvSpPr/>
          <p:nvPr/>
        </p:nvSpPr>
        <p:spPr>
          <a:xfrm>
            <a:off x="7398360" y="261072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84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485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6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87" name="CustomShape 3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8" name="CustomShape 4"/>
          <p:cNvSpPr/>
          <p:nvPr/>
        </p:nvSpPr>
        <p:spPr>
          <a:xfrm>
            <a:off x="0" y="2610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9" name="CustomShape 5"/>
          <p:cNvSpPr/>
          <p:nvPr/>
        </p:nvSpPr>
        <p:spPr>
          <a:xfrm>
            <a:off x="6288480" y="1704600"/>
            <a:ext cx="239760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663300"/>
                </a:solidFill>
                <a:latin typeface="Century Gothic"/>
                <a:ea typeface="DejaVu Sans"/>
              </a:rPr>
              <a:t>Индикаторы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90" name="CustomShape 6"/>
          <p:cNvSpPr/>
          <p:nvPr/>
        </p:nvSpPr>
        <p:spPr>
          <a:xfrm>
            <a:off x="269640" y="755640"/>
            <a:ext cx="3560040" cy="100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990000"/>
                </a:solidFill>
                <a:latin typeface="Century Gothic"/>
                <a:ea typeface="DejaVu Sans"/>
              </a:rPr>
              <a:t>Модель цифровой образовательной среды</a:t>
            </a:r>
            <a:endParaRPr lang="ru-RU" sz="2000" b="0" strike="noStrike" spc="-1" dirty="0">
              <a:latin typeface="Arial"/>
            </a:endParaRPr>
          </a:p>
        </p:txBody>
      </p:sp>
      <p:grpSp>
        <p:nvGrpSpPr>
          <p:cNvPr id="491" name="Group 7"/>
          <p:cNvGrpSpPr/>
          <p:nvPr/>
        </p:nvGrpSpPr>
        <p:grpSpPr>
          <a:xfrm>
            <a:off x="272160" y="4405320"/>
            <a:ext cx="3953880" cy="674640"/>
            <a:chOff x="272160" y="4405320"/>
            <a:chExt cx="3953880" cy="674640"/>
          </a:xfrm>
        </p:grpSpPr>
        <p:sp>
          <p:nvSpPr>
            <p:cNvPr id="492" name="CustomShape 8"/>
            <p:cNvSpPr/>
            <p:nvPr/>
          </p:nvSpPr>
          <p:spPr>
            <a:xfrm>
              <a:off x="306360" y="4405320"/>
              <a:ext cx="3919680" cy="674640"/>
            </a:xfrm>
            <a:prstGeom prst="rect">
              <a:avLst/>
            </a:prstGeom>
            <a:solidFill>
              <a:srgbClr val="D09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3" name="CustomShape 9"/>
            <p:cNvSpPr/>
            <p:nvPr/>
          </p:nvSpPr>
          <p:spPr>
            <a:xfrm>
              <a:off x="272160" y="4441320"/>
              <a:ext cx="3853080" cy="638640"/>
            </a:xfrm>
            <a:prstGeom prst="rect">
              <a:avLst/>
            </a:prstGeom>
            <a:solidFill>
              <a:srgbClr val="CD893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сервисы и контенты для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педагогов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494" name="Group 10"/>
          <p:cNvGrpSpPr/>
          <p:nvPr/>
        </p:nvGrpSpPr>
        <p:grpSpPr>
          <a:xfrm>
            <a:off x="275040" y="2957040"/>
            <a:ext cx="4899960" cy="638640"/>
            <a:chOff x="275040" y="2957040"/>
            <a:chExt cx="4899960" cy="638640"/>
          </a:xfrm>
        </p:grpSpPr>
        <p:sp>
          <p:nvSpPr>
            <p:cNvPr id="495" name="CustomShape 11"/>
            <p:cNvSpPr/>
            <p:nvPr/>
          </p:nvSpPr>
          <p:spPr>
            <a:xfrm>
              <a:off x="275040" y="2981160"/>
              <a:ext cx="4899960" cy="589320"/>
            </a:xfrm>
            <a:prstGeom prst="rect">
              <a:avLst/>
            </a:prstGeom>
            <a:solidFill>
              <a:srgbClr val="E31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6" name="CustomShape 12"/>
            <p:cNvSpPr/>
            <p:nvPr/>
          </p:nvSpPr>
          <p:spPr>
            <a:xfrm>
              <a:off x="317880" y="2957040"/>
              <a:ext cx="4848840" cy="63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система объективного оценивания обучающихся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497" name="CustomShape 13"/>
          <p:cNvSpPr/>
          <p:nvPr/>
        </p:nvSpPr>
        <p:spPr>
          <a:xfrm>
            <a:off x="6814800" y="5788440"/>
            <a:ext cx="1319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на 2 %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98" name="CustomShape 14"/>
          <p:cNvSpPr/>
          <p:nvPr/>
        </p:nvSpPr>
        <p:spPr>
          <a:xfrm>
            <a:off x="6953040" y="4356360"/>
            <a:ext cx="8791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100 %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99" name="CustomShape 15"/>
          <p:cNvSpPr/>
          <p:nvPr/>
        </p:nvSpPr>
        <p:spPr>
          <a:xfrm>
            <a:off x="5158440" y="3456000"/>
            <a:ext cx="3812040" cy="100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500" b="0" strike="noStrike" spc="-1">
                <a:solidFill>
                  <a:srgbClr val="000000"/>
                </a:solidFill>
                <a:latin typeface="Arial"/>
                <a:ea typeface="DejaVu Sans"/>
              </a:rPr>
              <a:t>доля сотрудников и педагогов, прошедших повышение квалификации по внедрению целевой модели, процентов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500" name="CustomShape 16"/>
          <p:cNvSpPr/>
          <p:nvPr/>
        </p:nvSpPr>
        <p:spPr>
          <a:xfrm>
            <a:off x="4336200" y="5037840"/>
            <a:ext cx="3279960" cy="100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500" b="0" strike="noStrike" spc="-1">
                <a:solidFill>
                  <a:srgbClr val="000000"/>
                </a:solidFill>
                <a:latin typeface="Arial"/>
                <a:ea typeface="DejaVu Sans"/>
              </a:rPr>
              <a:t>снижение доли расходов на выполнение организационно-управленческих процессов, 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процентов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501" name="CustomShape 17"/>
          <p:cNvSpPr/>
          <p:nvPr/>
        </p:nvSpPr>
        <p:spPr>
          <a:xfrm>
            <a:off x="4434840" y="3606840"/>
            <a:ext cx="148680" cy="1486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2" name="CustomShape 18"/>
          <p:cNvSpPr/>
          <p:nvPr/>
        </p:nvSpPr>
        <p:spPr>
          <a:xfrm>
            <a:off x="3798000" y="4249080"/>
            <a:ext cx="148680" cy="1486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3" name="Line 19"/>
          <p:cNvSpPr/>
          <p:nvPr/>
        </p:nvSpPr>
        <p:spPr>
          <a:xfrm>
            <a:off x="3835800" y="4323600"/>
            <a:ext cx="396000" cy="15840"/>
          </a:xfrm>
          <a:prstGeom prst="line">
            <a:avLst/>
          </a:prstGeom>
          <a:ln w="3816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04" name="Group 20"/>
          <p:cNvGrpSpPr/>
          <p:nvPr/>
        </p:nvGrpSpPr>
        <p:grpSpPr>
          <a:xfrm>
            <a:off x="272160" y="1502280"/>
            <a:ext cx="5791320" cy="638640"/>
            <a:chOff x="272160" y="1502280"/>
            <a:chExt cx="5791320" cy="638640"/>
          </a:xfrm>
        </p:grpSpPr>
        <p:sp>
          <p:nvSpPr>
            <p:cNvPr id="505" name="CustomShape 21"/>
            <p:cNvSpPr/>
            <p:nvPr/>
          </p:nvSpPr>
          <p:spPr>
            <a:xfrm>
              <a:off x="272160" y="1539720"/>
              <a:ext cx="5791320" cy="564120"/>
            </a:xfrm>
            <a:prstGeom prst="rect">
              <a:avLst/>
            </a:prstGeom>
            <a:solidFill>
              <a:srgbClr val="D06A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6" name="CustomShape 22"/>
            <p:cNvSpPr/>
            <p:nvPr/>
          </p:nvSpPr>
          <p:spPr>
            <a:xfrm>
              <a:off x="376920" y="1502280"/>
              <a:ext cx="5389920" cy="63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построение индивидуальных учебных планов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507" name="Group 23"/>
          <p:cNvGrpSpPr/>
          <p:nvPr/>
        </p:nvGrpSpPr>
        <p:grpSpPr>
          <a:xfrm>
            <a:off x="207000" y="3661920"/>
            <a:ext cx="4493880" cy="678600"/>
            <a:chOff x="207000" y="3661920"/>
            <a:chExt cx="4493880" cy="678600"/>
          </a:xfrm>
        </p:grpSpPr>
        <p:sp>
          <p:nvSpPr>
            <p:cNvPr id="508" name="CustomShape 24"/>
            <p:cNvSpPr/>
            <p:nvPr/>
          </p:nvSpPr>
          <p:spPr>
            <a:xfrm>
              <a:off x="276120" y="3661920"/>
              <a:ext cx="4424760" cy="667800"/>
            </a:xfrm>
            <a:prstGeom prst="rect">
              <a:avLst/>
            </a:prstGeom>
            <a:solidFill>
              <a:srgbClr val="D06A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9" name="CustomShape 25"/>
            <p:cNvSpPr/>
            <p:nvPr/>
          </p:nvSpPr>
          <p:spPr>
            <a:xfrm>
              <a:off x="207000" y="3701880"/>
              <a:ext cx="3971520" cy="63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сервисы и контенты для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родителей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510" name="CustomShape 26"/>
          <p:cNvSpPr/>
          <p:nvPr/>
        </p:nvSpPr>
        <p:spPr>
          <a:xfrm>
            <a:off x="267480" y="2221200"/>
            <a:ext cx="5321880" cy="638640"/>
          </a:xfrm>
          <a:prstGeom prst="rect">
            <a:avLst/>
          </a:prstGeom>
          <a:solidFill>
            <a:srgbClr val="CD89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DejaVu Sans"/>
              </a:rPr>
              <a:t>базовый профиль цифровых компетенций обучающихся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511" name="Group 27"/>
          <p:cNvGrpSpPr/>
          <p:nvPr/>
        </p:nvGrpSpPr>
        <p:grpSpPr>
          <a:xfrm>
            <a:off x="310680" y="5195160"/>
            <a:ext cx="3501720" cy="495360"/>
            <a:chOff x="310680" y="5195160"/>
            <a:chExt cx="3501720" cy="495360"/>
          </a:xfrm>
        </p:grpSpPr>
        <p:sp>
          <p:nvSpPr>
            <p:cNvPr id="512" name="CustomShape 28"/>
            <p:cNvSpPr/>
            <p:nvPr/>
          </p:nvSpPr>
          <p:spPr>
            <a:xfrm>
              <a:off x="310680" y="5195160"/>
              <a:ext cx="3501720" cy="495360"/>
            </a:xfrm>
            <a:prstGeom prst="rect">
              <a:avLst/>
            </a:prstGeom>
            <a:solidFill>
              <a:srgbClr val="E31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3" name="CustomShape 29"/>
            <p:cNvSpPr/>
            <p:nvPr/>
          </p:nvSpPr>
          <p:spPr>
            <a:xfrm>
              <a:off x="327600" y="5252760"/>
              <a:ext cx="3272040" cy="364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управление обучением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514" name="Group 30"/>
          <p:cNvGrpSpPr/>
          <p:nvPr/>
        </p:nvGrpSpPr>
        <p:grpSpPr>
          <a:xfrm>
            <a:off x="281520" y="5815800"/>
            <a:ext cx="3185640" cy="495360"/>
            <a:chOff x="281520" y="5815800"/>
            <a:chExt cx="3185640" cy="495360"/>
          </a:xfrm>
        </p:grpSpPr>
        <p:sp>
          <p:nvSpPr>
            <p:cNvPr id="515" name="CustomShape 31"/>
            <p:cNvSpPr/>
            <p:nvPr/>
          </p:nvSpPr>
          <p:spPr>
            <a:xfrm>
              <a:off x="295920" y="5815800"/>
              <a:ext cx="3171240" cy="495360"/>
            </a:xfrm>
            <a:prstGeom prst="rect">
              <a:avLst/>
            </a:prstGeom>
            <a:solidFill>
              <a:srgbClr val="D06A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6" name="CustomShape 32"/>
            <p:cNvSpPr/>
            <p:nvPr/>
          </p:nvSpPr>
          <p:spPr>
            <a:xfrm>
              <a:off x="281520" y="5881320"/>
              <a:ext cx="2953800" cy="364320"/>
            </a:xfrm>
            <a:prstGeom prst="rect">
              <a:avLst/>
            </a:prstGeom>
            <a:solidFill>
              <a:srgbClr val="D06A0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«бережливая школа»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517" name="CustomShape 33"/>
          <p:cNvSpPr/>
          <p:nvPr/>
        </p:nvSpPr>
        <p:spPr>
          <a:xfrm rot="1914600">
            <a:off x="4648320" y="717840"/>
            <a:ext cx="339480" cy="61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8" name="Line 34"/>
          <p:cNvSpPr/>
          <p:nvPr/>
        </p:nvSpPr>
        <p:spPr>
          <a:xfrm flipV="1">
            <a:off x="3326400" y="1544040"/>
            <a:ext cx="3031200" cy="485028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9" name="Line 35"/>
          <p:cNvSpPr/>
          <p:nvPr/>
        </p:nvSpPr>
        <p:spPr>
          <a:xfrm flipH="1">
            <a:off x="6364800" y="1526760"/>
            <a:ext cx="2442600" cy="2592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0" name="CustomShape 36"/>
          <p:cNvSpPr/>
          <p:nvPr/>
        </p:nvSpPr>
        <p:spPr>
          <a:xfrm>
            <a:off x="5895000" y="2291760"/>
            <a:ext cx="288324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500" b="0" strike="noStrike" spc="-1">
                <a:solidFill>
                  <a:srgbClr val="000000"/>
                </a:solidFill>
                <a:latin typeface="Arial"/>
                <a:ea typeface="DejaVu Sans"/>
              </a:rPr>
              <a:t>внедрение целевой модели ЦОС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521" name="CustomShape 37"/>
          <p:cNvSpPr/>
          <p:nvPr/>
        </p:nvSpPr>
        <p:spPr>
          <a:xfrm>
            <a:off x="6280200" y="2740320"/>
            <a:ext cx="2863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в организации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CustomShape 1"/>
          <p:cNvSpPr/>
          <p:nvPr/>
        </p:nvSpPr>
        <p:spPr>
          <a:xfrm>
            <a:off x="2592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3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24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525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6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27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528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9" name="CustomShape 6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0" name="CustomShape 7"/>
          <p:cNvSpPr/>
          <p:nvPr/>
        </p:nvSpPr>
        <p:spPr>
          <a:xfrm>
            <a:off x="1147320" y="1047600"/>
            <a:ext cx="729720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Проект «Успех каждого ребенка»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531" name="Group 8"/>
          <p:cNvGrpSpPr/>
          <p:nvPr/>
        </p:nvGrpSpPr>
        <p:grpSpPr>
          <a:xfrm>
            <a:off x="2648160" y="1828800"/>
            <a:ext cx="6262200" cy="576720"/>
            <a:chOff x="2648160" y="1828800"/>
            <a:chExt cx="6262200" cy="576720"/>
          </a:xfrm>
        </p:grpSpPr>
        <p:sp>
          <p:nvSpPr>
            <p:cNvPr id="532" name="CustomShape 9"/>
            <p:cNvSpPr/>
            <p:nvPr/>
          </p:nvSpPr>
          <p:spPr>
            <a:xfrm>
              <a:off x="5357160" y="1828800"/>
              <a:ext cx="3553200" cy="576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создание центра выявления и поддержки одаренных детей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533" name="CustomShape 10"/>
            <p:cNvSpPr/>
            <p:nvPr/>
          </p:nvSpPr>
          <p:spPr>
            <a:xfrm>
              <a:off x="2648160" y="1895400"/>
              <a:ext cx="261252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534" name="Group 11"/>
          <p:cNvGrpSpPr/>
          <p:nvPr/>
        </p:nvGrpSpPr>
        <p:grpSpPr>
          <a:xfrm>
            <a:off x="2674080" y="4791240"/>
            <a:ext cx="5901840" cy="1309680"/>
            <a:chOff x="2674080" y="4791240"/>
            <a:chExt cx="5901840" cy="1309680"/>
          </a:xfrm>
        </p:grpSpPr>
        <p:sp>
          <p:nvSpPr>
            <p:cNvPr id="535" name="CustomShape 12"/>
            <p:cNvSpPr/>
            <p:nvPr/>
          </p:nvSpPr>
          <p:spPr>
            <a:xfrm>
              <a:off x="5288040" y="4816800"/>
              <a:ext cx="3287880" cy="1277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создание 1 центра в 2020 году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2E75B6"/>
                  </a:solidFill>
                  <a:latin typeface="Arial"/>
                  <a:ea typeface="DejaVu Sans"/>
                </a:rPr>
                <a:t>Перечень утвержден распоряжением Правительства Челябинской области от 04.07.2019 г. № 512-рп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536" name="CustomShape 13"/>
            <p:cNvSpPr/>
            <p:nvPr/>
          </p:nvSpPr>
          <p:spPr>
            <a:xfrm>
              <a:off x="2674080" y="4791240"/>
              <a:ext cx="2862720" cy="13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Количество организаций – получателей грантов: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537" name="Group 14"/>
          <p:cNvGrpSpPr/>
          <p:nvPr/>
        </p:nvGrpSpPr>
        <p:grpSpPr>
          <a:xfrm>
            <a:off x="2725920" y="2656080"/>
            <a:ext cx="6238080" cy="1519200"/>
            <a:chOff x="2725920" y="2656080"/>
            <a:chExt cx="6238080" cy="1519200"/>
          </a:xfrm>
        </p:grpSpPr>
        <p:sp>
          <p:nvSpPr>
            <p:cNvPr id="538" name="CustomShape 15"/>
            <p:cNvSpPr/>
            <p:nvPr/>
          </p:nvSpPr>
          <p:spPr>
            <a:xfrm>
              <a:off x="5382720" y="2656080"/>
              <a:ext cx="3581280" cy="15192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общеобразовательные организации</a:t>
              </a: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5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организации дополнительного образования</a:t>
              </a: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5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ВУЗы</a:t>
              </a:r>
              <a:endParaRPr lang="ru-RU" sz="1600" b="0" strike="noStrike" spc="-1" dirty="0">
                <a:latin typeface="Arial"/>
              </a:endParaRPr>
            </a:p>
          </p:txBody>
        </p:sp>
        <p:sp>
          <p:nvSpPr>
            <p:cNvPr id="539" name="CustomShape 16"/>
            <p:cNvSpPr/>
            <p:nvPr/>
          </p:nvSpPr>
          <p:spPr>
            <a:xfrm>
              <a:off x="2725920" y="2670480"/>
              <a:ext cx="309780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Типы организаций: 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540" name="CustomShape 17"/>
          <p:cNvSpPr/>
          <p:nvPr/>
        </p:nvSpPr>
        <p:spPr>
          <a:xfrm>
            <a:off x="1095480" y="171648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1" name="CustomShape 18"/>
          <p:cNvSpPr/>
          <p:nvPr/>
        </p:nvSpPr>
        <p:spPr>
          <a:xfrm>
            <a:off x="2320560" y="308808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2" name="CustomShape 19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3" name="CustomShape 20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4" name="CustomShape 21"/>
          <p:cNvSpPr/>
          <p:nvPr/>
        </p:nvSpPr>
        <p:spPr>
          <a:xfrm>
            <a:off x="2475720" y="396108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5" name="CustomShape 22"/>
          <p:cNvSpPr/>
          <p:nvPr/>
        </p:nvSpPr>
        <p:spPr>
          <a:xfrm>
            <a:off x="2303280" y="488268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6" name="CustomShape 23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7" name="CustomShape 24"/>
          <p:cNvSpPr/>
          <p:nvPr/>
        </p:nvSpPr>
        <p:spPr>
          <a:xfrm>
            <a:off x="362160" y="62884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48" name="Group 25"/>
          <p:cNvGrpSpPr/>
          <p:nvPr/>
        </p:nvGrpSpPr>
        <p:grpSpPr>
          <a:xfrm>
            <a:off x="155160" y="776520"/>
            <a:ext cx="1060200" cy="1042920"/>
            <a:chOff x="155160" y="776520"/>
            <a:chExt cx="1060200" cy="1042920"/>
          </a:xfrm>
        </p:grpSpPr>
        <p:sp>
          <p:nvSpPr>
            <p:cNvPr id="549" name="CustomShape 26"/>
            <p:cNvSpPr/>
            <p:nvPr/>
          </p:nvSpPr>
          <p:spPr>
            <a:xfrm>
              <a:off x="155160" y="776520"/>
              <a:ext cx="1060200" cy="104292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0" name="CustomShape 27"/>
            <p:cNvSpPr/>
            <p:nvPr/>
          </p:nvSpPr>
          <p:spPr>
            <a:xfrm>
              <a:off x="415080" y="960840"/>
              <a:ext cx="56988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551" name="Line 28"/>
          <p:cNvSpPr/>
          <p:nvPr/>
        </p:nvSpPr>
        <p:spPr>
          <a:xfrm>
            <a:off x="5296320" y="1871640"/>
            <a:ext cx="17280" cy="458928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2" name="Line 29"/>
          <p:cNvSpPr/>
          <p:nvPr/>
        </p:nvSpPr>
        <p:spPr>
          <a:xfrm flipV="1">
            <a:off x="2803320" y="2561760"/>
            <a:ext cx="607320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3" name="Line 30"/>
          <p:cNvSpPr/>
          <p:nvPr/>
        </p:nvSpPr>
        <p:spPr>
          <a:xfrm flipV="1">
            <a:off x="2811960" y="4425120"/>
            <a:ext cx="5900400" cy="1728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54" name="Picture 4"/>
          <p:cNvPicPr/>
          <p:nvPr/>
        </p:nvPicPr>
        <p:blipFill>
          <a:blip r:embed="rId5" cstate="print"/>
          <a:stretch/>
        </p:blipFill>
        <p:spPr>
          <a:xfrm>
            <a:off x="317520" y="3131280"/>
            <a:ext cx="1738440" cy="1086120"/>
          </a:xfrm>
          <a:prstGeom prst="rect">
            <a:avLst/>
          </a:prstGeom>
          <a:ln>
            <a:noFill/>
          </a:ln>
        </p:spPr>
      </p:pic>
      <p:sp>
        <p:nvSpPr>
          <p:cNvPr id="555" name="CustomShape 31"/>
          <p:cNvSpPr/>
          <p:nvPr/>
        </p:nvSpPr>
        <p:spPr>
          <a:xfrm>
            <a:off x="1506600" y="590616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6" name="CustomShape 32"/>
          <p:cNvSpPr/>
          <p:nvPr/>
        </p:nvSpPr>
        <p:spPr>
          <a:xfrm>
            <a:off x="2076120" y="52851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7" name="CustomShape 33"/>
          <p:cNvSpPr/>
          <p:nvPr/>
        </p:nvSpPr>
        <p:spPr>
          <a:xfrm>
            <a:off x="2438280" y="44154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8" name="CustomShape 34"/>
          <p:cNvSpPr/>
          <p:nvPr/>
        </p:nvSpPr>
        <p:spPr>
          <a:xfrm>
            <a:off x="2438280" y="3516840"/>
            <a:ext cx="191880" cy="1746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9" name="CustomShape 35"/>
          <p:cNvSpPr/>
          <p:nvPr/>
        </p:nvSpPr>
        <p:spPr>
          <a:xfrm>
            <a:off x="2153880" y="2662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0" name="CustomShape 36"/>
          <p:cNvSpPr/>
          <p:nvPr/>
        </p:nvSpPr>
        <p:spPr>
          <a:xfrm>
            <a:off x="1515240" y="195516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1" name="CustomShape 37"/>
          <p:cNvSpPr/>
          <p:nvPr/>
        </p:nvSpPr>
        <p:spPr>
          <a:xfrm>
            <a:off x="8769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2" name="CustomShape 38"/>
          <p:cNvSpPr/>
          <p:nvPr/>
        </p:nvSpPr>
        <p:spPr>
          <a:xfrm>
            <a:off x="60948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3" name="CustomShape 39"/>
          <p:cNvSpPr/>
          <p:nvPr/>
        </p:nvSpPr>
        <p:spPr>
          <a:xfrm>
            <a:off x="10944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64" name="Picture 2"/>
          <p:cNvPicPr/>
          <p:nvPr/>
        </p:nvPicPr>
        <p:blipFill>
          <a:blip r:embed="rId6" cstate="print"/>
          <a:stretch/>
        </p:blipFill>
        <p:spPr>
          <a:xfrm>
            <a:off x="159480" y="2645280"/>
            <a:ext cx="2080080" cy="259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CustomShape 1"/>
          <p:cNvSpPr/>
          <p:nvPr/>
        </p:nvSpPr>
        <p:spPr>
          <a:xfrm>
            <a:off x="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7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68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569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0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71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572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3" name="CustomShape 6"/>
          <p:cNvSpPr/>
          <p:nvPr/>
        </p:nvSpPr>
        <p:spPr>
          <a:xfrm>
            <a:off x="1233720" y="1168200"/>
            <a:ext cx="762516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«Успех каждого ребенка»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574" name="Group 7"/>
          <p:cNvGrpSpPr/>
          <p:nvPr/>
        </p:nvGrpSpPr>
        <p:grpSpPr>
          <a:xfrm>
            <a:off x="2691360" y="2050920"/>
            <a:ext cx="6555600" cy="1068840"/>
            <a:chOff x="2691360" y="2050920"/>
            <a:chExt cx="6555600" cy="1068840"/>
          </a:xfrm>
        </p:grpSpPr>
        <p:sp>
          <p:nvSpPr>
            <p:cNvPr id="575" name="CustomShape 8"/>
            <p:cNvSpPr/>
            <p:nvPr/>
          </p:nvSpPr>
          <p:spPr>
            <a:xfrm>
              <a:off x="5037840" y="2148120"/>
              <a:ext cx="4209120" cy="971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Федеральный бюджет – 220 млн. 800 тыс.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Областной бюджет      – 9 млн. 200 тыс.                                                         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576" name="CustomShape 9"/>
            <p:cNvSpPr/>
            <p:nvPr/>
          </p:nvSpPr>
          <p:spPr>
            <a:xfrm>
              <a:off x="2691360" y="2050920"/>
              <a:ext cx="2702160" cy="1004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Общий объем средств на 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577" name="Group 10"/>
          <p:cNvGrpSpPr/>
          <p:nvPr/>
        </p:nvGrpSpPr>
        <p:grpSpPr>
          <a:xfrm>
            <a:off x="2700000" y="4989600"/>
            <a:ext cx="6443280" cy="699840"/>
            <a:chOff x="2700000" y="4989600"/>
            <a:chExt cx="6443280" cy="699840"/>
          </a:xfrm>
        </p:grpSpPr>
        <p:sp>
          <p:nvSpPr>
            <p:cNvPr id="578" name="CustomShape 11"/>
            <p:cNvSpPr/>
            <p:nvPr/>
          </p:nvSpPr>
          <p:spPr>
            <a:xfrm>
              <a:off x="5063760" y="5041080"/>
              <a:ext cx="4079520" cy="607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5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45 млн. рублей в течение 2020-2022 гг.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579" name="CustomShape 12"/>
            <p:cNvSpPr/>
            <p:nvPr/>
          </p:nvSpPr>
          <p:spPr>
            <a:xfrm>
              <a:off x="2700000" y="4989600"/>
              <a:ext cx="2396160" cy="699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Операционные расходы: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580" name="Group 13"/>
          <p:cNvGrpSpPr/>
          <p:nvPr/>
        </p:nvGrpSpPr>
        <p:grpSpPr>
          <a:xfrm>
            <a:off x="2777760" y="3550320"/>
            <a:ext cx="5994720" cy="1004760"/>
            <a:chOff x="2777760" y="3550320"/>
            <a:chExt cx="5994720" cy="1004760"/>
          </a:xfrm>
        </p:grpSpPr>
        <p:sp>
          <p:nvSpPr>
            <p:cNvPr id="581" name="CustomShape 14"/>
            <p:cNvSpPr/>
            <p:nvPr/>
          </p:nvSpPr>
          <p:spPr>
            <a:xfrm>
              <a:off x="5151600" y="3855240"/>
              <a:ext cx="362088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FF0000"/>
                  </a:solidFill>
                  <a:latin typeface="Arial"/>
                  <a:ea typeface="DejaVu Sans"/>
                </a:rPr>
                <a:t>230 млн. рублей </a:t>
              </a:r>
              <a:endParaRPr lang="ru-RU" sz="2000" b="0" strike="noStrike" spc="-1">
                <a:latin typeface="Arial"/>
              </a:endParaRPr>
            </a:p>
          </p:txBody>
        </p:sp>
        <p:sp>
          <p:nvSpPr>
            <p:cNvPr id="582" name="CustomShape 15"/>
            <p:cNvSpPr/>
            <p:nvPr/>
          </p:nvSpPr>
          <p:spPr>
            <a:xfrm>
              <a:off x="2777760" y="3550320"/>
              <a:ext cx="2628720" cy="1004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Размер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гранта на одну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организацию: 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583" name="Line 16"/>
          <p:cNvSpPr/>
          <p:nvPr/>
        </p:nvSpPr>
        <p:spPr>
          <a:xfrm>
            <a:off x="4925520" y="2001240"/>
            <a:ext cx="17280" cy="434772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4" name="Line 17"/>
          <p:cNvSpPr/>
          <p:nvPr/>
        </p:nvSpPr>
        <p:spPr>
          <a:xfrm flipV="1">
            <a:off x="2458440" y="3312360"/>
            <a:ext cx="625392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5" name="Line 18"/>
          <p:cNvSpPr/>
          <p:nvPr/>
        </p:nvSpPr>
        <p:spPr>
          <a:xfrm flipV="1">
            <a:off x="2498760" y="4905360"/>
            <a:ext cx="625392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6" name="CustomShape 19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87" name="Picture 4"/>
          <p:cNvPicPr/>
          <p:nvPr/>
        </p:nvPicPr>
        <p:blipFill>
          <a:blip r:embed="rId5" cstate="print"/>
          <a:stretch/>
        </p:blipFill>
        <p:spPr>
          <a:xfrm>
            <a:off x="378000" y="3226320"/>
            <a:ext cx="1338120" cy="835920"/>
          </a:xfrm>
          <a:prstGeom prst="rect">
            <a:avLst/>
          </a:prstGeom>
          <a:ln>
            <a:noFill/>
          </a:ln>
        </p:spPr>
      </p:pic>
      <p:pic>
        <p:nvPicPr>
          <p:cNvPr id="588" name="Picture 2"/>
          <p:cNvPicPr/>
          <p:nvPr/>
        </p:nvPicPr>
        <p:blipFill>
          <a:blip r:embed="rId6" cstate="print"/>
          <a:stretch/>
        </p:blipFill>
        <p:spPr>
          <a:xfrm>
            <a:off x="172440" y="2751840"/>
            <a:ext cx="1793520" cy="2233440"/>
          </a:xfrm>
          <a:prstGeom prst="rect">
            <a:avLst/>
          </a:prstGeom>
          <a:ln>
            <a:noFill/>
          </a:ln>
        </p:spPr>
      </p:pic>
      <p:grpSp>
        <p:nvGrpSpPr>
          <p:cNvPr id="589" name="Group 20"/>
          <p:cNvGrpSpPr/>
          <p:nvPr/>
        </p:nvGrpSpPr>
        <p:grpSpPr>
          <a:xfrm>
            <a:off x="137880" y="819360"/>
            <a:ext cx="1207080" cy="1120680"/>
            <a:chOff x="137880" y="819360"/>
            <a:chExt cx="1207080" cy="1120680"/>
          </a:xfrm>
        </p:grpSpPr>
        <p:sp>
          <p:nvSpPr>
            <p:cNvPr id="590" name="CustomShape 21"/>
            <p:cNvSpPr/>
            <p:nvPr/>
          </p:nvSpPr>
          <p:spPr>
            <a:xfrm>
              <a:off x="137880" y="819360"/>
              <a:ext cx="1207080" cy="112068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1" name="CustomShape 22"/>
            <p:cNvSpPr/>
            <p:nvPr/>
          </p:nvSpPr>
          <p:spPr>
            <a:xfrm>
              <a:off x="433440" y="1017720"/>
              <a:ext cx="64872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592" name="CustomShape 23"/>
          <p:cNvSpPr/>
          <p:nvPr/>
        </p:nvSpPr>
        <p:spPr>
          <a:xfrm>
            <a:off x="1181880" y="174240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3" name="CustomShape 24"/>
          <p:cNvSpPr/>
          <p:nvPr/>
        </p:nvSpPr>
        <p:spPr>
          <a:xfrm>
            <a:off x="1541160" y="197244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4" name="CustomShape 25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5" name="CustomShape 26"/>
          <p:cNvSpPr/>
          <p:nvPr/>
        </p:nvSpPr>
        <p:spPr>
          <a:xfrm>
            <a:off x="2179440" y="27057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6" name="CustomShape 27"/>
          <p:cNvSpPr/>
          <p:nvPr/>
        </p:nvSpPr>
        <p:spPr>
          <a:xfrm>
            <a:off x="2355120" y="314856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7" name="CustomShape 28"/>
          <p:cNvSpPr/>
          <p:nvPr/>
        </p:nvSpPr>
        <p:spPr>
          <a:xfrm>
            <a:off x="2455560" y="362016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8" name="CustomShape 29"/>
          <p:cNvSpPr/>
          <p:nvPr/>
        </p:nvSpPr>
        <p:spPr>
          <a:xfrm>
            <a:off x="2475720" y="409896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9" name="CustomShape 30"/>
          <p:cNvSpPr/>
          <p:nvPr/>
        </p:nvSpPr>
        <p:spPr>
          <a:xfrm>
            <a:off x="2377800" y="45792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0" name="CustomShape 31"/>
          <p:cNvSpPr/>
          <p:nvPr/>
        </p:nvSpPr>
        <p:spPr>
          <a:xfrm>
            <a:off x="2260080" y="49773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1" name="CustomShape 32"/>
          <p:cNvSpPr/>
          <p:nvPr/>
        </p:nvSpPr>
        <p:spPr>
          <a:xfrm>
            <a:off x="2058840" y="531972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2" name="CustomShape 33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3" name="CustomShape 34"/>
          <p:cNvSpPr/>
          <p:nvPr/>
        </p:nvSpPr>
        <p:spPr>
          <a:xfrm>
            <a:off x="1481040" y="592344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4" name="CustomShape 35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5" name="CustomShape 36"/>
          <p:cNvSpPr/>
          <p:nvPr/>
        </p:nvSpPr>
        <p:spPr>
          <a:xfrm>
            <a:off x="8337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6" name="CustomShape 37"/>
          <p:cNvSpPr/>
          <p:nvPr/>
        </p:nvSpPr>
        <p:spPr>
          <a:xfrm>
            <a:off x="583560" y="627732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7" name="CustomShape 38"/>
          <p:cNvSpPr/>
          <p:nvPr/>
        </p:nvSpPr>
        <p:spPr>
          <a:xfrm>
            <a:off x="103680" y="627444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8" name="CustomShape 39"/>
          <p:cNvSpPr/>
          <p:nvPr/>
        </p:nvSpPr>
        <p:spPr>
          <a:xfrm>
            <a:off x="336600" y="628020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10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611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2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13" name="Group 3"/>
          <p:cNvGrpSpPr/>
          <p:nvPr/>
        </p:nvGrpSpPr>
        <p:grpSpPr>
          <a:xfrm>
            <a:off x="1665000" y="1778400"/>
            <a:ext cx="3216960" cy="662040"/>
            <a:chOff x="1665000" y="1778400"/>
            <a:chExt cx="3216960" cy="662040"/>
          </a:xfrm>
        </p:grpSpPr>
        <p:sp>
          <p:nvSpPr>
            <p:cNvPr id="614" name="CustomShape 4"/>
            <p:cNvSpPr/>
            <p:nvPr/>
          </p:nvSpPr>
          <p:spPr>
            <a:xfrm>
              <a:off x="1665000" y="1778400"/>
              <a:ext cx="3216960" cy="662040"/>
            </a:xfrm>
            <a:prstGeom prst="rect">
              <a:avLst/>
            </a:prstGeom>
            <a:noFill/>
            <a:ln w="2844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5" name="CustomShape 5"/>
            <p:cNvSpPr/>
            <p:nvPr/>
          </p:nvSpPr>
          <p:spPr>
            <a:xfrm>
              <a:off x="1792800" y="1823040"/>
              <a:ext cx="183960" cy="522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16" name="CustomShape 6"/>
          <p:cNvSpPr/>
          <p:nvPr/>
        </p:nvSpPr>
        <p:spPr>
          <a:xfrm>
            <a:off x="2047320" y="6162840"/>
            <a:ext cx="2275200" cy="577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7" name="CustomShape 7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8" name="CustomShape 8"/>
          <p:cNvSpPr/>
          <p:nvPr/>
        </p:nvSpPr>
        <p:spPr>
          <a:xfrm>
            <a:off x="221400" y="275400"/>
            <a:ext cx="75862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619" name="Group 9"/>
          <p:cNvGrpSpPr/>
          <p:nvPr/>
        </p:nvGrpSpPr>
        <p:grpSpPr>
          <a:xfrm>
            <a:off x="690120" y="819360"/>
            <a:ext cx="1068840" cy="1094760"/>
            <a:chOff x="690120" y="819360"/>
            <a:chExt cx="1068840" cy="1094760"/>
          </a:xfrm>
        </p:grpSpPr>
        <p:sp>
          <p:nvSpPr>
            <p:cNvPr id="620" name="CustomShape 10"/>
            <p:cNvSpPr/>
            <p:nvPr/>
          </p:nvSpPr>
          <p:spPr>
            <a:xfrm>
              <a:off x="690120" y="819360"/>
              <a:ext cx="1068840" cy="109476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1" name="CustomShape 11"/>
            <p:cNvSpPr/>
            <p:nvPr/>
          </p:nvSpPr>
          <p:spPr>
            <a:xfrm>
              <a:off x="951840" y="1013040"/>
              <a:ext cx="57456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622" name="CustomShape 12"/>
          <p:cNvSpPr/>
          <p:nvPr/>
        </p:nvSpPr>
        <p:spPr>
          <a:xfrm>
            <a:off x="1604520" y="1168200"/>
            <a:ext cx="701244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«Успех каждого ребенка»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23" name="CustomShape 13"/>
          <p:cNvSpPr/>
          <p:nvPr/>
        </p:nvSpPr>
        <p:spPr>
          <a:xfrm>
            <a:off x="612360" y="2886120"/>
            <a:ext cx="3121920" cy="325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приобретение высокотехнологичного оборудования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 startAt="2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приведение помещений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в соответствие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с требованиями СанПин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624" name="CustomShape 14"/>
          <p:cNvSpPr/>
          <p:nvPr/>
        </p:nvSpPr>
        <p:spPr>
          <a:xfrm>
            <a:off x="5300280" y="3256200"/>
            <a:ext cx="2652480" cy="276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выявление одаренных детей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2.   сопровождение развития одаренных детей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3.   координация проведения мероприятий с одаренными детьми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25" name="Line 15"/>
          <p:cNvSpPr/>
          <p:nvPr/>
        </p:nvSpPr>
        <p:spPr>
          <a:xfrm>
            <a:off x="2803320" y="265680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6" name="CustomShape 16"/>
          <p:cNvSpPr/>
          <p:nvPr/>
        </p:nvSpPr>
        <p:spPr>
          <a:xfrm>
            <a:off x="629280" y="1976400"/>
            <a:ext cx="23893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Целевое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назначение средств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627" name="CustomShape 17"/>
          <p:cNvSpPr/>
          <p:nvPr/>
        </p:nvSpPr>
        <p:spPr>
          <a:xfrm>
            <a:off x="5362200" y="1947600"/>
            <a:ext cx="26337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Содержание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деятельности центра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628" name="Line 18"/>
          <p:cNvSpPr/>
          <p:nvPr/>
        </p:nvSpPr>
        <p:spPr>
          <a:xfrm>
            <a:off x="5336640" y="2602080"/>
            <a:ext cx="2079000" cy="36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9" name="CustomShape 19"/>
          <p:cNvSpPr/>
          <p:nvPr/>
        </p:nvSpPr>
        <p:spPr>
          <a:xfrm rot="2905200">
            <a:off x="567000" y="275652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0" name="Line 20"/>
          <p:cNvSpPr/>
          <p:nvPr/>
        </p:nvSpPr>
        <p:spPr>
          <a:xfrm>
            <a:off x="672840" y="2648160"/>
            <a:ext cx="2133360" cy="288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1" name="CustomShape 21"/>
          <p:cNvSpPr/>
          <p:nvPr/>
        </p:nvSpPr>
        <p:spPr>
          <a:xfrm rot="2905200">
            <a:off x="5162040" y="271044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2" name="Line 22"/>
          <p:cNvSpPr/>
          <p:nvPr/>
        </p:nvSpPr>
        <p:spPr>
          <a:xfrm>
            <a:off x="7398360" y="261072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34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635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6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637" name="CustomShape 3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8" name="CustomShape 4"/>
          <p:cNvSpPr/>
          <p:nvPr/>
        </p:nvSpPr>
        <p:spPr>
          <a:xfrm>
            <a:off x="0" y="2610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639" name="CustomShape 5"/>
          <p:cNvSpPr/>
          <p:nvPr/>
        </p:nvSpPr>
        <p:spPr>
          <a:xfrm>
            <a:off x="6305760" y="1540440"/>
            <a:ext cx="239760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663300"/>
                </a:solidFill>
                <a:latin typeface="Century Gothic"/>
                <a:ea typeface="DejaVu Sans"/>
              </a:rPr>
              <a:t>Индикаторы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640" name="CustomShape 6"/>
          <p:cNvSpPr/>
          <p:nvPr/>
        </p:nvSpPr>
        <p:spPr>
          <a:xfrm>
            <a:off x="3798000" y="4249080"/>
            <a:ext cx="148680" cy="1486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1" name="Line 7"/>
          <p:cNvSpPr/>
          <p:nvPr/>
        </p:nvSpPr>
        <p:spPr>
          <a:xfrm>
            <a:off x="3835800" y="4323600"/>
            <a:ext cx="396000" cy="15840"/>
          </a:xfrm>
          <a:prstGeom prst="line">
            <a:avLst/>
          </a:prstGeom>
          <a:ln w="3816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2" name="Line 8"/>
          <p:cNvSpPr/>
          <p:nvPr/>
        </p:nvSpPr>
        <p:spPr>
          <a:xfrm flipV="1">
            <a:off x="1540800" y="1983960"/>
            <a:ext cx="2642760" cy="423792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3" name="Line 9"/>
          <p:cNvSpPr/>
          <p:nvPr/>
        </p:nvSpPr>
        <p:spPr>
          <a:xfrm flipH="1">
            <a:off x="4174920" y="1966680"/>
            <a:ext cx="4580640" cy="1728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44" name="Picture 6"/>
          <p:cNvPicPr/>
          <p:nvPr/>
        </p:nvPicPr>
        <p:blipFill>
          <a:blip r:embed="rId5" cstate="print"/>
          <a:stretch/>
        </p:blipFill>
        <p:spPr>
          <a:xfrm>
            <a:off x="646920" y="3118320"/>
            <a:ext cx="1206360" cy="1206360"/>
          </a:xfrm>
          <a:prstGeom prst="rect">
            <a:avLst/>
          </a:prstGeom>
          <a:ln>
            <a:noFill/>
          </a:ln>
        </p:spPr>
      </p:pic>
      <p:pic>
        <p:nvPicPr>
          <p:cNvPr id="645" name="Picture 2"/>
          <p:cNvPicPr/>
          <p:nvPr/>
        </p:nvPicPr>
        <p:blipFill>
          <a:blip r:embed="rId6" cstate="print"/>
          <a:stretch/>
        </p:blipFill>
        <p:spPr>
          <a:xfrm>
            <a:off x="143640" y="2530440"/>
            <a:ext cx="2144520" cy="2670480"/>
          </a:xfrm>
          <a:prstGeom prst="rect">
            <a:avLst/>
          </a:prstGeom>
          <a:ln>
            <a:noFill/>
          </a:ln>
        </p:spPr>
      </p:pic>
      <p:sp>
        <p:nvSpPr>
          <p:cNvPr id="646" name="CustomShape 10"/>
          <p:cNvSpPr/>
          <p:nvPr/>
        </p:nvSpPr>
        <p:spPr>
          <a:xfrm>
            <a:off x="672840" y="750600"/>
            <a:ext cx="1068840" cy="109476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7" name="CustomShape 11"/>
          <p:cNvSpPr/>
          <p:nvPr/>
        </p:nvSpPr>
        <p:spPr>
          <a:xfrm>
            <a:off x="1552680" y="1021680"/>
            <a:ext cx="715932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 Проект «Успех каждого ребенка»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48" name="CustomShape 12"/>
          <p:cNvSpPr/>
          <p:nvPr/>
        </p:nvSpPr>
        <p:spPr>
          <a:xfrm>
            <a:off x="921960" y="915120"/>
            <a:ext cx="51804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3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649" name="CustomShape 13"/>
          <p:cNvSpPr/>
          <p:nvPr/>
        </p:nvSpPr>
        <p:spPr>
          <a:xfrm>
            <a:off x="4227120" y="2035080"/>
            <a:ext cx="4812840" cy="11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Объем программ дополнительного образования детей, проводимых на регулярной основе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не менее 25 000 человеко-часов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650" name="CustomShape 14"/>
          <p:cNvSpPr/>
          <p:nvPr/>
        </p:nvSpPr>
        <p:spPr>
          <a:xfrm>
            <a:off x="3830040" y="2810520"/>
            <a:ext cx="531324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Объем проведенных профильных региональных смен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не менее 10 000 человеко-дней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51" name="CustomShape 15"/>
          <p:cNvSpPr/>
          <p:nvPr/>
        </p:nvSpPr>
        <p:spPr>
          <a:xfrm>
            <a:off x="3372840" y="3424680"/>
            <a:ext cx="5666760" cy="72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Доля детей 5-11 классов, вовлеченных в мероприятия по выявлению и сопровождению одаренных детей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            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20 %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52" name="CustomShape 16"/>
          <p:cNvSpPr/>
          <p:nvPr/>
        </p:nvSpPr>
        <p:spPr>
          <a:xfrm>
            <a:off x="2950200" y="4174200"/>
            <a:ext cx="6193080" cy="72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Число проведенных региональных мероприятий по выявлению одаренных детей 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                       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50 мероприятий к 2022 году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53" name="CustomShape 17"/>
          <p:cNvSpPr/>
          <p:nvPr/>
        </p:nvSpPr>
        <p:spPr>
          <a:xfrm>
            <a:off x="1906560" y="5848560"/>
            <a:ext cx="723672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Доля сотрудников центра, прошедших повышение квалификации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                                                  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100 %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54" name="CustomShape 18"/>
          <p:cNvSpPr/>
          <p:nvPr/>
        </p:nvSpPr>
        <p:spPr>
          <a:xfrm>
            <a:off x="2309040" y="5095080"/>
            <a:ext cx="6834240" cy="72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Численность детей, участвующих в программах с применением дистанционных технологий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                                        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4000 человек к 2022 году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6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57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9" name="CustomShape 3"/>
          <p:cNvSpPr/>
          <p:nvPr/>
        </p:nvSpPr>
        <p:spPr>
          <a:xfrm>
            <a:off x="344880" y="1958040"/>
            <a:ext cx="292572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Arial"/>
                <a:ea typeface="DejaVu Sans"/>
              </a:rPr>
              <a:t>СОВРЕМЕННАЯ ШКОЛА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0" name="CustomShape 4"/>
          <p:cNvSpPr/>
          <p:nvPr/>
        </p:nvSpPr>
        <p:spPr>
          <a:xfrm>
            <a:off x="129240" y="3052800"/>
            <a:ext cx="2285280" cy="82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Arial"/>
                <a:ea typeface="DejaVu Sans"/>
              </a:rPr>
              <a:t>ЦИФРОВАЯ ОБРАЗОВАТЕЛЬНАЯ СРЕДА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1" name="CustomShape 5"/>
          <p:cNvSpPr/>
          <p:nvPr/>
        </p:nvSpPr>
        <p:spPr>
          <a:xfrm>
            <a:off x="241560" y="4259160"/>
            <a:ext cx="2233440" cy="57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Arial"/>
                <a:ea typeface="DejaVu Sans"/>
              </a:rPr>
              <a:t>УСПЕХ КАЖДОГО РЕБЕНКА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2" name="CustomShape 6"/>
          <p:cNvSpPr/>
          <p:nvPr/>
        </p:nvSpPr>
        <p:spPr>
          <a:xfrm>
            <a:off x="344880" y="5407920"/>
            <a:ext cx="293220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Arial"/>
                <a:ea typeface="DejaVu Sans"/>
              </a:rPr>
              <a:t>УЧИТЕЛЬ БУДУЩЕГО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3" name="CustomShape 7"/>
          <p:cNvSpPr/>
          <p:nvPr/>
        </p:nvSpPr>
        <p:spPr>
          <a:xfrm>
            <a:off x="5046480" y="5802120"/>
            <a:ext cx="3242880" cy="272520"/>
          </a:xfrm>
          <a:prstGeom prst="rect">
            <a:avLst/>
          </a:prstGeom>
          <a:noFill/>
          <a:ln w="1908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CD893F"/>
                </a:solidFill>
                <a:latin typeface="Arial"/>
                <a:ea typeface="DejaVu Sans"/>
              </a:rPr>
              <a:t>ПОДДЕРЖКА СЕМЕЙ, ИМЕЮЩИХ ДЕТЕЙ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4" name="CustomShape 8"/>
          <p:cNvSpPr/>
          <p:nvPr/>
        </p:nvSpPr>
        <p:spPr>
          <a:xfrm>
            <a:off x="6322320" y="2546640"/>
            <a:ext cx="2321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CD893F"/>
                </a:solidFill>
                <a:latin typeface="Arial"/>
                <a:ea typeface="DejaVu Sans"/>
              </a:rPr>
              <a:t>МОЛОДЫЕ ПРОФЕССИОНАЛЫ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5" name="CustomShape 9"/>
          <p:cNvSpPr/>
          <p:nvPr/>
        </p:nvSpPr>
        <p:spPr>
          <a:xfrm>
            <a:off x="6048360" y="5185440"/>
            <a:ext cx="29656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CD893F"/>
                </a:solidFill>
                <a:latin typeface="Arial"/>
                <a:ea typeface="DejaVu Sans"/>
              </a:rPr>
              <a:t>СОДЕЙСТВИЕ ЗАНЯТОСТИ ЖЕНЩИН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6" name="CustomShape 10"/>
          <p:cNvSpPr/>
          <p:nvPr/>
        </p:nvSpPr>
        <p:spPr>
          <a:xfrm>
            <a:off x="6558480" y="4278600"/>
            <a:ext cx="236052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CD893F"/>
                </a:solidFill>
                <a:latin typeface="Arial"/>
                <a:ea typeface="DejaVu Sans"/>
              </a:rPr>
              <a:t>НОВЫЕ ВОЗМОЖНОСТИ ДЛЯ КАЖДОГО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7" name="CustomShape 11"/>
          <p:cNvSpPr/>
          <p:nvPr/>
        </p:nvSpPr>
        <p:spPr>
          <a:xfrm>
            <a:off x="6559200" y="3447720"/>
            <a:ext cx="24343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CD893F"/>
                </a:solidFill>
                <a:latin typeface="Arial"/>
                <a:ea typeface="DejaVu Sans"/>
              </a:rPr>
              <a:t>СОЦИАЛЬНАЯ АКТИВНОСТЬ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8" name="CustomShape 12"/>
          <p:cNvSpPr/>
          <p:nvPr/>
        </p:nvSpPr>
        <p:spPr>
          <a:xfrm>
            <a:off x="2789280" y="2182320"/>
            <a:ext cx="3470400" cy="3470400"/>
          </a:xfrm>
          <a:prstGeom prst="ellipse">
            <a:avLst/>
          </a:prstGeom>
          <a:noFill/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9" name="Group 13"/>
          <p:cNvGrpSpPr/>
          <p:nvPr/>
        </p:nvGrpSpPr>
        <p:grpSpPr>
          <a:xfrm>
            <a:off x="3364200" y="1906560"/>
            <a:ext cx="853200" cy="784440"/>
            <a:chOff x="3364200" y="1906560"/>
            <a:chExt cx="853200" cy="784440"/>
          </a:xfrm>
        </p:grpSpPr>
        <p:sp>
          <p:nvSpPr>
            <p:cNvPr id="70" name="CustomShape 14"/>
            <p:cNvSpPr/>
            <p:nvPr/>
          </p:nvSpPr>
          <p:spPr>
            <a:xfrm>
              <a:off x="3364200" y="1906560"/>
              <a:ext cx="853200" cy="78444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" name="CustomShape 15"/>
            <p:cNvSpPr/>
            <p:nvPr/>
          </p:nvSpPr>
          <p:spPr>
            <a:xfrm>
              <a:off x="3610080" y="2060280"/>
              <a:ext cx="348480" cy="5158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2800" b="1" strike="noStrike" spc="-1" dirty="0">
                  <a:solidFill>
                    <a:srgbClr val="FFFFFF"/>
                  </a:solidFill>
                  <a:latin typeface="Century Gothic"/>
                  <a:ea typeface="DejaVu Sans"/>
                </a:rPr>
                <a:t>1</a:t>
              </a:r>
              <a:endParaRPr lang="ru-RU" sz="2800" b="0" strike="noStrike" spc="-1" dirty="0">
                <a:latin typeface="Arial"/>
              </a:endParaRPr>
            </a:p>
          </p:txBody>
        </p:sp>
      </p:grpSp>
      <p:grpSp>
        <p:nvGrpSpPr>
          <p:cNvPr id="72" name="Group 16"/>
          <p:cNvGrpSpPr/>
          <p:nvPr/>
        </p:nvGrpSpPr>
        <p:grpSpPr>
          <a:xfrm>
            <a:off x="2426040" y="2820960"/>
            <a:ext cx="859680" cy="870480"/>
            <a:chOff x="2426040" y="2820960"/>
            <a:chExt cx="859680" cy="870480"/>
          </a:xfrm>
        </p:grpSpPr>
        <p:sp>
          <p:nvSpPr>
            <p:cNvPr id="73" name="CustomShape 17"/>
            <p:cNvSpPr/>
            <p:nvPr/>
          </p:nvSpPr>
          <p:spPr>
            <a:xfrm>
              <a:off x="2426040" y="2820960"/>
              <a:ext cx="859680" cy="87048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4" name="CustomShape 18"/>
            <p:cNvSpPr/>
            <p:nvPr/>
          </p:nvSpPr>
          <p:spPr>
            <a:xfrm>
              <a:off x="2639520" y="2935800"/>
              <a:ext cx="437040" cy="51660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2</a:t>
              </a:r>
              <a:endParaRPr lang="ru-RU" sz="2800" b="0" strike="noStrike" spc="-1">
                <a:latin typeface="Arial"/>
              </a:endParaRPr>
            </a:p>
          </p:txBody>
        </p:sp>
      </p:grpSp>
      <p:grpSp>
        <p:nvGrpSpPr>
          <p:cNvPr id="75" name="Group 19"/>
          <p:cNvGrpSpPr/>
          <p:nvPr/>
        </p:nvGrpSpPr>
        <p:grpSpPr>
          <a:xfrm>
            <a:off x="2550240" y="4166640"/>
            <a:ext cx="865080" cy="870480"/>
            <a:chOff x="2550240" y="4166640"/>
            <a:chExt cx="865080" cy="870480"/>
          </a:xfrm>
        </p:grpSpPr>
        <p:sp>
          <p:nvSpPr>
            <p:cNvPr id="76" name="CustomShape 20"/>
            <p:cNvSpPr/>
            <p:nvPr/>
          </p:nvSpPr>
          <p:spPr>
            <a:xfrm>
              <a:off x="2550240" y="4166640"/>
              <a:ext cx="865080" cy="87048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7" name="CustomShape 21"/>
            <p:cNvSpPr/>
            <p:nvPr/>
          </p:nvSpPr>
          <p:spPr>
            <a:xfrm>
              <a:off x="2751840" y="4334040"/>
              <a:ext cx="464760" cy="51660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3</a:t>
              </a:r>
              <a:endParaRPr lang="ru-RU" sz="2800" b="0" strike="noStrike" spc="-1">
                <a:latin typeface="Arial"/>
              </a:endParaRPr>
            </a:p>
          </p:txBody>
        </p:sp>
      </p:grpSp>
      <p:grpSp>
        <p:nvGrpSpPr>
          <p:cNvPr id="78" name="Group 22"/>
          <p:cNvGrpSpPr/>
          <p:nvPr/>
        </p:nvGrpSpPr>
        <p:grpSpPr>
          <a:xfrm>
            <a:off x="3338280" y="5081040"/>
            <a:ext cx="879120" cy="844560"/>
            <a:chOff x="3338280" y="5081040"/>
            <a:chExt cx="879120" cy="844560"/>
          </a:xfrm>
        </p:grpSpPr>
        <p:sp>
          <p:nvSpPr>
            <p:cNvPr id="79" name="CustomShape 23"/>
            <p:cNvSpPr/>
            <p:nvPr/>
          </p:nvSpPr>
          <p:spPr>
            <a:xfrm>
              <a:off x="3338280" y="5081040"/>
              <a:ext cx="879120" cy="84456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0" name="CustomShape 24"/>
            <p:cNvSpPr/>
            <p:nvPr/>
          </p:nvSpPr>
          <p:spPr>
            <a:xfrm>
              <a:off x="3528360" y="5260320"/>
              <a:ext cx="465120" cy="51660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4</a:t>
              </a:r>
              <a:endParaRPr lang="ru-RU" sz="2800" b="0" strike="noStrike" spc="-1">
                <a:latin typeface="Arial"/>
              </a:endParaRPr>
            </a:p>
          </p:txBody>
        </p:sp>
      </p:grpSp>
      <p:grpSp>
        <p:nvGrpSpPr>
          <p:cNvPr id="81" name="Group 25"/>
          <p:cNvGrpSpPr/>
          <p:nvPr/>
        </p:nvGrpSpPr>
        <p:grpSpPr>
          <a:xfrm>
            <a:off x="4944960" y="1958040"/>
            <a:ext cx="687240" cy="637560"/>
            <a:chOff x="4944960" y="1958040"/>
            <a:chExt cx="687240" cy="637560"/>
          </a:xfrm>
        </p:grpSpPr>
        <p:sp>
          <p:nvSpPr>
            <p:cNvPr id="82" name="CustomShape 26"/>
            <p:cNvSpPr/>
            <p:nvPr/>
          </p:nvSpPr>
          <p:spPr>
            <a:xfrm>
              <a:off x="4951440" y="1958040"/>
              <a:ext cx="680760" cy="637560"/>
            </a:xfrm>
            <a:prstGeom prst="ellipse">
              <a:avLst/>
            </a:prstGeom>
            <a:solidFill>
              <a:srgbClr val="DDB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3" name="CustomShape 27"/>
            <p:cNvSpPr/>
            <p:nvPr/>
          </p:nvSpPr>
          <p:spPr>
            <a:xfrm>
              <a:off x="4944960" y="2026440"/>
              <a:ext cx="673200" cy="515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10</a:t>
              </a:r>
              <a:endParaRPr lang="ru-RU" sz="2800" b="0" strike="noStrike" spc="-1">
                <a:latin typeface="Arial"/>
              </a:endParaRPr>
            </a:p>
          </p:txBody>
        </p:sp>
      </p:grpSp>
      <p:grpSp>
        <p:nvGrpSpPr>
          <p:cNvPr id="84" name="Group 28"/>
          <p:cNvGrpSpPr/>
          <p:nvPr/>
        </p:nvGrpSpPr>
        <p:grpSpPr>
          <a:xfrm>
            <a:off x="5590080" y="2506320"/>
            <a:ext cx="653400" cy="653400"/>
            <a:chOff x="5590080" y="2506320"/>
            <a:chExt cx="653400" cy="653400"/>
          </a:xfrm>
        </p:grpSpPr>
        <p:sp>
          <p:nvSpPr>
            <p:cNvPr id="85" name="CustomShape 29"/>
            <p:cNvSpPr/>
            <p:nvPr/>
          </p:nvSpPr>
          <p:spPr>
            <a:xfrm>
              <a:off x="5590080" y="2506320"/>
              <a:ext cx="653400" cy="653400"/>
            </a:xfrm>
            <a:prstGeom prst="ellipse">
              <a:avLst/>
            </a:prstGeom>
            <a:solidFill>
              <a:srgbClr val="DDB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6" name="CustomShape 30"/>
            <p:cNvSpPr/>
            <p:nvPr/>
          </p:nvSpPr>
          <p:spPr>
            <a:xfrm>
              <a:off x="5708520" y="2558160"/>
              <a:ext cx="426240" cy="516600"/>
            </a:xfrm>
            <a:prstGeom prst="rect">
              <a:avLst/>
            </a:prstGeom>
            <a:solidFill>
              <a:srgbClr val="DDB0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9</a:t>
              </a:r>
              <a:endParaRPr lang="ru-RU" sz="2800" b="0" strike="noStrike" spc="-1">
                <a:latin typeface="Arial"/>
              </a:endParaRPr>
            </a:p>
          </p:txBody>
        </p:sp>
      </p:grpSp>
      <p:grpSp>
        <p:nvGrpSpPr>
          <p:cNvPr id="87" name="Group 31"/>
          <p:cNvGrpSpPr/>
          <p:nvPr/>
        </p:nvGrpSpPr>
        <p:grpSpPr>
          <a:xfrm>
            <a:off x="5903640" y="3297240"/>
            <a:ext cx="653400" cy="653400"/>
            <a:chOff x="5903640" y="3297240"/>
            <a:chExt cx="653400" cy="653400"/>
          </a:xfrm>
        </p:grpSpPr>
        <p:sp>
          <p:nvSpPr>
            <p:cNvPr id="88" name="CustomShape 32"/>
            <p:cNvSpPr/>
            <p:nvPr/>
          </p:nvSpPr>
          <p:spPr>
            <a:xfrm>
              <a:off x="5903640" y="3297240"/>
              <a:ext cx="653400" cy="653400"/>
            </a:xfrm>
            <a:prstGeom prst="ellipse">
              <a:avLst/>
            </a:prstGeom>
            <a:solidFill>
              <a:srgbClr val="DDB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9" name="CustomShape 33"/>
            <p:cNvSpPr/>
            <p:nvPr/>
          </p:nvSpPr>
          <p:spPr>
            <a:xfrm>
              <a:off x="6021720" y="3350160"/>
              <a:ext cx="426240" cy="516600"/>
            </a:xfrm>
            <a:prstGeom prst="rect">
              <a:avLst/>
            </a:prstGeom>
            <a:solidFill>
              <a:srgbClr val="DDB0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8</a:t>
              </a:r>
              <a:endParaRPr lang="ru-RU" sz="2800" b="0" strike="noStrike" spc="-1">
                <a:latin typeface="Arial"/>
              </a:endParaRPr>
            </a:p>
          </p:txBody>
        </p:sp>
      </p:grpSp>
      <p:grpSp>
        <p:nvGrpSpPr>
          <p:cNvPr id="90" name="Group 34"/>
          <p:cNvGrpSpPr/>
          <p:nvPr/>
        </p:nvGrpSpPr>
        <p:grpSpPr>
          <a:xfrm>
            <a:off x="5843520" y="4140720"/>
            <a:ext cx="653400" cy="653400"/>
            <a:chOff x="5843520" y="4140720"/>
            <a:chExt cx="653400" cy="653400"/>
          </a:xfrm>
        </p:grpSpPr>
        <p:sp>
          <p:nvSpPr>
            <p:cNvPr id="91" name="CustomShape 35"/>
            <p:cNvSpPr/>
            <p:nvPr/>
          </p:nvSpPr>
          <p:spPr>
            <a:xfrm>
              <a:off x="5843520" y="4140720"/>
              <a:ext cx="653400" cy="653400"/>
            </a:xfrm>
            <a:prstGeom prst="ellipse">
              <a:avLst/>
            </a:prstGeom>
            <a:solidFill>
              <a:srgbClr val="DDB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2" name="CustomShape 36"/>
            <p:cNvSpPr/>
            <p:nvPr/>
          </p:nvSpPr>
          <p:spPr>
            <a:xfrm>
              <a:off x="5961960" y="4196520"/>
              <a:ext cx="426240" cy="516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7</a:t>
              </a:r>
              <a:endParaRPr lang="ru-RU" sz="2800" b="0" strike="noStrike" spc="-1">
                <a:latin typeface="Arial"/>
              </a:endParaRPr>
            </a:p>
          </p:txBody>
        </p:sp>
      </p:grpSp>
      <p:grpSp>
        <p:nvGrpSpPr>
          <p:cNvPr id="93" name="Group 37"/>
          <p:cNvGrpSpPr/>
          <p:nvPr/>
        </p:nvGrpSpPr>
        <p:grpSpPr>
          <a:xfrm>
            <a:off x="5279400" y="4856760"/>
            <a:ext cx="654840" cy="680760"/>
            <a:chOff x="5279400" y="4856760"/>
            <a:chExt cx="654840" cy="680760"/>
          </a:xfrm>
        </p:grpSpPr>
        <p:sp>
          <p:nvSpPr>
            <p:cNvPr id="94" name="CustomShape 38"/>
            <p:cNvSpPr/>
            <p:nvPr/>
          </p:nvSpPr>
          <p:spPr>
            <a:xfrm>
              <a:off x="5279400" y="4856760"/>
              <a:ext cx="654840" cy="680760"/>
            </a:xfrm>
            <a:prstGeom prst="ellipse">
              <a:avLst/>
            </a:prstGeom>
            <a:solidFill>
              <a:srgbClr val="DDB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5" name="CustomShape 39"/>
            <p:cNvSpPr/>
            <p:nvPr/>
          </p:nvSpPr>
          <p:spPr>
            <a:xfrm>
              <a:off x="5392080" y="4913640"/>
              <a:ext cx="426240" cy="516600"/>
            </a:xfrm>
            <a:prstGeom prst="rect">
              <a:avLst/>
            </a:prstGeom>
            <a:solidFill>
              <a:srgbClr val="DDB0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6</a:t>
              </a:r>
              <a:endParaRPr lang="ru-RU" sz="2800" b="0" strike="noStrike" spc="-1">
                <a:latin typeface="Arial"/>
              </a:endParaRPr>
            </a:p>
          </p:txBody>
        </p:sp>
      </p:grpSp>
      <p:sp>
        <p:nvSpPr>
          <p:cNvPr id="96" name="CustomShape 40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41"/>
          <p:cNvSpPr/>
          <p:nvPr/>
        </p:nvSpPr>
        <p:spPr>
          <a:xfrm>
            <a:off x="0" y="261000"/>
            <a:ext cx="79095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     </a:t>
            </a: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Calibri"/>
              </a:rPr>
              <a:t>Участие в конкурсных отборах по проектам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98" name="CustomShape 42"/>
          <p:cNvSpPr/>
          <p:nvPr/>
        </p:nvSpPr>
        <p:spPr>
          <a:xfrm>
            <a:off x="5841000" y="1942920"/>
            <a:ext cx="282780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CD893F"/>
                </a:solidFill>
                <a:latin typeface="Arial"/>
                <a:ea typeface="DejaVu Sans"/>
              </a:rPr>
              <a:t>КАДРЫ ДЛЯ ЦИФРОВОЙ ЭКОНОМИКИ</a:t>
            </a:r>
            <a:endParaRPr lang="ru-RU" sz="1200" b="0" strike="noStrike" spc="-1">
              <a:latin typeface="Arial"/>
            </a:endParaRPr>
          </a:p>
        </p:txBody>
      </p:sp>
      <p:grpSp>
        <p:nvGrpSpPr>
          <p:cNvPr id="99" name="Group 43"/>
          <p:cNvGrpSpPr/>
          <p:nvPr/>
        </p:nvGrpSpPr>
        <p:grpSpPr>
          <a:xfrm>
            <a:off x="4544280" y="5229000"/>
            <a:ext cx="653400" cy="653400"/>
            <a:chOff x="4544280" y="5229000"/>
            <a:chExt cx="653400" cy="653400"/>
          </a:xfrm>
        </p:grpSpPr>
        <p:sp>
          <p:nvSpPr>
            <p:cNvPr id="100" name="CustomShape 44"/>
            <p:cNvSpPr/>
            <p:nvPr/>
          </p:nvSpPr>
          <p:spPr>
            <a:xfrm>
              <a:off x="4544280" y="5229000"/>
              <a:ext cx="653400" cy="653400"/>
            </a:xfrm>
            <a:prstGeom prst="ellipse">
              <a:avLst/>
            </a:prstGeom>
            <a:solidFill>
              <a:srgbClr val="DDB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1" name="CustomShape 45"/>
            <p:cNvSpPr/>
            <p:nvPr/>
          </p:nvSpPr>
          <p:spPr>
            <a:xfrm>
              <a:off x="4653000" y="5283720"/>
              <a:ext cx="426240" cy="516600"/>
            </a:xfrm>
            <a:prstGeom prst="rect">
              <a:avLst/>
            </a:prstGeom>
            <a:solidFill>
              <a:srgbClr val="DDB0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entury Gothic"/>
                  <a:ea typeface="DejaVu Sans"/>
                </a:rPr>
                <a:t>5</a:t>
              </a:r>
              <a:endParaRPr lang="ru-RU" sz="2800" b="0" strike="noStrike" spc="-1">
                <a:latin typeface="Arial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CustomShape 1"/>
          <p:cNvSpPr/>
          <p:nvPr/>
        </p:nvSpPr>
        <p:spPr>
          <a:xfrm>
            <a:off x="2592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6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57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658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9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660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661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2" name="CustomShape 6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3" name="CustomShape 7"/>
          <p:cNvSpPr/>
          <p:nvPr/>
        </p:nvSpPr>
        <p:spPr>
          <a:xfrm>
            <a:off x="1147320" y="1047600"/>
            <a:ext cx="729720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Проект «Учитель будущего»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664" name="Group 8"/>
          <p:cNvGrpSpPr/>
          <p:nvPr/>
        </p:nvGrpSpPr>
        <p:grpSpPr>
          <a:xfrm>
            <a:off x="2588040" y="1682280"/>
            <a:ext cx="6391080" cy="2188800"/>
            <a:chOff x="2588040" y="1682280"/>
            <a:chExt cx="6391080" cy="2188800"/>
          </a:xfrm>
        </p:grpSpPr>
        <p:sp>
          <p:nvSpPr>
            <p:cNvPr id="665" name="CustomShape 9"/>
            <p:cNvSpPr/>
            <p:nvPr/>
          </p:nvSpPr>
          <p:spPr>
            <a:xfrm>
              <a:off x="4692600" y="1682280"/>
              <a:ext cx="4286520" cy="2188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создание центров непрерывного повышения профессионального мастерства педагогических работников </a:t>
              </a:r>
              <a:endParaRPr lang="ru-RU" sz="14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4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создание центров оценки профессионального мастерства и квалификаций педагогов</a:t>
              </a:r>
              <a:endParaRPr lang="ru-RU" sz="14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4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ФБ – </a:t>
              </a:r>
              <a:r>
                <a:rPr lang="ru-RU" sz="14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106 </a:t>
              </a:r>
              <a:r>
                <a:rPr lang="ru-RU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млн. </a:t>
              </a:r>
              <a:r>
                <a:rPr lang="ru-RU" sz="14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600 </a:t>
              </a:r>
              <a:r>
                <a:rPr lang="ru-RU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тыс.</a:t>
              </a:r>
              <a:endParaRPr lang="ru-RU" sz="14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ОБ – 7 млн. 146 тыс.</a:t>
              </a:r>
              <a:endParaRPr lang="ru-RU" sz="1400" b="0" strike="noStrike" spc="-1" dirty="0">
                <a:latin typeface="Arial"/>
              </a:endParaRPr>
            </a:p>
          </p:txBody>
        </p:sp>
        <p:sp>
          <p:nvSpPr>
            <p:cNvPr id="666" name="CustomShape 10"/>
            <p:cNvSpPr/>
            <p:nvPr/>
          </p:nvSpPr>
          <p:spPr>
            <a:xfrm>
              <a:off x="2588040" y="1748880"/>
              <a:ext cx="261252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667" name="Group 11"/>
          <p:cNvGrpSpPr/>
          <p:nvPr/>
        </p:nvGrpSpPr>
        <p:grpSpPr>
          <a:xfrm>
            <a:off x="2820960" y="4005064"/>
            <a:ext cx="6147016" cy="2493360"/>
            <a:chOff x="2820960" y="4005064"/>
            <a:chExt cx="6147016" cy="2493360"/>
          </a:xfrm>
        </p:grpSpPr>
        <p:sp>
          <p:nvSpPr>
            <p:cNvPr id="668" name="CustomShape 12"/>
            <p:cNvSpPr/>
            <p:nvPr/>
          </p:nvSpPr>
          <p:spPr>
            <a:xfrm>
              <a:off x="4716016" y="4005064"/>
              <a:ext cx="4251960" cy="2493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spc="-1" dirty="0">
                  <a:solidFill>
                    <a:srgbClr val="000000"/>
                  </a:solidFill>
                  <a:latin typeface="Arial"/>
                  <a:ea typeface="DejaVu Sans"/>
                </a:rPr>
                <a:t>2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 центра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непрерывного повышения профессионального мастерства педагогических работников </a:t>
              </a: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5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spc="-1" dirty="0">
                  <a:solidFill>
                    <a:srgbClr val="000000"/>
                  </a:solidFill>
                  <a:latin typeface="Arial"/>
                  <a:ea typeface="DejaVu Sans"/>
                </a:rPr>
                <a:t>1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 центр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оценки профессионального мастерства и квалификаций педагогов</a:t>
              </a: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500" b="0" strike="noStrike" spc="-1" dirty="0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ru-RU" sz="1600" b="0" u="sng" strike="noStrike" spc="-1" dirty="0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на базе организаций СПО, ДПО, ВУЗов</a:t>
              </a: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500" b="0" strike="noStrike" spc="-1" dirty="0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ru-RU" sz="1400" b="0" strike="noStrike" spc="-1" dirty="0" smtClean="0">
                  <a:solidFill>
                    <a:srgbClr val="2E75B6"/>
                  </a:solidFill>
                  <a:latin typeface="Arial"/>
                  <a:ea typeface="DejaVu Sans"/>
                </a:rPr>
                <a:t>Перечень </a:t>
              </a:r>
              <a:r>
                <a:rPr lang="ru-RU" sz="1400" b="0" strike="noStrike" spc="-1" dirty="0">
                  <a:solidFill>
                    <a:srgbClr val="2E75B6"/>
                  </a:solidFill>
                  <a:latin typeface="Arial"/>
                  <a:ea typeface="DejaVu Sans"/>
                </a:rPr>
                <a:t>утвержден распоряжением Правительства Челябинской области от 04.07.2019 г. </a:t>
              </a:r>
              <a:r>
                <a:rPr lang="ru-RU" sz="1400" b="0" strike="noStrike" spc="-1" dirty="0">
                  <a:solidFill>
                    <a:srgbClr val="0070C0"/>
                  </a:solidFill>
                  <a:latin typeface="Arial"/>
                  <a:ea typeface="DejaVu Sans"/>
                </a:rPr>
                <a:t>№ </a:t>
              </a:r>
              <a:r>
                <a:rPr lang="ru-RU" sz="1400" b="0" strike="noStrike" spc="-1" dirty="0" smtClean="0">
                  <a:solidFill>
                    <a:srgbClr val="0070C0"/>
                  </a:solidFill>
                  <a:latin typeface="Arial"/>
                  <a:ea typeface="DejaVu Sans"/>
                </a:rPr>
                <a:t>513-рп</a:t>
              </a:r>
              <a:endParaRPr lang="ru-RU" sz="1400" b="0" strike="noStrike" spc="-1" dirty="0">
                <a:solidFill>
                  <a:srgbClr val="0070C0"/>
                </a:solidFill>
                <a:latin typeface="Arial"/>
              </a:endParaRPr>
            </a:p>
          </p:txBody>
        </p:sp>
        <p:sp>
          <p:nvSpPr>
            <p:cNvPr id="669" name="CustomShape 13"/>
            <p:cNvSpPr/>
            <p:nvPr/>
          </p:nvSpPr>
          <p:spPr>
            <a:xfrm>
              <a:off x="2820960" y="4049280"/>
              <a:ext cx="2862720" cy="699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Количество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центров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670" name="CustomShape 14"/>
          <p:cNvSpPr/>
          <p:nvPr/>
        </p:nvSpPr>
        <p:spPr>
          <a:xfrm>
            <a:off x="1095480" y="171648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1" name="CustomShape 15"/>
          <p:cNvSpPr/>
          <p:nvPr/>
        </p:nvSpPr>
        <p:spPr>
          <a:xfrm>
            <a:off x="2320560" y="308808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2" name="CustomShape 16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3" name="CustomShape 17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4" name="CustomShape 18"/>
          <p:cNvSpPr/>
          <p:nvPr/>
        </p:nvSpPr>
        <p:spPr>
          <a:xfrm>
            <a:off x="2475720" y="396108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5" name="CustomShape 19"/>
          <p:cNvSpPr/>
          <p:nvPr/>
        </p:nvSpPr>
        <p:spPr>
          <a:xfrm>
            <a:off x="2303280" y="488268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6" name="CustomShape 20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7" name="CustomShape 21"/>
          <p:cNvSpPr/>
          <p:nvPr/>
        </p:nvSpPr>
        <p:spPr>
          <a:xfrm>
            <a:off x="362160" y="62884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78" name="Group 22"/>
          <p:cNvGrpSpPr/>
          <p:nvPr/>
        </p:nvGrpSpPr>
        <p:grpSpPr>
          <a:xfrm>
            <a:off x="155160" y="776520"/>
            <a:ext cx="1060200" cy="1042920"/>
            <a:chOff x="155160" y="776520"/>
            <a:chExt cx="1060200" cy="1042920"/>
          </a:xfrm>
        </p:grpSpPr>
        <p:sp>
          <p:nvSpPr>
            <p:cNvPr id="679" name="CustomShape 23"/>
            <p:cNvSpPr/>
            <p:nvPr/>
          </p:nvSpPr>
          <p:spPr>
            <a:xfrm>
              <a:off x="155160" y="776520"/>
              <a:ext cx="1060200" cy="104292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0" name="CustomShape 24"/>
            <p:cNvSpPr/>
            <p:nvPr/>
          </p:nvSpPr>
          <p:spPr>
            <a:xfrm>
              <a:off x="415080" y="960840"/>
              <a:ext cx="56988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4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681" name="Line 25"/>
          <p:cNvSpPr/>
          <p:nvPr/>
        </p:nvSpPr>
        <p:spPr>
          <a:xfrm>
            <a:off x="4563360" y="1880280"/>
            <a:ext cx="16920" cy="458928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2" name="Line 26"/>
          <p:cNvSpPr/>
          <p:nvPr/>
        </p:nvSpPr>
        <p:spPr>
          <a:xfrm flipV="1">
            <a:off x="2794680" y="3890160"/>
            <a:ext cx="607320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83" name="Picture 4"/>
          <p:cNvPicPr/>
          <p:nvPr/>
        </p:nvPicPr>
        <p:blipFill>
          <a:blip r:embed="rId5" cstate="print"/>
          <a:stretch/>
        </p:blipFill>
        <p:spPr>
          <a:xfrm>
            <a:off x="317520" y="3131280"/>
            <a:ext cx="1738440" cy="1086120"/>
          </a:xfrm>
          <a:prstGeom prst="rect">
            <a:avLst/>
          </a:prstGeom>
          <a:ln>
            <a:noFill/>
          </a:ln>
        </p:spPr>
      </p:pic>
      <p:sp>
        <p:nvSpPr>
          <p:cNvPr id="684" name="CustomShape 27"/>
          <p:cNvSpPr/>
          <p:nvPr/>
        </p:nvSpPr>
        <p:spPr>
          <a:xfrm>
            <a:off x="1506600" y="590616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5" name="CustomShape 28"/>
          <p:cNvSpPr/>
          <p:nvPr/>
        </p:nvSpPr>
        <p:spPr>
          <a:xfrm>
            <a:off x="2076120" y="52851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6" name="CustomShape 29"/>
          <p:cNvSpPr/>
          <p:nvPr/>
        </p:nvSpPr>
        <p:spPr>
          <a:xfrm>
            <a:off x="2438280" y="44154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7" name="CustomShape 30"/>
          <p:cNvSpPr/>
          <p:nvPr/>
        </p:nvSpPr>
        <p:spPr>
          <a:xfrm>
            <a:off x="2438280" y="3516840"/>
            <a:ext cx="191880" cy="1746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8" name="CustomShape 31"/>
          <p:cNvSpPr/>
          <p:nvPr/>
        </p:nvSpPr>
        <p:spPr>
          <a:xfrm>
            <a:off x="2153880" y="2662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9" name="CustomShape 32"/>
          <p:cNvSpPr/>
          <p:nvPr/>
        </p:nvSpPr>
        <p:spPr>
          <a:xfrm>
            <a:off x="1515240" y="195516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0" name="CustomShape 33"/>
          <p:cNvSpPr/>
          <p:nvPr/>
        </p:nvSpPr>
        <p:spPr>
          <a:xfrm>
            <a:off x="8769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1" name="CustomShape 34"/>
          <p:cNvSpPr/>
          <p:nvPr/>
        </p:nvSpPr>
        <p:spPr>
          <a:xfrm>
            <a:off x="60948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2" name="CustomShape 35"/>
          <p:cNvSpPr/>
          <p:nvPr/>
        </p:nvSpPr>
        <p:spPr>
          <a:xfrm>
            <a:off x="10944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93" name="Picture 2"/>
          <p:cNvPicPr/>
          <p:nvPr/>
        </p:nvPicPr>
        <p:blipFill>
          <a:blip r:embed="rId6" cstate="print"/>
          <a:stretch/>
        </p:blipFill>
        <p:spPr>
          <a:xfrm>
            <a:off x="159480" y="2645280"/>
            <a:ext cx="2080080" cy="259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95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696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7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98" name="Group 3"/>
          <p:cNvGrpSpPr/>
          <p:nvPr/>
        </p:nvGrpSpPr>
        <p:grpSpPr>
          <a:xfrm>
            <a:off x="1665000" y="1778400"/>
            <a:ext cx="3216960" cy="662040"/>
            <a:chOff x="1665000" y="1778400"/>
            <a:chExt cx="3216960" cy="662040"/>
          </a:xfrm>
        </p:grpSpPr>
        <p:sp>
          <p:nvSpPr>
            <p:cNvPr id="699" name="CustomShape 4"/>
            <p:cNvSpPr/>
            <p:nvPr/>
          </p:nvSpPr>
          <p:spPr>
            <a:xfrm>
              <a:off x="1665000" y="1778400"/>
              <a:ext cx="3216960" cy="662040"/>
            </a:xfrm>
            <a:prstGeom prst="rect">
              <a:avLst/>
            </a:prstGeom>
            <a:noFill/>
            <a:ln w="2844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0" name="CustomShape 5"/>
            <p:cNvSpPr/>
            <p:nvPr/>
          </p:nvSpPr>
          <p:spPr>
            <a:xfrm>
              <a:off x="1792800" y="1823040"/>
              <a:ext cx="183960" cy="522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01" name="CustomShape 6"/>
          <p:cNvSpPr/>
          <p:nvPr/>
        </p:nvSpPr>
        <p:spPr>
          <a:xfrm>
            <a:off x="2047320" y="6162840"/>
            <a:ext cx="2275200" cy="577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2" name="CustomShape 7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3" name="CustomShape 8"/>
          <p:cNvSpPr/>
          <p:nvPr/>
        </p:nvSpPr>
        <p:spPr>
          <a:xfrm>
            <a:off x="221400" y="275400"/>
            <a:ext cx="75862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704" name="Group 9"/>
          <p:cNvGrpSpPr/>
          <p:nvPr/>
        </p:nvGrpSpPr>
        <p:grpSpPr>
          <a:xfrm>
            <a:off x="690120" y="819360"/>
            <a:ext cx="1068840" cy="1094760"/>
            <a:chOff x="690120" y="819360"/>
            <a:chExt cx="1068840" cy="1094760"/>
          </a:xfrm>
        </p:grpSpPr>
        <p:sp>
          <p:nvSpPr>
            <p:cNvPr id="705" name="CustomShape 10"/>
            <p:cNvSpPr/>
            <p:nvPr/>
          </p:nvSpPr>
          <p:spPr>
            <a:xfrm>
              <a:off x="690120" y="819360"/>
              <a:ext cx="1068840" cy="109476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6" name="CustomShape 11"/>
            <p:cNvSpPr/>
            <p:nvPr/>
          </p:nvSpPr>
          <p:spPr>
            <a:xfrm>
              <a:off x="951840" y="1013040"/>
              <a:ext cx="57456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707" name="CustomShape 12"/>
          <p:cNvSpPr/>
          <p:nvPr/>
        </p:nvSpPr>
        <p:spPr>
          <a:xfrm>
            <a:off x="1604520" y="1168200"/>
            <a:ext cx="701244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 Проект </a:t>
            </a:r>
            <a:r>
              <a:rPr lang="ru-RU" sz="24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«</a:t>
            </a:r>
            <a:r>
              <a:rPr lang="ru-RU" sz="2400" b="0" strike="noStrike" spc="-1" smtClean="0">
                <a:solidFill>
                  <a:srgbClr val="FFFFFF"/>
                </a:solidFill>
                <a:latin typeface="Arial"/>
                <a:ea typeface="DejaVu Sans"/>
              </a:rPr>
              <a:t>Учитель будущего»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708" name="CustomShape 13"/>
          <p:cNvSpPr/>
          <p:nvPr/>
        </p:nvSpPr>
        <p:spPr>
          <a:xfrm>
            <a:off x="612360" y="2886120"/>
            <a:ext cx="3121920" cy="288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новых юридических лиц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2.   ремонт помещений и оснащение создаваемых центров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709" name="CustomShape 14"/>
          <p:cNvSpPr/>
          <p:nvPr/>
        </p:nvSpPr>
        <p:spPr>
          <a:xfrm>
            <a:off x="5283000" y="2876400"/>
            <a:ext cx="2652480" cy="276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повышение </a:t>
            </a:r>
            <a:endParaRPr lang="ru-RU" sz="16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профессионального мастерства педагогических работников</a:t>
            </a:r>
            <a:endParaRPr lang="ru-RU" sz="16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2.   оценка профессионального мастерства и квалификаций педагогов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710" name="Line 15"/>
          <p:cNvSpPr/>
          <p:nvPr/>
        </p:nvSpPr>
        <p:spPr>
          <a:xfrm>
            <a:off x="2803320" y="265680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1" name="CustomShape 16"/>
          <p:cNvSpPr/>
          <p:nvPr/>
        </p:nvSpPr>
        <p:spPr>
          <a:xfrm>
            <a:off x="629280" y="1976400"/>
            <a:ext cx="23893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Целевое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назначение средств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712" name="CustomShape 17"/>
          <p:cNvSpPr/>
          <p:nvPr/>
        </p:nvSpPr>
        <p:spPr>
          <a:xfrm>
            <a:off x="5362200" y="1947600"/>
            <a:ext cx="26337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Содержание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деятельности центра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713" name="Line 18"/>
          <p:cNvSpPr/>
          <p:nvPr/>
        </p:nvSpPr>
        <p:spPr>
          <a:xfrm>
            <a:off x="5336640" y="2602080"/>
            <a:ext cx="2079000" cy="36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4" name="CustomShape 19"/>
          <p:cNvSpPr/>
          <p:nvPr/>
        </p:nvSpPr>
        <p:spPr>
          <a:xfrm rot="2905200">
            <a:off x="567000" y="275652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5" name="Line 20"/>
          <p:cNvSpPr/>
          <p:nvPr/>
        </p:nvSpPr>
        <p:spPr>
          <a:xfrm>
            <a:off x="672840" y="2648160"/>
            <a:ext cx="2133360" cy="288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6" name="CustomShape 21"/>
          <p:cNvSpPr/>
          <p:nvPr/>
        </p:nvSpPr>
        <p:spPr>
          <a:xfrm rot="2905200">
            <a:off x="5162040" y="271044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7" name="Line 22"/>
          <p:cNvSpPr/>
          <p:nvPr/>
        </p:nvSpPr>
        <p:spPr>
          <a:xfrm>
            <a:off x="7398360" y="261072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19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720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1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722" name="CustomShape 3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3" name="CustomShape 4"/>
          <p:cNvSpPr/>
          <p:nvPr/>
        </p:nvSpPr>
        <p:spPr>
          <a:xfrm>
            <a:off x="0" y="2610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724" name="CustomShape 5"/>
          <p:cNvSpPr/>
          <p:nvPr/>
        </p:nvSpPr>
        <p:spPr>
          <a:xfrm>
            <a:off x="6305760" y="1540440"/>
            <a:ext cx="239760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663300"/>
                </a:solidFill>
                <a:latin typeface="Century Gothic"/>
                <a:ea typeface="DejaVu Sans"/>
              </a:rPr>
              <a:t>Индикаторы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725" name="CustomShape 6"/>
          <p:cNvSpPr/>
          <p:nvPr/>
        </p:nvSpPr>
        <p:spPr>
          <a:xfrm>
            <a:off x="3798000" y="4249080"/>
            <a:ext cx="148680" cy="1486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6" name="Line 7"/>
          <p:cNvSpPr/>
          <p:nvPr/>
        </p:nvSpPr>
        <p:spPr>
          <a:xfrm>
            <a:off x="3835800" y="4323600"/>
            <a:ext cx="396000" cy="15840"/>
          </a:xfrm>
          <a:prstGeom prst="line">
            <a:avLst/>
          </a:prstGeom>
          <a:ln w="3816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7" name="Line 8"/>
          <p:cNvSpPr/>
          <p:nvPr/>
        </p:nvSpPr>
        <p:spPr>
          <a:xfrm flipV="1">
            <a:off x="1907704" y="1988840"/>
            <a:ext cx="2642760" cy="423792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8" name="Line 9"/>
          <p:cNvSpPr/>
          <p:nvPr/>
        </p:nvSpPr>
        <p:spPr>
          <a:xfrm flipH="1">
            <a:off x="4572000" y="1966680"/>
            <a:ext cx="4183560" cy="2216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29" name="Picture 6"/>
          <p:cNvPicPr/>
          <p:nvPr/>
        </p:nvPicPr>
        <p:blipFill>
          <a:blip r:embed="rId5" cstate="print"/>
          <a:stretch/>
        </p:blipFill>
        <p:spPr>
          <a:xfrm>
            <a:off x="646920" y="3118320"/>
            <a:ext cx="1206360" cy="1206360"/>
          </a:xfrm>
          <a:prstGeom prst="rect">
            <a:avLst/>
          </a:prstGeom>
          <a:ln>
            <a:noFill/>
          </a:ln>
        </p:spPr>
      </p:pic>
      <p:pic>
        <p:nvPicPr>
          <p:cNvPr id="730" name="Picture 2"/>
          <p:cNvPicPr/>
          <p:nvPr/>
        </p:nvPicPr>
        <p:blipFill>
          <a:blip r:embed="rId6" cstate="print"/>
          <a:stretch/>
        </p:blipFill>
        <p:spPr>
          <a:xfrm>
            <a:off x="143640" y="2530440"/>
            <a:ext cx="2144520" cy="2670480"/>
          </a:xfrm>
          <a:prstGeom prst="rect">
            <a:avLst/>
          </a:prstGeom>
          <a:ln>
            <a:noFill/>
          </a:ln>
        </p:spPr>
      </p:pic>
      <p:sp>
        <p:nvSpPr>
          <p:cNvPr id="731" name="CustomShape 10"/>
          <p:cNvSpPr/>
          <p:nvPr/>
        </p:nvSpPr>
        <p:spPr>
          <a:xfrm>
            <a:off x="672840" y="750600"/>
            <a:ext cx="1068840" cy="109476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2" name="CustomShape 11"/>
          <p:cNvSpPr/>
          <p:nvPr/>
        </p:nvSpPr>
        <p:spPr>
          <a:xfrm>
            <a:off x="1552680" y="1021680"/>
            <a:ext cx="715932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 Проект «Учитель будущего»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733" name="CustomShape 12"/>
          <p:cNvSpPr/>
          <p:nvPr/>
        </p:nvSpPr>
        <p:spPr>
          <a:xfrm>
            <a:off x="921960" y="915120"/>
            <a:ext cx="51804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4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734" name="CustomShape 13"/>
          <p:cNvSpPr/>
          <p:nvPr/>
        </p:nvSpPr>
        <p:spPr>
          <a:xfrm>
            <a:off x="3995936" y="3140968"/>
            <a:ext cx="4418640" cy="23042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pc="-1" dirty="0">
                <a:solidFill>
                  <a:srgbClr val="000000"/>
                </a:solidFill>
                <a:ea typeface="Times New Roman"/>
              </a:rPr>
              <a:t>с</a:t>
            </a:r>
            <a:r>
              <a:rPr lang="ru-RU" b="0" strike="noStrike" spc="-1" dirty="0" smtClean="0">
                <a:solidFill>
                  <a:srgbClr val="000000"/>
                </a:solidFill>
                <a:ea typeface="Times New Roman"/>
              </a:rPr>
              <a:t>оздание 2 центров </a:t>
            </a:r>
            <a:r>
              <a:rPr lang="ru-RU" b="0" strike="noStrike" spc="-1" dirty="0">
                <a:solidFill>
                  <a:srgbClr val="000000"/>
                </a:solidFill>
                <a:ea typeface="Times New Roman"/>
              </a:rPr>
              <a:t>непрерывного повышения профессионального мастерства педагогических работников и 1 </a:t>
            </a:r>
            <a:r>
              <a:rPr lang="ru-RU" b="0" strike="noStrike" spc="-1" dirty="0" smtClean="0">
                <a:solidFill>
                  <a:srgbClr val="000000"/>
                </a:solidFill>
                <a:ea typeface="Times New Roman"/>
              </a:rPr>
              <a:t>центра </a:t>
            </a:r>
            <a:r>
              <a:rPr lang="ru-RU" b="0" strike="noStrike" spc="-1" dirty="0">
                <a:solidFill>
                  <a:srgbClr val="000000"/>
                </a:solidFill>
                <a:ea typeface="Times New Roman"/>
              </a:rPr>
              <a:t>оценки профессионального мастерства и квалификаций </a:t>
            </a:r>
            <a:r>
              <a:rPr lang="ru-RU" b="0" strike="noStrike" spc="-1" dirty="0" smtClean="0">
                <a:solidFill>
                  <a:srgbClr val="000000"/>
                </a:solidFill>
                <a:ea typeface="Times New Roman"/>
              </a:rPr>
              <a:t>педагогов</a:t>
            </a:r>
            <a:endParaRPr lang="ru-RU" b="0" strike="noStrike" spc="-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14"/>
          <p:cNvPicPr/>
          <p:nvPr/>
        </p:nvPicPr>
        <p:blipFill>
          <a:blip r:embed="rId2" cstate="print"/>
          <a:srcRect r="54989"/>
          <a:stretch/>
        </p:blipFill>
        <p:spPr>
          <a:xfrm>
            <a:off x="11160" y="3960"/>
            <a:ext cx="4690800" cy="685836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0" y="0"/>
            <a:ext cx="4448880" cy="6871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863960" y="6173640"/>
            <a:ext cx="22532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ru-RU" spc="-1">
                <a:solidFill>
                  <a:srgbClr val="DF720F"/>
                </a:solidFill>
              </a:rPr>
              <a:t>6 августа 2019 года</a:t>
            </a:r>
            <a:endParaRPr lang="ru-RU" spc="-1">
              <a:solidFill>
                <a:prstClr val="black"/>
              </a:solidFill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135000" y="4463640"/>
            <a:ext cx="4203000" cy="146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pc="-1">
                <a:solidFill>
                  <a:srgbClr val="FFFFFF"/>
                </a:solidFill>
                <a:latin typeface="Century Gothic"/>
              </a:rPr>
              <a:t>Коузова Елена Александровна, исполняющий обязанности первого заместителя Министра образования и науки </a:t>
            </a:r>
            <a:endParaRPr lang="ru-RU" spc="-1">
              <a:solidFill>
                <a:prstClr val="black"/>
              </a:solidFill>
            </a:endParaRPr>
          </a:p>
          <a:p>
            <a:r>
              <a:rPr lang="ru-RU" spc="-1">
                <a:solidFill>
                  <a:srgbClr val="FFFFFF"/>
                </a:solidFill>
                <a:latin typeface="Century Gothic"/>
              </a:rPr>
              <a:t>Челябинской области</a:t>
            </a:r>
            <a:endParaRPr lang="ru-RU" spc="-1">
              <a:solidFill>
                <a:prstClr val="black"/>
              </a:solidFill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360360" y="3472920"/>
            <a:ext cx="4102920" cy="35280"/>
          </a:xfrm>
          <a:prstGeom prst="rect">
            <a:avLst/>
          </a:prstGeom>
          <a:solidFill>
            <a:srgbClr val="EAC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9" name="Group 5"/>
          <p:cNvGrpSpPr/>
          <p:nvPr/>
        </p:nvGrpSpPr>
        <p:grpSpPr>
          <a:xfrm>
            <a:off x="2980440" y="193320"/>
            <a:ext cx="2919960" cy="3369600"/>
            <a:chOff x="2980440" y="193320"/>
            <a:chExt cx="2919960" cy="3369600"/>
          </a:xfrm>
        </p:grpSpPr>
        <p:pic>
          <p:nvPicPr>
            <p:cNvPr id="50" name="Рисунок 19"/>
            <p:cNvPicPr/>
            <p:nvPr/>
          </p:nvPicPr>
          <p:blipFill>
            <a:blip r:embed="rId3" cstate="print"/>
            <a:stretch/>
          </p:blipFill>
          <p:spPr>
            <a:xfrm>
              <a:off x="2980440" y="193320"/>
              <a:ext cx="2919960" cy="33696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Рисунок 20"/>
            <p:cNvPicPr/>
            <p:nvPr/>
          </p:nvPicPr>
          <p:blipFill>
            <a:blip r:embed="rId4" cstate="print"/>
            <a:stretch/>
          </p:blipFill>
          <p:spPr>
            <a:xfrm>
              <a:off x="3827880" y="932400"/>
              <a:ext cx="1253880" cy="172368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pic>
        <p:nvPicPr>
          <p:cNvPr id="52" name="Рисунок 25"/>
          <p:cNvPicPr/>
          <p:nvPr/>
        </p:nvPicPr>
        <p:blipFill>
          <a:blip r:embed="rId5" cstate="print"/>
          <a:stretch/>
        </p:blipFill>
        <p:spPr>
          <a:xfrm>
            <a:off x="6008760" y="1308600"/>
            <a:ext cx="1059840" cy="1223280"/>
          </a:xfrm>
          <a:prstGeom prst="rect">
            <a:avLst/>
          </a:prstGeom>
          <a:ln>
            <a:noFill/>
          </a:ln>
        </p:spPr>
      </p:pic>
      <p:pic>
        <p:nvPicPr>
          <p:cNvPr id="53" name="Рисунок 27"/>
          <p:cNvPicPr/>
          <p:nvPr/>
        </p:nvPicPr>
        <p:blipFill>
          <a:blip r:embed="rId6" cstate="print"/>
          <a:stretch/>
        </p:blipFill>
        <p:spPr>
          <a:xfrm>
            <a:off x="7176960" y="1629720"/>
            <a:ext cx="503280" cy="581040"/>
          </a:xfrm>
          <a:prstGeom prst="rect">
            <a:avLst/>
          </a:prstGeom>
          <a:ln>
            <a:noFill/>
          </a:ln>
        </p:spPr>
      </p:pic>
      <p:sp>
        <p:nvSpPr>
          <p:cNvPr id="54" name="CustomShape 6"/>
          <p:cNvSpPr/>
          <p:nvPr/>
        </p:nvSpPr>
        <p:spPr>
          <a:xfrm>
            <a:off x="4779000" y="3465000"/>
            <a:ext cx="4364280" cy="228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2400" spc="-1">
                <a:solidFill>
                  <a:srgbClr val="760000"/>
                </a:solidFill>
                <a:latin typeface="Calibri"/>
              </a:rPr>
              <a:t>О результатах отборов на предоставление субсидий </a:t>
            </a:r>
            <a:endParaRPr lang="ru-RU" sz="2400" spc="-1">
              <a:solidFill>
                <a:prstClr val="black"/>
              </a:solidFill>
            </a:endParaRPr>
          </a:p>
          <a:p>
            <a:r>
              <a:rPr lang="ru-RU" sz="2400" spc="-1">
                <a:solidFill>
                  <a:srgbClr val="760000"/>
                </a:solidFill>
                <a:latin typeface="Calibri"/>
              </a:rPr>
              <a:t>из федерального бюджета </a:t>
            </a:r>
            <a:endParaRPr lang="ru-RU" sz="2400" spc="-1">
              <a:solidFill>
                <a:prstClr val="black"/>
              </a:solidFill>
            </a:endParaRPr>
          </a:p>
          <a:p>
            <a:r>
              <a:rPr lang="ru-RU" sz="2400" spc="-1">
                <a:solidFill>
                  <a:srgbClr val="760000"/>
                </a:solidFill>
                <a:latin typeface="Calibri"/>
              </a:rPr>
              <a:t>в рамках национального </a:t>
            </a:r>
            <a:endParaRPr lang="ru-RU" sz="2400" spc="-1">
              <a:solidFill>
                <a:prstClr val="black"/>
              </a:solidFill>
            </a:endParaRPr>
          </a:p>
          <a:p>
            <a:r>
              <a:rPr lang="ru-RU" sz="2400" spc="-1">
                <a:solidFill>
                  <a:srgbClr val="760000"/>
                </a:solidFill>
                <a:latin typeface="Calibri"/>
              </a:rPr>
              <a:t>проекта «Образование» </a:t>
            </a:r>
            <a:endParaRPr lang="ru-RU" sz="2400" spc="-1">
              <a:solidFill>
                <a:prstClr val="black"/>
              </a:solidFill>
            </a:endParaRPr>
          </a:p>
          <a:p>
            <a:r>
              <a:rPr lang="ru-RU" sz="2400" spc="-1">
                <a:solidFill>
                  <a:srgbClr val="760000"/>
                </a:solidFill>
                <a:latin typeface="Calibri"/>
              </a:rPr>
              <a:t>в 2020-2022 годах</a:t>
            </a:r>
            <a:endParaRPr lang="ru-RU" sz="24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282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03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104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5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06" name="CustomShape 3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4"/>
          <p:cNvSpPr/>
          <p:nvPr/>
        </p:nvSpPr>
        <p:spPr>
          <a:xfrm>
            <a:off x="0" y="261000"/>
            <a:ext cx="79095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     </a:t>
            </a: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Calibri"/>
              </a:rPr>
              <a:t>Объемы привлеченных средств </a:t>
            </a:r>
            <a:endParaRPr lang="ru-RU" sz="2400" b="0" strike="noStrike" spc="-1">
              <a:latin typeface="Arial"/>
            </a:endParaRPr>
          </a:p>
        </p:txBody>
      </p:sp>
      <p:graphicFrame>
        <p:nvGraphicFramePr>
          <p:cNvPr id="108" name="Table 5"/>
          <p:cNvGraphicFramePr/>
          <p:nvPr/>
        </p:nvGraphicFramePr>
        <p:xfrm>
          <a:off x="1115617" y="1133287"/>
          <a:ext cx="6944423" cy="5104031"/>
        </p:xfrm>
        <a:graphic>
          <a:graphicData uri="http://schemas.openxmlformats.org/drawingml/2006/table">
            <a:tbl>
              <a:tblPr/>
              <a:tblGrid>
                <a:gridCol w="2550640"/>
                <a:gridCol w="1263438"/>
                <a:gridCol w="1705791"/>
                <a:gridCol w="1424554"/>
              </a:tblGrid>
              <a:tr h="3772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Проект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Всего, млн. рублей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в том числе: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921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федеральный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бюджет 2020-2022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областной бюджет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</a:tr>
              <a:tr h="64935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Современная школа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237,762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227,001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10,761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</a:tr>
              <a:tr h="834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Цифровая образовательная среда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1483,041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1430,581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52,46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8CBAD"/>
                    </a:solidFill>
                  </a:tcPr>
                </a:tc>
              </a:tr>
              <a:tr h="58751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Учитель будущего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113,746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106,6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7,146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</a:tr>
              <a:tr h="108226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Успех каждого ребенка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590,643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567</a:t>
                      </a:r>
                      <a:r>
                        <a:rPr lang="ru-RU" sz="1800" dirty="0" smtClean="0"/>
                        <a:t>,</a:t>
                      </a:r>
                      <a:r>
                        <a:rPr lang="en-US" sz="1800" dirty="0" smtClean="0"/>
                        <a:t>363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23,28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8CBAD"/>
                    </a:solidFill>
                  </a:tcPr>
                </a:tc>
              </a:tr>
              <a:tr h="58751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Century Gothic"/>
                          <a:ea typeface="Calibri"/>
                        </a:rPr>
                        <a:t>Итого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2425,192</a:t>
                      </a:r>
                      <a:endParaRPr lang="ru-RU" sz="1800" dirty="0"/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2331,545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93,647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</a:tr>
            </a:tbl>
          </a:graphicData>
        </a:graphic>
      </p:graphicFrame>
      <p:sp>
        <p:nvSpPr>
          <p:cNvPr id="109" name="CustomShape 6"/>
          <p:cNvSpPr/>
          <p:nvPr/>
        </p:nvSpPr>
        <p:spPr>
          <a:xfrm>
            <a:off x="0" y="0"/>
            <a:ext cx="914328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2592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14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115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6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7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6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7"/>
          <p:cNvSpPr/>
          <p:nvPr/>
        </p:nvSpPr>
        <p:spPr>
          <a:xfrm>
            <a:off x="1147320" y="1047600"/>
            <a:ext cx="729720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«Современная школа»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121" name="Group 8"/>
          <p:cNvGrpSpPr/>
          <p:nvPr/>
        </p:nvGrpSpPr>
        <p:grpSpPr>
          <a:xfrm>
            <a:off x="2639520" y="1897920"/>
            <a:ext cx="6262200" cy="820080"/>
            <a:chOff x="2639520" y="1897920"/>
            <a:chExt cx="6262200" cy="820080"/>
          </a:xfrm>
        </p:grpSpPr>
        <p:sp>
          <p:nvSpPr>
            <p:cNvPr id="122" name="CustomShape 9"/>
            <p:cNvSpPr/>
            <p:nvPr/>
          </p:nvSpPr>
          <p:spPr>
            <a:xfrm>
              <a:off x="5348520" y="1897920"/>
              <a:ext cx="3553200" cy="820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Создание центров образования цифрового и гуманитарного профилей «Точка роста»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123" name="CustomShape 10"/>
            <p:cNvSpPr/>
            <p:nvPr/>
          </p:nvSpPr>
          <p:spPr>
            <a:xfrm>
              <a:off x="2639520" y="1964520"/>
              <a:ext cx="261252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124" name="Group 11"/>
          <p:cNvGrpSpPr/>
          <p:nvPr/>
        </p:nvGrpSpPr>
        <p:grpSpPr>
          <a:xfrm>
            <a:off x="2700000" y="4334040"/>
            <a:ext cx="5987880" cy="1689120"/>
            <a:chOff x="2700000" y="4334040"/>
            <a:chExt cx="5987880" cy="1689120"/>
          </a:xfrm>
        </p:grpSpPr>
        <p:sp>
          <p:nvSpPr>
            <p:cNvPr id="125" name="CustomShape 12"/>
            <p:cNvSpPr/>
            <p:nvPr/>
          </p:nvSpPr>
          <p:spPr>
            <a:xfrm>
              <a:off x="5400000" y="4411440"/>
              <a:ext cx="3287880" cy="1611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32 общеобразовательные организации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2E75B6"/>
                  </a:solidFill>
                  <a:latin typeface="Arial"/>
                  <a:ea typeface="DejaVu Sans"/>
                </a:rPr>
                <a:t>Перечень утвержден распоряжением Правительства Челябинской области от 04.07.2019 г. № 514-рп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126" name="CustomShape 13"/>
            <p:cNvSpPr/>
            <p:nvPr/>
          </p:nvSpPr>
          <p:spPr>
            <a:xfrm>
              <a:off x="2700000" y="4334040"/>
              <a:ext cx="2862720" cy="13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Количество организаций – получателей грантов: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127" name="Group 14"/>
          <p:cNvGrpSpPr/>
          <p:nvPr/>
        </p:nvGrpSpPr>
        <p:grpSpPr>
          <a:xfrm>
            <a:off x="2743200" y="3199680"/>
            <a:ext cx="6238080" cy="485640"/>
            <a:chOff x="2743200" y="3199680"/>
            <a:chExt cx="6238080" cy="485640"/>
          </a:xfrm>
        </p:grpSpPr>
        <p:sp>
          <p:nvSpPr>
            <p:cNvPr id="128" name="CustomShape 15"/>
            <p:cNvSpPr/>
            <p:nvPr/>
          </p:nvSpPr>
          <p:spPr>
            <a:xfrm>
              <a:off x="5400000" y="3199680"/>
              <a:ext cx="3581280" cy="485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общеобразовательные организации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129" name="CustomShape 16"/>
            <p:cNvSpPr/>
            <p:nvPr/>
          </p:nvSpPr>
          <p:spPr>
            <a:xfrm>
              <a:off x="2743200" y="3214080"/>
              <a:ext cx="309780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Типы организаций: 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130" name="CustomShape 17"/>
          <p:cNvSpPr/>
          <p:nvPr/>
        </p:nvSpPr>
        <p:spPr>
          <a:xfrm>
            <a:off x="1095480" y="171648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18"/>
          <p:cNvSpPr/>
          <p:nvPr/>
        </p:nvSpPr>
        <p:spPr>
          <a:xfrm>
            <a:off x="2320560" y="308808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19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20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21"/>
          <p:cNvSpPr/>
          <p:nvPr/>
        </p:nvSpPr>
        <p:spPr>
          <a:xfrm>
            <a:off x="2475720" y="396108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2"/>
          <p:cNvSpPr/>
          <p:nvPr/>
        </p:nvSpPr>
        <p:spPr>
          <a:xfrm>
            <a:off x="2303280" y="488268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3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24"/>
          <p:cNvSpPr/>
          <p:nvPr/>
        </p:nvSpPr>
        <p:spPr>
          <a:xfrm>
            <a:off x="362160" y="62884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38" name="Group 25"/>
          <p:cNvGrpSpPr/>
          <p:nvPr/>
        </p:nvGrpSpPr>
        <p:grpSpPr>
          <a:xfrm>
            <a:off x="155160" y="776520"/>
            <a:ext cx="1060200" cy="1042920"/>
            <a:chOff x="155160" y="776520"/>
            <a:chExt cx="1060200" cy="1042920"/>
          </a:xfrm>
        </p:grpSpPr>
        <p:sp>
          <p:nvSpPr>
            <p:cNvPr id="139" name="CustomShape 26"/>
            <p:cNvSpPr/>
            <p:nvPr/>
          </p:nvSpPr>
          <p:spPr>
            <a:xfrm>
              <a:off x="155160" y="776520"/>
              <a:ext cx="1060200" cy="104292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0" name="CustomShape 27"/>
            <p:cNvSpPr/>
            <p:nvPr/>
          </p:nvSpPr>
          <p:spPr>
            <a:xfrm>
              <a:off x="415080" y="960840"/>
              <a:ext cx="56988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1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141" name="Line 28"/>
          <p:cNvSpPr/>
          <p:nvPr/>
        </p:nvSpPr>
        <p:spPr>
          <a:xfrm>
            <a:off x="5296320" y="1871640"/>
            <a:ext cx="17280" cy="458928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Line 29"/>
          <p:cNvSpPr/>
          <p:nvPr/>
        </p:nvSpPr>
        <p:spPr>
          <a:xfrm flipV="1">
            <a:off x="2786040" y="2950200"/>
            <a:ext cx="6073200" cy="2556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Line 30"/>
          <p:cNvSpPr/>
          <p:nvPr/>
        </p:nvSpPr>
        <p:spPr>
          <a:xfrm flipV="1">
            <a:off x="2855160" y="4131720"/>
            <a:ext cx="5900400" cy="1728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31"/>
          <p:cNvSpPr/>
          <p:nvPr/>
        </p:nvSpPr>
        <p:spPr>
          <a:xfrm>
            <a:off x="1506600" y="590616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32"/>
          <p:cNvSpPr/>
          <p:nvPr/>
        </p:nvSpPr>
        <p:spPr>
          <a:xfrm>
            <a:off x="2076120" y="52851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33"/>
          <p:cNvSpPr/>
          <p:nvPr/>
        </p:nvSpPr>
        <p:spPr>
          <a:xfrm>
            <a:off x="2438280" y="44154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34"/>
          <p:cNvSpPr/>
          <p:nvPr/>
        </p:nvSpPr>
        <p:spPr>
          <a:xfrm>
            <a:off x="2438280" y="3516840"/>
            <a:ext cx="191880" cy="1746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35"/>
          <p:cNvSpPr/>
          <p:nvPr/>
        </p:nvSpPr>
        <p:spPr>
          <a:xfrm>
            <a:off x="2153880" y="2662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36"/>
          <p:cNvSpPr/>
          <p:nvPr/>
        </p:nvSpPr>
        <p:spPr>
          <a:xfrm>
            <a:off x="1515240" y="195516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37"/>
          <p:cNvSpPr/>
          <p:nvPr/>
        </p:nvSpPr>
        <p:spPr>
          <a:xfrm>
            <a:off x="8769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38"/>
          <p:cNvSpPr/>
          <p:nvPr/>
        </p:nvSpPr>
        <p:spPr>
          <a:xfrm>
            <a:off x="60948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39"/>
          <p:cNvSpPr/>
          <p:nvPr/>
        </p:nvSpPr>
        <p:spPr>
          <a:xfrm>
            <a:off x="10944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3" name="Picture 6"/>
          <p:cNvPicPr/>
          <p:nvPr/>
        </p:nvPicPr>
        <p:blipFill>
          <a:blip r:embed="rId5" cstate="print"/>
          <a:stretch/>
        </p:blipFill>
        <p:spPr>
          <a:xfrm>
            <a:off x="500400" y="3282480"/>
            <a:ext cx="1206360" cy="1206360"/>
          </a:xfrm>
          <a:prstGeom prst="rect">
            <a:avLst/>
          </a:prstGeom>
          <a:ln>
            <a:noFill/>
          </a:ln>
        </p:spPr>
      </p:pic>
      <p:pic>
        <p:nvPicPr>
          <p:cNvPr id="154" name="Picture 2"/>
          <p:cNvPicPr/>
          <p:nvPr/>
        </p:nvPicPr>
        <p:blipFill>
          <a:blip r:embed="rId6" cstate="print"/>
          <a:stretch/>
        </p:blipFill>
        <p:spPr>
          <a:xfrm>
            <a:off x="0" y="2725920"/>
            <a:ext cx="2144520" cy="267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57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158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9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60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61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6"/>
          <p:cNvSpPr/>
          <p:nvPr/>
        </p:nvSpPr>
        <p:spPr>
          <a:xfrm>
            <a:off x="1233720" y="1168200"/>
            <a:ext cx="762516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«Современная школа»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163" name="Group 7"/>
          <p:cNvGrpSpPr/>
          <p:nvPr/>
        </p:nvGrpSpPr>
        <p:grpSpPr>
          <a:xfrm>
            <a:off x="2691360" y="2050920"/>
            <a:ext cx="6555600" cy="1068840"/>
            <a:chOff x="2691360" y="2050920"/>
            <a:chExt cx="6555600" cy="1068840"/>
          </a:xfrm>
        </p:grpSpPr>
        <p:sp>
          <p:nvSpPr>
            <p:cNvPr id="164" name="CustomShape 8"/>
            <p:cNvSpPr/>
            <p:nvPr/>
          </p:nvSpPr>
          <p:spPr>
            <a:xfrm>
              <a:off x="5037840" y="2148120"/>
              <a:ext cx="4209120" cy="971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Федеральный бюджет –  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34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млн. </a:t>
              </a:r>
              <a:r>
                <a:rPr lang="ru-RU" sz="1600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316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тыс. </a:t>
              </a: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Областной бюджет      –  2 млн. 48 тыс.                                                         </a:t>
              </a:r>
              <a:endParaRPr lang="ru-RU" sz="1600" b="0" strike="noStrike" spc="-1" dirty="0">
                <a:latin typeface="Arial"/>
              </a:endParaRPr>
            </a:p>
          </p:txBody>
        </p:sp>
        <p:sp>
          <p:nvSpPr>
            <p:cNvPr id="165" name="CustomShape 9"/>
            <p:cNvSpPr/>
            <p:nvPr/>
          </p:nvSpPr>
          <p:spPr>
            <a:xfrm>
              <a:off x="2691360" y="2050920"/>
              <a:ext cx="2702160" cy="1004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Общий объем средств на 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166" name="Group 10"/>
          <p:cNvGrpSpPr/>
          <p:nvPr/>
        </p:nvGrpSpPr>
        <p:grpSpPr>
          <a:xfrm>
            <a:off x="2700000" y="4989600"/>
            <a:ext cx="6443280" cy="1309680"/>
            <a:chOff x="2700000" y="4989600"/>
            <a:chExt cx="6443280" cy="1309680"/>
          </a:xfrm>
        </p:grpSpPr>
        <p:sp>
          <p:nvSpPr>
            <p:cNvPr id="167" name="CustomShape 11"/>
            <p:cNvSpPr/>
            <p:nvPr/>
          </p:nvSpPr>
          <p:spPr>
            <a:xfrm>
              <a:off x="5063760" y="5256720"/>
              <a:ext cx="4079520" cy="8204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5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2 млн. 870 тыс. рублей в год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(фонд оплаты труда)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168" name="CustomShape 12"/>
            <p:cNvSpPr/>
            <p:nvPr/>
          </p:nvSpPr>
          <p:spPr>
            <a:xfrm>
              <a:off x="2700000" y="4989600"/>
              <a:ext cx="2396160" cy="13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Операционные расходы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(местные бюджеты):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169" name="Group 13"/>
          <p:cNvGrpSpPr/>
          <p:nvPr/>
        </p:nvGrpSpPr>
        <p:grpSpPr>
          <a:xfrm>
            <a:off x="2777760" y="3550320"/>
            <a:ext cx="5513760" cy="1308960"/>
            <a:chOff x="2777760" y="3550320"/>
            <a:chExt cx="5513760" cy="1308960"/>
          </a:xfrm>
        </p:grpSpPr>
        <p:sp>
          <p:nvSpPr>
            <p:cNvPr id="170" name="CustomShape 14"/>
            <p:cNvSpPr/>
            <p:nvPr/>
          </p:nvSpPr>
          <p:spPr>
            <a:xfrm>
              <a:off x="5072400" y="3855240"/>
              <a:ext cx="321912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FF0000"/>
                  </a:solidFill>
                  <a:latin typeface="Arial"/>
                  <a:ea typeface="DejaVu Sans"/>
                </a:rPr>
                <a:t>1 млн. 600 тыс. рублей </a:t>
              </a:r>
              <a:endParaRPr lang="ru-RU" sz="2000" b="0" strike="noStrike" spc="-1">
                <a:latin typeface="Arial"/>
              </a:endParaRPr>
            </a:p>
          </p:txBody>
        </p:sp>
        <p:sp>
          <p:nvSpPr>
            <p:cNvPr id="171" name="CustomShape 15"/>
            <p:cNvSpPr/>
            <p:nvPr/>
          </p:nvSpPr>
          <p:spPr>
            <a:xfrm>
              <a:off x="2777760" y="3550320"/>
              <a:ext cx="2337120" cy="13089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Размер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гранта на одну </a:t>
              </a:r>
              <a:endParaRPr lang="ru-RU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организацию: 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172" name="Line 16"/>
          <p:cNvSpPr/>
          <p:nvPr/>
        </p:nvSpPr>
        <p:spPr>
          <a:xfrm>
            <a:off x="4925520" y="2001240"/>
            <a:ext cx="17280" cy="434772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Line 17"/>
          <p:cNvSpPr/>
          <p:nvPr/>
        </p:nvSpPr>
        <p:spPr>
          <a:xfrm flipV="1">
            <a:off x="2458440" y="3312360"/>
            <a:ext cx="625392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Line 18"/>
          <p:cNvSpPr/>
          <p:nvPr/>
        </p:nvSpPr>
        <p:spPr>
          <a:xfrm flipV="1">
            <a:off x="2498760" y="4905360"/>
            <a:ext cx="625392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19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6" name="Group 20"/>
          <p:cNvGrpSpPr/>
          <p:nvPr/>
        </p:nvGrpSpPr>
        <p:grpSpPr>
          <a:xfrm>
            <a:off x="137880" y="819360"/>
            <a:ext cx="1207080" cy="1120680"/>
            <a:chOff x="137880" y="819360"/>
            <a:chExt cx="1207080" cy="1120680"/>
          </a:xfrm>
        </p:grpSpPr>
        <p:sp>
          <p:nvSpPr>
            <p:cNvPr id="177" name="CustomShape 21"/>
            <p:cNvSpPr/>
            <p:nvPr/>
          </p:nvSpPr>
          <p:spPr>
            <a:xfrm>
              <a:off x="137880" y="819360"/>
              <a:ext cx="1207080" cy="112068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8" name="CustomShape 22"/>
            <p:cNvSpPr/>
            <p:nvPr/>
          </p:nvSpPr>
          <p:spPr>
            <a:xfrm>
              <a:off x="433440" y="1017720"/>
              <a:ext cx="648720" cy="70704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9" name="CustomShape 23"/>
          <p:cNvSpPr/>
          <p:nvPr/>
        </p:nvSpPr>
        <p:spPr>
          <a:xfrm>
            <a:off x="1181880" y="174240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24"/>
          <p:cNvSpPr/>
          <p:nvPr/>
        </p:nvSpPr>
        <p:spPr>
          <a:xfrm>
            <a:off x="1541160" y="197244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25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26"/>
          <p:cNvSpPr/>
          <p:nvPr/>
        </p:nvSpPr>
        <p:spPr>
          <a:xfrm>
            <a:off x="2179440" y="27057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27"/>
          <p:cNvSpPr/>
          <p:nvPr/>
        </p:nvSpPr>
        <p:spPr>
          <a:xfrm>
            <a:off x="2355120" y="314856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28"/>
          <p:cNvSpPr/>
          <p:nvPr/>
        </p:nvSpPr>
        <p:spPr>
          <a:xfrm>
            <a:off x="2455560" y="362016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29"/>
          <p:cNvSpPr/>
          <p:nvPr/>
        </p:nvSpPr>
        <p:spPr>
          <a:xfrm>
            <a:off x="2475720" y="409896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30"/>
          <p:cNvSpPr/>
          <p:nvPr/>
        </p:nvSpPr>
        <p:spPr>
          <a:xfrm>
            <a:off x="2377800" y="45792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31"/>
          <p:cNvSpPr/>
          <p:nvPr/>
        </p:nvSpPr>
        <p:spPr>
          <a:xfrm>
            <a:off x="2260080" y="49773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32"/>
          <p:cNvSpPr/>
          <p:nvPr/>
        </p:nvSpPr>
        <p:spPr>
          <a:xfrm>
            <a:off x="2058840" y="531972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33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34"/>
          <p:cNvSpPr/>
          <p:nvPr/>
        </p:nvSpPr>
        <p:spPr>
          <a:xfrm>
            <a:off x="1481040" y="592344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35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36"/>
          <p:cNvSpPr/>
          <p:nvPr/>
        </p:nvSpPr>
        <p:spPr>
          <a:xfrm>
            <a:off x="8337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37"/>
          <p:cNvSpPr/>
          <p:nvPr/>
        </p:nvSpPr>
        <p:spPr>
          <a:xfrm>
            <a:off x="583560" y="627732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38"/>
          <p:cNvSpPr/>
          <p:nvPr/>
        </p:nvSpPr>
        <p:spPr>
          <a:xfrm>
            <a:off x="103680" y="627444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39"/>
          <p:cNvSpPr/>
          <p:nvPr/>
        </p:nvSpPr>
        <p:spPr>
          <a:xfrm>
            <a:off x="336600" y="628020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6" name="Picture 6"/>
          <p:cNvPicPr/>
          <p:nvPr/>
        </p:nvPicPr>
        <p:blipFill>
          <a:blip r:embed="rId5" cstate="print"/>
          <a:stretch/>
        </p:blipFill>
        <p:spPr>
          <a:xfrm>
            <a:off x="500400" y="3282480"/>
            <a:ext cx="1206360" cy="1206360"/>
          </a:xfrm>
          <a:prstGeom prst="rect">
            <a:avLst/>
          </a:prstGeom>
          <a:ln>
            <a:noFill/>
          </a:ln>
        </p:spPr>
      </p:pic>
      <p:pic>
        <p:nvPicPr>
          <p:cNvPr id="197" name="Picture 2"/>
          <p:cNvPicPr/>
          <p:nvPr/>
        </p:nvPicPr>
        <p:blipFill>
          <a:blip r:embed="rId6" cstate="print"/>
          <a:stretch/>
        </p:blipFill>
        <p:spPr>
          <a:xfrm>
            <a:off x="0" y="2774880"/>
            <a:ext cx="2144520" cy="2670480"/>
          </a:xfrm>
          <a:prstGeom prst="rect">
            <a:avLst/>
          </a:prstGeom>
          <a:ln>
            <a:noFill/>
          </a:ln>
        </p:spPr>
      </p:pic>
      <p:sp>
        <p:nvSpPr>
          <p:cNvPr id="198" name="CustomShape 40"/>
          <p:cNvSpPr/>
          <p:nvPr/>
        </p:nvSpPr>
        <p:spPr>
          <a:xfrm>
            <a:off x="415080" y="960840"/>
            <a:ext cx="569880" cy="69948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ru-RU" sz="4000" b="0" strike="noStrike" spc="-1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00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201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2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03" name="Group 3"/>
          <p:cNvGrpSpPr/>
          <p:nvPr/>
        </p:nvGrpSpPr>
        <p:grpSpPr>
          <a:xfrm>
            <a:off x="1665000" y="1778400"/>
            <a:ext cx="3216960" cy="662040"/>
            <a:chOff x="1665000" y="1778400"/>
            <a:chExt cx="3216960" cy="662040"/>
          </a:xfrm>
        </p:grpSpPr>
        <p:sp>
          <p:nvSpPr>
            <p:cNvPr id="204" name="CustomShape 4"/>
            <p:cNvSpPr/>
            <p:nvPr/>
          </p:nvSpPr>
          <p:spPr>
            <a:xfrm>
              <a:off x="1665000" y="1778400"/>
              <a:ext cx="3216960" cy="662040"/>
            </a:xfrm>
            <a:prstGeom prst="rect">
              <a:avLst/>
            </a:prstGeom>
            <a:noFill/>
            <a:ln w="2844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5"/>
            <p:cNvSpPr/>
            <p:nvPr/>
          </p:nvSpPr>
          <p:spPr>
            <a:xfrm>
              <a:off x="1792800" y="1823040"/>
              <a:ext cx="183960" cy="522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06" name="CustomShape 6"/>
          <p:cNvSpPr/>
          <p:nvPr/>
        </p:nvSpPr>
        <p:spPr>
          <a:xfrm>
            <a:off x="2047320" y="6162840"/>
            <a:ext cx="2275200" cy="577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7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8"/>
          <p:cNvSpPr/>
          <p:nvPr/>
        </p:nvSpPr>
        <p:spPr>
          <a:xfrm>
            <a:off x="221400" y="275400"/>
            <a:ext cx="75862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09" name="CustomShape 9"/>
          <p:cNvSpPr/>
          <p:nvPr/>
        </p:nvSpPr>
        <p:spPr>
          <a:xfrm>
            <a:off x="690120" y="819360"/>
            <a:ext cx="1068840" cy="109476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10"/>
          <p:cNvSpPr/>
          <p:nvPr/>
        </p:nvSpPr>
        <p:spPr>
          <a:xfrm>
            <a:off x="1604520" y="1168200"/>
            <a:ext cx="701244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«Современная школа»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11" name="CustomShape 11"/>
          <p:cNvSpPr/>
          <p:nvPr/>
        </p:nvSpPr>
        <p:spPr>
          <a:xfrm>
            <a:off x="612360" y="2886120"/>
            <a:ext cx="3121920" cy="325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приобретение средств обучения и воспитания (оборудование)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  <a:buClr>
                <a:srgbClr val="000000"/>
              </a:buClr>
              <a:buFont typeface="StarSymbol"/>
              <a:buAutoNum type="arabicPeriod" startAt="2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приведение помещений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в соответствие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с требованиями СанПин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5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и брендбуком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212" name="CustomShape 12"/>
          <p:cNvSpPr/>
          <p:nvPr/>
        </p:nvSpPr>
        <p:spPr>
          <a:xfrm>
            <a:off x="4589280" y="2901600"/>
            <a:ext cx="3950280" cy="325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популяризация инженерных,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технических специальностей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2.    обновление содержания 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обучения по предметным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областям «Технология»,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«Информатика»,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«Математика», «Основы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безопасности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жизнедеятельности»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6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3"/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внедрение направления «Шахматы»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3" name="Line 13"/>
          <p:cNvSpPr/>
          <p:nvPr/>
        </p:nvSpPr>
        <p:spPr>
          <a:xfrm>
            <a:off x="2803320" y="265680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14"/>
          <p:cNvSpPr/>
          <p:nvPr/>
        </p:nvSpPr>
        <p:spPr>
          <a:xfrm>
            <a:off x="629280" y="1976400"/>
            <a:ext cx="23893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Целевое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назначение средств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5" name="CustomShape 15"/>
          <p:cNvSpPr/>
          <p:nvPr/>
        </p:nvSpPr>
        <p:spPr>
          <a:xfrm>
            <a:off x="5129280" y="1947600"/>
            <a:ext cx="20127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Содержание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2F5597"/>
                </a:solidFill>
                <a:latin typeface="Arial"/>
                <a:ea typeface="DejaVu Sans"/>
              </a:rPr>
              <a:t>деятельности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6" name="Line 16"/>
          <p:cNvSpPr/>
          <p:nvPr/>
        </p:nvSpPr>
        <p:spPr>
          <a:xfrm>
            <a:off x="5123880" y="2596320"/>
            <a:ext cx="2291760" cy="576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17"/>
          <p:cNvSpPr/>
          <p:nvPr/>
        </p:nvSpPr>
        <p:spPr>
          <a:xfrm rot="2905200">
            <a:off x="567000" y="275652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Line 18"/>
          <p:cNvSpPr/>
          <p:nvPr/>
        </p:nvSpPr>
        <p:spPr>
          <a:xfrm>
            <a:off x="672840" y="2648160"/>
            <a:ext cx="2133360" cy="288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19"/>
          <p:cNvSpPr/>
          <p:nvPr/>
        </p:nvSpPr>
        <p:spPr>
          <a:xfrm rot="2905200">
            <a:off x="5162040" y="2710440"/>
            <a:ext cx="3705480" cy="3760920"/>
          </a:xfrm>
          <a:prstGeom prst="arc">
            <a:avLst>
              <a:gd name="adj1" fmla="val 14090357"/>
              <a:gd name="adj2" fmla="val 1702613"/>
            </a:avLst>
          </a:prstGeom>
          <a:noFill/>
          <a:ln w="28440">
            <a:solidFill>
              <a:srgbClr val="4968A1"/>
            </a:solidFill>
            <a:custDash>
              <a:ds d="800000" sp="300000"/>
              <a:ds d="1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Line 20"/>
          <p:cNvSpPr/>
          <p:nvPr/>
        </p:nvSpPr>
        <p:spPr>
          <a:xfrm>
            <a:off x="7398360" y="2610720"/>
            <a:ext cx="43200" cy="163800"/>
          </a:xfrm>
          <a:prstGeom prst="line">
            <a:avLst/>
          </a:prstGeom>
          <a:ln w="28440">
            <a:solidFill>
              <a:srgbClr val="4968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21"/>
          <p:cNvSpPr/>
          <p:nvPr/>
        </p:nvSpPr>
        <p:spPr>
          <a:xfrm>
            <a:off x="923760" y="1038600"/>
            <a:ext cx="569880" cy="69948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ru-RU" sz="4000" b="0" strike="noStrike" spc="-1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23" name="Group 2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224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5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26" name="CustomShape 3"/>
          <p:cNvSpPr/>
          <p:nvPr/>
        </p:nvSpPr>
        <p:spPr>
          <a:xfrm>
            <a:off x="0" y="661500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4"/>
          <p:cNvSpPr/>
          <p:nvPr/>
        </p:nvSpPr>
        <p:spPr>
          <a:xfrm>
            <a:off x="0" y="2610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6254280" y="1549080"/>
            <a:ext cx="239760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663300"/>
                </a:solidFill>
                <a:latin typeface="Century Gothic"/>
                <a:ea typeface="DejaVu Sans"/>
              </a:rPr>
              <a:t>Индикаторы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9" name="CustomShape 6"/>
          <p:cNvSpPr/>
          <p:nvPr/>
        </p:nvSpPr>
        <p:spPr>
          <a:xfrm>
            <a:off x="3798000" y="4249080"/>
            <a:ext cx="148680" cy="1486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Line 7"/>
          <p:cNvSpPr/>
          <p:nvPr/>
        </p:nvSpPr>
        <p:spPr>
          <a:xfrm>
            <a:off x="3835800" y="4323600"/>
            <a:ext cx="396000" cy="15840"/>
          </a:xfrm>
          <a:prstGeom prst="line">
            <a:avLst/>
          </a:prstGeom>
          <a:ln w="3816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Line 8"/>
          <p:cNvSpPr/>
          <p:nvPr/>
        </p:nvSpPr>
        <p:spPr>
          <a:xfrm flipV="1">
            <a:off x="1100880" y="1983960"/>
            <a:ext cx="2642760" cy="423792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Line 9"/>
          <p:cNvSpPr/>
          <p:nvPr/>
        </p:nvSpPr>
        <p:spPr>
          <a:xfrm flipH="1">
            <a:off x="3743640" y="1958040"/>
            <a:ext cx="4787640" cy="25920"/>
          </a:xfrm>
          <a:prstGeom prst="line">
            <a:avLst/>
          </a:prstGeom>
          <a:ln w="28440">
            <a:solidFill>
              <a:srgbClr val="E31E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33" name="Picture 6"/>
          <p:cNvPicPr/>
          <p:nvPr/>
        </p:nvPicPr>
        <p:blipFill>
          <a:blip r:embed="rId5" cstate="print"/>
          <a:stretch/>
        </p:blipFill>
        <p:spPr>
          <a:xfrm>
            <a:off x="646920" y="3118320"/>
            <a:ext cx="1206360" cy="1206360"/>
          </a:xfrm>
          <a:prstGeom prst="rect">
            <a:avLst/>
          </a:prstGeom>
          <a:ln>
            <a:noFill/>
          </a:ln>
        </p:spPr>
      </p:pic>
      <p:pic>
        <p:nvPicPr>
          <p:cNvPr id="234" name="Picture 2"/>
          <p:cNvPicPr/>
          <p:nvPr/>
        </p:nvPicPr>
        <p:blipFill>
          <a:blip r:embed="rId6" cstate="print"/>
          <a:stretch/>
        </p:blipFill>
        <p:spPr>
          <a:xfrm>
            <a:off x="169560" y="2556360"/>
            <a:ext cx="2144520" cy="2670480"/>
          </a:xfrm>
          <a:prstGeom prst="rect">
            <a:avLst/>
          </a:prstGeom>
          <a:ln>
            <a:noFill/>
          </a:ln>
        </p:spPr>
      </p:pic>
      <p:sp>
        <p:nvSpPr>
          <p:cNvPr id="235" name="CustomShape 10"/>
          <p:cNvSpPr/>
          <p:nvPr/>
        </p:nvSpPr>
        <p:spPr>
          <a:xfrm>
            <a:off x="672840" y="750600"/>
            <a:ext cx="1068840" cy="109476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11"/>
          <p:cNvSpPr/>
          <p:nvPr/>
        </p:nvSpPr>
        <p:spPr>
          <a:xfrm>
            <a:off x="1552680" y="1021680"/>
            <a:ext cx="715932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 Проект «Современная школа»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37" name="CustomShape 12"/>
          <p:cNvSpPr/>
          <p:nvPr/>
        </p:nvSpPr>
        <p:spPr>
          <a:xfrm>
            <a:off x="930600" y="1010160"/>
            <a:ext cx="51804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238" name="CustomShape 13"/>
          <p:cNvSpPr/>
          <p:nvPr/>
        </p:nvSpPr>
        <p:spPr>
          <a:xfrm>
            <a:off x="3683520" y="2035080"/>
            <a:ext cx="5356440" cy="179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Численность детей, осваивающих на базе 32 Центров образования цифрового и гуманитарного профилей «Точка роста» (ежегодно чел. в целом по области):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-учебный предмет «Технология»       -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15547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-учебный предмет «ОБЖ»                    -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7855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-учебный предмет «Информатика» -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12046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39" name="CustomShape 14"/>
          <p:cNvSpPr/>
          <p:nvPr/>
        </p:nvSpPr>
        <p:spPr>
          <a:xfrm>
            <a:off x="2777760" y="3526560"/>
            <a:ext cx="6227640" cy="94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Численность детей, охваченных дополнительными общеразвивающими программами на базе каждого Центра образования цифрового и гуманитарного профилей «Точка роста»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не менее 70 процентов от количества обучающихся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0" name="CustomShape 15"/>
          <p:cNvSpPr/>
          <p:nvPr/>
        </p:nvSpPr>
        <p:spPr>
          <a:xfrm>
            <a:off x="2303280" y="4511520"/>
            <a:ext cx="672804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Численность детей, занимающихся шахматами на постоянной основе (в каждой общеобразовательной организации)</a:t>
            </a:r>
            <a:endParaRPr lang="ru-RU" sz="14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не менее 20 человек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1" name="CustomShape 16"/>
          <p:cNvSpPr/>
          <p:nvPr/>
        </p:nvSpPr>
        <p:spPr>
          <a:xfrm>
            <a:off x="2130840" y="5123160"/>
            <a:ext cx="6891840" cy="72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Численность ежемесячно вовлечённых в программу социокультурных компетенций (на базе каждого Центра образования цифрового и гуманитарного профилей «Точка роста»)                                                                                                              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не менее 100 человек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2" name="CustomShape 17"/>
          <p:cNvSpPr/>
          <p:nvPr/>
        </p:nvSpPr>
        <p:spPr>
          <a:xfrm>
            <a:off x="1414800" y="5960880"/>
            <a:ext cx="760788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Повышение квалификации педагогов по предмету «Технология» ежегодно 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                                                                                 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100 %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2592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45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246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7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48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9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6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7"/>
          <p:cNvSpPr/>
          <p:nvPr/>
        </p:nvSpPr>
        <p:spPr>
          <a:xfrm>
            <a:off x="1147320" y="1047600"/>
            <a:ext cx="729720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«Современная школа»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252" name="Group 8"/>
          <p:cNvGrpSpPr/>
          <p:nvPr/>
        </p:nvGrpSpPr>
        <p:grpSpPr>
          <a:xfrm>
            <a:off x="2639520" y="1897920"/>
            <a:ext cx="6262200" cy="820080"/>
            <a:chOff x="2639520" y="1897920"/>
            <a:chExt cx="6262200" cy="820080"/>
          </a:xfrm>
        </p:grpSpPr>
        <p:sp>
          <p:nvSpPr>
            <p:cNvPr id="253" name="CustomShape 9"/>
            <p:cNvSpPr/>
            <p:nvPr/>
          </p:nvSpPr>
          <p:spPr>
            <a:xfrm>
              <a:off x="5348520" y="1897920"/>
              <a:ext cx="3553200" cy="820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Поддержка образования детей с ограниченными возможностями здоровья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254" name="CustomShape 10"/>
            <p:cNvSpPr/>
            <p:nvPr/>
          </p:nvSpPr>
          <p:spPr>
            <a:xfrm>
              <a:off x="2639520" y="1964520"/>
              <a:ext cx="261252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255" name="Group 11"/>
          <p:cNvGrpSpPr/>
          <p:nvPr/>
        </p:nvGrpSpPr>
        <p:grpSpPr>
          <a:xfrm>
            <a:off x="2700000" y="4334040"/>
            <a:ext cx="5987880" cy="1445760"/>
            <a:chOff x="2700000" y="4334040"/>
            <a:chExt cx="5987880" cy="1445760"/>
          </a:xfrm>
        </p:grpSpPr>
        <p:sp>
          <p:nvSpPr>
            <p:cNvPr id="256" name="CustomShape 12"/>
            <p:cNvSpPr/>
            <p:nvPr/>
          </p:nvSpPr>
          <p:spPr>
            <a:xfrm>
              <a:off x="5400000" y="4411440"/>
              <a:ext cx="3287880" cy="1368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25 организаций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2E75B6"/>
                  </a:solidFill>
                  <a:latin typeface="Arial"/>
                  <a:ea typeface="DejaVu Sans"/>
                </a:rPr>
                <a:t>Перечень утвержден распоряжением Правительства Челябинской области от 04.07.2019 г. № 511-рп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257" name="CustomShape 13"/>
            <p:cNvSpPr/>
            <p:nvPr/>
          </p:nvSpPr>
          <p:spPr>
            <a:xfrm>
              <a:off x="2700000" y="4334040"/>
              <a:ext cx="2862720" cy="13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D06A0E"/>
                  </a:solidFill>
                  <a:latin typeface="Century Gothic"/>
                  <a:ea typeface="DejaVu Sans"/>
                </a:rPr>
                <a:t>Количество организаций – получателей грантов: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258" name="Group 14"/>
          <p:cNvGrpSpPr/>
          <p:nvPr/>
        </p:nvGrpSpPr>
        <p:grpSpPr>
          <a:xfrm>
            <a:off x="2760480" y="2914920"/>
            <a:ext cx="6238080" cy="1307880"/>
            <a:chOff x="2760480" y="2914920"/>
            <a:chExt cx="6238080" cy="1307880"/>
          </a:xfrm>
        </p:grpSpPr>
        <p:sp>
          <p:nvSpPr>
            <p:cNvPr id="259" name="CustomShape 15"/>
            <p:cNvSpPr/>
            <p:nvPr/>
          </p:nvSpPr>
          <p:spPr>
            <a:xfrm>
              <a:off x="5417280" y="2914920"/>
              <a:ext cx="3581280" cy="1307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общеобразовательные организации, осуществляющие образовательную деятельность исключительно по адаптированным основным общеобразовательным программам</a:t>
              </a:r>
              <a:endParaRPr lang="ru-RU" sz="14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260" name="CustomShape 16"/>
            <p:cNvSpPr/>
            <p:nvPr/>
          </p:nvSpPr>
          <p:spPr>
            <a:xfrm>
              <a:off x="2760480" y="2929320"/>
              <a:ext cx="309780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E31E24"/>
                  </a:solidFill>
                  <a:latin typeface="Century Gothic"/>
                  <a:ea typeface="DejaVu Sans"/>
                </a:rPr>
                <a:t>Типы организаций: </a:t>
              </a:r>
              <a:endParaRPr lang="ru-RU" sz="2000" b="0" strike="noStrike" spc="-1">
                <a:latin typeface="Arial"/>
              </a:endParaRPr>
            </a:p>
          </p:txBody>
        </p:sp>
      </p:grpSp>
      <p:sp>
        <p:nvSpPr>
          <p:cNvPr id="261" name="CustomShape 17"/>
          <p:cNvSpPr/>
          <p:nvPr/>
        </p:nvSpPr>
        <p:spPr>
          <a:xfrm>
            <a:off x="1095480" y="171648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18"/>
          <p:cNvSpPr/>
          <p:nvPr/>
        </p:nvSpPr>
        <p:spPr>
          <a:xfrm>
            <a:off x="2320560" y="308808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CustomShape 19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20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21"/>
          <p:cNvSpPr/>
          <p:nvPr/>
        </p:nvSpPr>
        <p:spPr>
          <a:xfrm>
            <a:off x="2475720" y="396108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22"/>
          <p:cNvSpPr/>
          <p:nvPr/>
        </p:nvSpPr>
        <p:spPr>
          <a:xfrm>
            <a:off x="2303280" y="488268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23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24"/>
          <p:cNvSpPr/>
          <p:nvPr/>
        </p:nvSpPr>
        <p:spPr>
          <a:xfrm>
            <a:off x="362160" y="62884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69" name="Group 25"/>
          <p:cNvGrpSpPr/>
          <p:nvPr/>
        </p:nvGrpSpPr>
        <p:grpSpPr>
          <a:xfrm>
            <a:off x="155160" y="776520"/>
            <a:ext cx="1060200" cy="1042920"/>
            <a:chOff x="155160" y="776520"/>
            <a:chExt cx="1060200" cy="1042920"/>
          </a:xfrm>
        </p:grpSpPr>
        <p:sp>
          <p:nvSpPr>
            <p:cNvPr id="270" name="CustomShape 26"/>
            <p:cNvSpPr/>
            <p:nvPr/>
          </p:nvSpPr>
          <p:spPr>
            <a:xfrm>
              <a:off x="155160" y="776520"/>
              <a:ext cx="1060200" cy="104292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1" name="CustomShape 27"/>
            <p:cNvSpPr/>
            <p:nvPr/>
          </p:nvSpPr>
          <p:spPr>
            <a:xfrm>
              <a:off x="415080" y="960840"/>
              <a:ext cx="569880" cy="69948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1</a:t>
              </a:r>
              <a:endParaRPr lang="ru-RU" sz="4000" b="0" strike="noStrike" spc="-1">
                <a:latin typeface="Arial"/>
              </a:endParaRPr>
            </a:p>
          </p:txBody>
        </p:sp>
      </p:grpSp>
      <p:sp>
        <p:nvSpPr>
          <p:cNvPr id="272" name="Line 28"/>
          <p:cNvSpPr/>
          <p:nvPr/>
        </p:nvSpPr>
        <p:spPr>
          <a:xfrm>
            <a:off x="5296320" y="1871640"/>
            <a:ext cx="17280" cy="458928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Line 29"/>
          <p:cNvSpPr/>
          <p:nvPr/>
        </p:nvSpPr>
        <p:spPr>
          <a:xfrm flipV="1">
            <a:off x="2760120" y="2734560"/>
            <a:ext cx="6073200" cy="2556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Line 30"/>
          <p:cNvSpPr/>
          <p:nvPr/>
        </p:nvSpPr>
        <p:spPr>
          <a:xfrm flipV="1">
            <a:off x="2855160" y="4131720"/>
            <a:ext cx="5900400" cy="1728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31"/>
          <p:cNvSpPr/>
          <p:nvPr/>
        </p:nvSpPr>
        <p:spPr>
          <a:xfrm>
            <a:off x="1506600" y="590616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CustomShape 32"/>
          <p:cNvSpPr/>
          <p:nvPr/>
        </p:nvSpPr>
        <p:spPr>
          <a:xfrm>
            <a:off x="2076120" y="52851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7" name="CustomShape 33"/>
          <p:cNvSpPr/>
          <p:nvPr/>
        </p:nvSpPr>
        <p:spPr>
          <a:xfrm>
            <a:off x="2438280" y="44154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8" name="CustomShape 34"/>
          <p:cNvSpPr/>
          <p:nvPr/>
        </p:nvSpPr>
        <p:spPr>
          <a:xfrm>
            <a:off x="2438280" y="3516840"/>
            <a:ext cx="191880" cy="1746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35"/>
          <p:cNvSpPr/>
          <p:nvPr/>
        </p:nvSpPr>
        <p:spPr>
          <a:xfrm>
            <a:off x="2153880" y="2662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36"/>
          <p:cNvSpPr/>
          <p:nvPr/>
        </p:nvSpPr>
        <p:spPr>
          <a:xfrm>
            <a:off x="1515240" y="195516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37"/>
          <p:cNvSpPr/>
          <p:nvPr/>
        </p:nvSpPr>
        <p:spPr>
          <a:xfrm>
            <a:off x="8769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38"/>
          <p:cNvSpPr/>
          <p:nvPr/>
        </p:nvSpPr>
        <p:spPr>
          <a:xfrm>
            <a:off x="60948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39"/>
          <p:cNvSpPr/>
          <p:nvPr/>
        </p:nvSpPr>
        <p:spPr>
          <a:xfrm>
            <a:off x="109440" y="626868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84" name="Picture 6"/>
          <p:cNvPicPr/>
          <p:nvPr/>
        </p:nvPicPr>
        <p:blipFill>
          <a:blip r:embed="rId5" cstate="print"/>
          <a:stretch/>
        </p:blipFill>
        <p:spPr>
          <a:xfrm>
            <a:off x="500400" y="3282480"/>
            <a:ext cx="1206360" cy="1206360"/>
          </a:xfrm>
          <a:prstGeom prst="rect">
            <a:avLst/>
          </a:prstGeom>
          <a:ln>
            <a:noFill/>
          </a:ln>
        </p:spPr>
      </p:pic>
      <p:pic>
        <p:nvPicPr>
          <p:cNvPr id="285" name="Picture 2"/>
          <p:cNvPicPr/>
          <p:nvPr/>
        </p:nvPicPr>
        <p:blipFill>
          <a:blip r:embed="rId6" cstate="print"/>
          <a:stretch/>
        </p:blipFill>
        <p:spPr>
          <a:xfrm>
            <a:off x="0" y="2725920"/>
            <a:ext cx="2144520" cy="267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0" y="4533840"/>
            <a:ext cx="1924560" cy="9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CustomShape 2"/>
          <p:cNvSpPr/>
          <p:nvPr/>
        </p:nvSpPr>
        <p:spPr>
          <a:xfrm>
            <a:off x="0" y="280080"/>
            <a:ext cx="8393040" cy="42732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88" name="Group 3"/>
          <p:cNvGrpSpPr/>
          <p:nvPr/>
        </p:nvGrpSpPr>
        <p:grpSpPr>
          <a:xfrm>
            <a:off x="8078040" y="75960"/>
            <a:ext cx="940320" cy="899640"/>
            <a:chOff x="8078040" y="75960"/>
            <a:chExt cx="940320" cy="899640"/>
          </a:xfrm>
        </p:grpSpPr>
        <p:pic>
          <p:nvPicPr>
            <p:cNvPr id="289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8078040" y="75960"/>
              <a:ext cx="727560" cy="839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0" name="Рисунок 31"/>
            <p:cNvPicPr/>
            <p:nvPr/>
          </p:nvPicPr>
          <p:blipFill>
            <a:blip r:embed="rId4" cstate="print"/>
            <a:stretch/>
          </p:blipFill>
          <p:spPr>
            <a:xfrm>
              <a:off x="8593920" y="485640"/>
              <a:ext cx="424440" cy="489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91" name="CustomShape 4"/>
          <p:cNvSpPr/>
          <p:nvPr/>
        </p:nvSpPr>
        <p:spPr>
          <a:xfrm>
            <a:off x="0" y="275400"/>
            <a:ext cx="79441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  <a:ea typeface="Calibri"/>
              </a:rPr>
              <a:t>НАЦИОНАЛЬНЫЙ ПРОЕКТ «ОБРАЗОВАНИЕ»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92" name="CustomShape 5"/>
          <p:cNvSpPr/>
          <p:nvPr/>
        </p:nvSpPr>
        <p:spPr>
          <a:xfrm>
            <a:off x="0" y="6560280"/>
            <a:ext cx="9143280" cy="310320"/>
          </a:xfrm>
          <a:prstGeom prst="rect">
            <a:avLst/>
          </a:prstGeom>
          <a:solidFill>
            <a:srgbClr val="DF7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CustomShape 6"/>
          <p:cNvSpPr/>
          <p:nvPr/>
        </p:nvSpPr>
        <p:spPr>
          <a:xfrm>
            <a:off x="1233720" y="1168200"/>
            <a:ext cx="7625160" cy="45576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 Проект «Современная школа»</a:t>
            </a:r>
            <a:endParaRPr lang="ru-RU" sz="2400" b="0" strike="noStrike" spc="-1">
              <a:latin typeface="Arial"/>
            </a:endParaRPr>
          </a:p>
        </p:txBody>
      </p:sp>
      <p:grpSp>
        <p:nvGrpSpPr>
          <p:cNvPr id="294" name="Group 7"/>
          <p:cNvGrpSpPr/>
          <p:nvPr/>
        </p:nvGrpSpPr>
        <p:grpSpPr>
          <a:xfrm>
            <a:off x="2691360" y="2050920"/>
            <a:ext cx="6555600" cy="1068840"/>
            <a:chOff x="2691360" y="2050920"/>
            <a:chExt cx="6555600" cy="1068840"/>
          </a:xfrm>
        </p:grpSpPr>
        <p:sp>
          <p:nvSpPr>
            <p:cNvPr id="295" name="CustomShape 8"/>
            <p:cNvSpPr/>
            <p:nvPr/>
          </p:nvSpPr>
          <p:spPr>
            <a:xfrm>
              <a:off x="5037840" y="2148120"/>
              <a:ext cx="4209120" cy="971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Федеральный бюджет – 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192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млн. 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685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тыс. </a:t>
              </a: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Областной бюджет      – 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8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млн. </a:t>
              </a:r>
              <a:r>
                <a:rPr lang="ru-RU" sz="16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713 </a:t>
              </a:r>
              <a:r>
                <a:rPr lang="ru-RU" sz="16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тыс.                                                         </a:t>
              </a:r>
              <a:endParaRPr lang="ru-RU" sz="1600" b="0" strike="noStrike" spc="-1" dirty="0">
                <a:latin typeface="Arial"/>
              </a:endParaRPr>
            </a:p>
          </p:txBody>
        </p:sp>
        <p:sp>
          <p:nvSpPr>
            <p:cNvPr id="296" name="CustomShape 9"/>
            <p:cNvSpPr/>
            <p:nvPr/>
          </p:nvSpPr>
          <p:spPr>
            <a:xfrm>
              <a:off x="2691360" y="2050920"/>
              <a:ext cx="2702160" cy="1004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A67F54"/>
                  </a:solidFill>
                  <a:latin typeface="Century Gothic"/>
                  <a:ea typeface="DejaVu Sans"/>
                </a:rPr>
                <a:t>Общий объем средств на мероприятие:</a:t>
              </a:r>
              <a:endParaRPr lang="ru-RU" sz="2000" b="0" strike="noStrike" spc="-1">
                <a:latin typeface="Arial"/>
              </a:endParaRPr>
            </a:p>
          </p:txBody>
        </p:sp>
      </p:grpSp>
      <p:grpSp>
        <p:nvGrpSpPr>
          <p:cNvPr id="300" name="Group 13"/>
          <p:cNvGrpSpPr/>
          <p:nvPr/>
        </p:nvGrpSpPr>
        <p:grpSpPr>
          <a:xfrm>
            <a:off x="2699792" y="3789040"/>
            <a:ext cx="5513760" cy="1308960"/>
            <a:chOff x="2777760" y="3550320"/>
            <a:chExt cx="5513760" cy="1308960"/>
          </a:xfrm>
        </p:grpSpPr>
        <p:sp>
          <p:nvSpPr>
            <p:cNvPr id="301" name="CustomShape 14"/>
            <p:cNvSpPr/>
            <p:nvPr/>
          </p:nvSpPr>
          <p:spPr>
            <a:xfrm>
              <a:off x="5072400" y="3855240"/>
              <a:ext cx="3219120" cy="39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>
                  <a:solidFill>
                    <a:srgbClr val="FF0000"/>
                  </a:solidFill>
                  <a:latin typeface="Arial"/>
                  <a:ea typeface="DejaVu Sans"/>
                </a:rPr>
                <a:t>4 млн. 264 тыс. рублей </a:t>
              </a:r>
              <a:endParaRPr lang="ru-RU" sz="2000" b="0" strike="noStrike" spc="-1">
                <a:latin typeface="Arial"/>
              </a:endParaRPr>
            </a:p>
          </p:txBody>
        </p:sp>
        <p:sp>
          <p:nvSpPr>
            <p:cNvPr id="302" name="CustomShape 15"/>
            <p:cNvSpPr/>
            <p:nvPr/>
          </p:nvSpPr>
          <p:spPr>
            <a:xfrm>
              <a:off x="2777760" y="3550320"/>
              <a:ext cx="2337120" cy="13089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2000" b="1" strike="noStrike" spc="-1" dirty="0">
                  <a:solidFill>
                    <a:srgbClr val="E31E24"/>
                  </a:solidFill>
                  <a:latin typeface="Century Gothic"/>
                  <a:ea typeface="DejaVu Sans"/>
                </a:rPr>
                <a:t>Размер </a:t>
              </a:r>
              <a:endParaRPr lang="ru-RU" sz="20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 dirty="0">
                  <a:solidFill>
                    <a:srgbClr val="E31E24"/>
                  </a:solidFill>
                  <a:latin typeface="Century Gothic"/>
                  <a:ea typeface="DejaVu Sans"/>
                </a:rPr>
                <a:t>гранта на одну </a:t>
              </a:r>
              <a:endParaRPr lang="ru-RU" sz="20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000" b="1" strike="noStrike" spc="-1" dirty="0">
                  <a:solidFill>
                    <a:srgbClr val="E31E24"/>
                  </a:solidFill>
                  <a:latin typeface="Century Gothic"/>
                  <a:ea typeface="DejaVu Sans"/>
                </a:rPr>
                <a:t>организацию: </a:t>
              </a:r>
              <a:endParaRPr lang="ru-RU" sz="2000" b="0" strike="noStrike" spc="-1" dirty="0">
                <a:latin typeface="Arial"/>
              </a:endParaRPr>
            </a:p>
          </p:txBody>
        </p:sp>
      </p:grpSp>
      <p:sp>
        <p:nvSpPr>
          <p:cNvPr id="303" name="Line 16"/>
          <p:cNvSpPr/>
          <p:nvPr/>
        </p:nvSpPr>
        <p:spPr>
          <a:xfrm>
            <a:off x="4925520" y="2001240"/>
            <a:ext cx="17280" cy="4347720"/>
          </a:xfrm>
          <a:prstGeom prst="line">
            <a:avLst/>
          </a:prstGeom>
          <a:ln>
            <a:solidFill>
              <a:srgbClr val="76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Line 17"/>
          <p:cNvSpPr/>
          <p:nvPr/>
        </p:nvSpPr>
        <p:spPr>
          <a:xfrm flipV="1">
            <a:off x="2458440" y="3312360"/>
            <a:ext cx="625392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Line 18"/>
          <p:cNvSpPr/>
          <p:nvPr/>
        </p:nvSpPr>
        <p:spPr>
          <a:xfrm flipV="1">
            <a:off x="2411760" y="5589240"/>
            <a:ext cx="6253920" cy="25920"/>
          </a:xfrm>
          <a:prstGeom prst="line">
            <a:avLst/>
          </a:prstGeom>
          <a:ln>
            <a:solidFill>
              <a:srgbClr val="760000"/>
            </a:solidFill>
            <a:custDash>
              <a:ds d="900000" sp="6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19"/>
          <p:cNvSpPr/>
          <p:nvPr/>
        </p:nvSpPr>
        <p:spPr>
          <a:xfrm>
            <a:off x="-1725120" y="1647720"/>
            <a:ext cx="4286160" cy="4691880"/>
          </a:xfrm>
          <a:prstGeom prst="arc">
            <a:avLst>
              <a:gd name="adj1" fmla="val 16200000"/>
              <a:gd name="adj2" fmla="val 6099849"/>
            </a:avLst>
          </a:prstGeom>
          <a:noFill/>
          <a:ln w="28440">
            <a:solidFill>
              <a:srgbClr val="4968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07" name="Group 20"/>
          <p:cNvGrpSpPr/>
          <p:nvPr/>
        </p:nvGrpSpPr>
        <p:grpSpPr>
          <a:xfrm>
            <a:off x="137880" y="819360"/>
            <a:ext cx="1207080" cy="1120680"/>
            <a:chOff x="137880" y="819360"/>
            <a:chExt cx="1207080" cy="1120680"/>
          </a:xfrm>
        </p:grpSpPr>
        <p:sp>
          <p:nvSpPr>
            <p:cNvPr id="308" name="CustomShape 21"/>
            <p:cNvSpPr/>
            <p:nvPr/>
          </p:nvSpPr>
          <p:spPr>
            <a:xfrm>
              <a:off x="137880" y="819360"/>
              <a:ext cx="1207080" cy="112068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9" name="CustomShape 22"/>
            <p:cNvSpPr/>
            <p:nvPr/>
          </p:nvSpPr>
          <p:spPr>
            <a:xfrm>
              <a:off x="433440" y="1017720"/>
              <a:ext cx="648720" cy="70704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10" name="CustomShape 23"/>
          <p:cNvSpPr/>
          <p:nvPr/>
        </p:nvSpPr>
        <p:spPr>
          <a:xfrm>
            <a:off x="1181880" y="174240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ustomShape 24"/>
          <p:cNvSpPr/>
          <p:nvPr/>
        </p:nvSpPr>
        <p:spPr>
          <a:xfrm>
            <a:off x="1541160" y="1972440"/>
            <a:ext cx="218520" cy="2322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ustomShape 25"/>
          <p:cNvSpPr/>
          <p:nvPr/>
        </p:nvSpPr>
        <p:spPr>
          <a:xfrm>
            <a:off x="1906560" y="23205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ustomShape 26"/>
          <p:cNvSpPr/>
          <p:nvPr/>
        </p:nvSpPr>
        <p:spPr>
          <a:xfrm>
            <a:off x="2179440" y="2705760"/>
            <a:ext cx="189000" cy="1976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ustomShape 27"/>
          <p:cNvSpPr/>
          <p:nvPr/>
        </p:nvSpPr>
        <p:spPr>
          <a:xfrm>
            <a:off x="2355120" y="314856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ustomShape 28"/>
          <p:cNvSpPr/>
          <p:nvPr/>
        </p:nvSpPr>
        <p:spPr>
          <a:xfrm>
            <a:off x="2455560" y="3620160"/>
            <a:ext cx="189000" cy="189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CustomShape 29"/>
          <p:cNvSpPr/>
          <p:nvPr/>
        </p:nvSpPr>
        <p:spPr>
          <a:xfrm>
            <a:off x="2475720" y="409896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7" name="CustomShape 30"/>
          <p:cNvSpPr/>
          <p:nvPr/>
        </p:nvSpPr>
        <p:spPr>
          <a:xfrm>
            <a:off x="2377800" y="4579200"/>
            <a:ext cx="181440" cy="18144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ustomShape 31"/>
          <p:cNvSpPr/>
          <p:nvPr/>
        </p:nvSpPr>
        <p:spPr>
          <a:xfrm>
            <a:off x="2260080" y="497736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ustomShape 32"/>
          <p:cNvSpPr/>
          <p:nvPr/>
        </p:nvSpPr>
        <p:spPr>
          <a:xfrm>
            <a:off x="2058840" y="5319720"/>
            <a:ext cx="171720" cy="163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ustomShape 33"/>
          <p:cNvSpPr/>
          <p:nvPr/>
        </p:nvSpPr>
        <p:spPr>
          <a:xfrm>
            <a:off x="1811520" y="566748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1" name="CustomShape 34"/>
          <p:cNvSpPr/>
          <p:nvPr/>
        </p:nvSpPr>
        <p:spPr>
          <a:xfrm>
            <a:off x="1481040" y="5923440"/>
            <a:ext cx="133560" cy="12852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2" name="CustomShape 35"/>
          <p:cNvSpPr/>
          <p:nvPr/>
        </p:nvSpPr>
        <p:spPr>
          <a:xfrm>
            <a:off x="1164600" y="610740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3" name="CustomShape 36"/>
          <p:cNvSpPr/>
          <p:nvPr/>
        </p:nvSpPr>
        <p:spPr>
          <a:xfrm>
            <a:off x="833760" y="6225480"/>
            <a:ext cx="127080" cy="11700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4" name="CustomShape 37"/>
          <p:cNvSpPr/>
          <p:nvPr/>
        </p:nvSpPr>
        <p:spPr>
          <a:xfrm>
            <a:off x="583560" y="627732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CustomShape 38"/>
          <p:cNvSpPr/>
          <p:nvPr/>
        </p:nvSpPr>
        <p:spPr>
          <a:xfrm>
            <a:off x="103680" y="627444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6" name="CustomShape 39"/>
          <p:cNvSpPr/>
          <p:nvPr/>
        </p:nvSpPr>
        <p:spPr>
          <a:xfrm>
            <a:off x="336600" y="6280200"/>
            <a:ext cx="94320" cy="109080"/>
          </a:xfrm>
          <a:prstGeom prst="ellipse">
            <a:avLst/>
          </a:prstGeom>
          <a:solidFill>
            <a:srgbClr val="687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27" name="Picture 6"/>
          <p:cNvPicPr/>
          <p:nvPr/>
        </p:nvPicPr>
        <p:blipFill>
          <a:blip r:embed="rId5" cstate="print"/>
          <a:stretch/>
        </p:blipFill>
        <p:spPr>
          <a:xfrm>
            <a:off x="500400" y="3282480"/>
            <a:ext cx="1206360" cy="1206360"/>
          </a:xfrm>
          <a:prstGeom prst="rect">
            <a:avLst/>
          </a:prstGeom>
          <a:ln>
            <a:noFill/>
          </a:ln>
        </p:spPr>
      </p:pic>
      <p:pic>
        <p:nvPicPr>
          <p:cNvPr id="328" name="Picture 2"/>
          <p:cNvPicPr/>
          <p:nvPr/>
        </p:nvPicPr>
        <p:blipFill>
          <a:blip r:embed="rId6" cstate="print"/>
          <a:stretch/>
        </p:blipFill>
        <p:spPr>
          <a:xfrm>
            <a:off x="0" y="2774880"/>
            <a:ext cx="2144520" cy="2670480"/>
          </a:xfrm>
          <a:prstGeom prst="rect">
            <a:avLst/>
          </a:prstGeom>
          <a:ln>
            <a:noFill/>
          </a:ln>
        </p:spPr>
      </p:pic>
      <p:sp>
        <p:nvSpPr>
          <p:cNvPr id="329" name="CustomShape 40"/>
          <p:cNvSpPr/>
          <p:nvPr/>
        </p:nvSpPr>
        <p:spPr>
          <a:xfrm>
            <a:off x="415080" y="960840"/>
            <a:ext cx="569880" cy="69948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ru-RU" sz="4000" b="0" strike="noStrike" spc="-1"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5099</TotalTime>
  <Words>1471</Words>
  <Application>Microsoft Office PowerPoint</Application>
  <PresentationFormat>Экран (4:3)</PresentationFormat>
  <Paragraphs>381</Paragraphs>
  <Slides>23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Gothic</vt:lpstr>
      <vt:lpstr>DejaVu Sans</vt:lpstr>
      <vt:lpstr>StarSymbol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</dc:creator>
  <cp:lastModifiedBy>Баранова Юлия Юрьевна</cp:lastModifiedBy>
  <cp:revision>831</cp:revision>
  <dcterms:created xsi:type="dcterms:W3CDTF">2018-07-24T10:55:40Z</dcterms:created>
  <dcterms:modified xsi:type="dcterms:W3CDTF">2019-08-06T06:44:42Z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